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56" r:id="rId3"/>
    <p:sldId id="257" r:id="rId4"/>
    <p:sldId id="258" r:id="rId5"/>
    <p:sldId id="276" r:id="rId6"/>
    <p:sldId id="282"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7" r:id="rId25"/>
    <p:sldId id="280" r:id="rId26"/>
    <p:sldId id="278" r:id="rId27"/>
    <p:sldId id="279" r:id="rId28"/>
    <p:sldId id="284" r:id="rId29"/>
    <p:sldId id="285" r:id="rId30"/>
    <p:sldId id="286" r:id="rId31"/>
    <p:sldId id="287"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8" d="100"/>
          <a:sy n="78" d="100"/>
        </p:scale>
        <p:origin x="-9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A73F14C-8A5E-452A-807E-A24C0FE62A53}" type="datetimeFigureOut">
              <a:rPr lang="es-MX" smtClean="0"/>
              <a:pPr/>
              <a:t>10/07/2010</a:t>
            </a:fld>
            <a:endParaRPr lang="es-MX"/>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MX"/>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96B062A-895C-4ED5-BDB8-B4A2F94E28C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MX"/>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96B062A-895C-4ED5-BDB8-B4A2F94E28C2}" type="slidenum">
              <a:rPr lang="es-MX" smtClean="0"/>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8" name="7 Marcador de número de diapositiva"/>
          <p:cNvSpPr>
            <a:spLocks noGrp="1"/>
          </p:cNvSpPr>
          <p:nvPr>
            <p:ph type="sldNum" sz="quarter" idx="11"/>
          </p:nvPr>
        </p:nvSpPr>
        <p:spPr/>
        <p:txBody>
          <a:bodyPr/>
          <a:lstStyle/>
          <a:p>
            <a:fld id="{196B062A-895C-4ED5-BDB8-B4A2F94E28C2}" type="slidenum">
              <a:rPr lang="es-MX" smtClean="0"/>
              <a:pPr/>
              <a:t>‹Nº›</a:t>
            </a:fld>
            <a:endParaRPr lang="es-MX"/>
          </a:p>
        </p:txBody>
      </p:sp>
      <p:sp>
        <p:nvSpPr>
          <p:cNvPr id="9" name="8 Marcador de pie de página"/>
          <p:cNvSpPr>
            <a:spLocks noGrp="1"/>
          </p:cNvSpPr>
          <p:nvPr>
            <p:ph type="ftr" sz="quarter" idx="12"/>
          </p:nvPr>
        </p:nvSpPr>
        <p:spPr/>
        <p:txBody>
          <a:bodyPr/>
          <a:lstStyle/>
          <a:p>
            <a:endParaRPr lang="es-MX"/>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156448" y="6422064"/>
            <a:ext cx="762000" cy="365125"/>
          </a:xfrm>
        </p:spPr>
        <p:txBody>
          <a:bodyPr/>
          <a:lstStyle/>
          <a:p>
            <a:fld id="{196B062A-895C-4ED5-BDB8-B4A2F94E28C2}"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96B062A-895C-4ED5-BDB8-B4A2F94E28C2}"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A73F14C-8A5E-452A-807E-A24C0FE62A53}" type="datetimeFigureOut">
              <a:rPr lang="es-MX" smtClean="0"/>
              <a:pPr/>
              <a:t>10/07/2010</a:t>
            </a:fld>
            <a:endParaRPr lang="es-MX"/>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MX"/>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196B062A-895C-4ED5-BDB8-B4A2F94E28C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7A73F14C-8A5E-452A-807E-A24C0FE62A53}" type="datetimeFigureOut">
              <a:rPr lang="es-MX" smtClean="0"/>
              <a:pPr/>
              <a:t>10/07/2010</a:t>
            </a:fld>
            <a:endParaRPr lang="es-MX"/>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MX"/>
          </a:p>
        </p:txBody>
      </p:sp>
      <p:sp>
        <p:nvSpPr>
          <p:cNvPr id="4" name="3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7A73F14C-8A5E-452A-807E-A24C0FE62A53}" type="datetimeFigureOut">
              <a:rPr lang="es-MX" smtClean="0"/>
              <a:pPr/>
              <a:t>10/07/2010</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196B062A-895C-4ED5-BDB8-B4A2F94E28C2}" type="slidenum">
              <a:rPr lang="es-MX" smtClean="0"/>
              <a:pPr/>
              <a:t>‹Nº›</a:t>
            </a:fld>
            <a:endParaRPr lang="es-MX"/>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A73F14C-8A5E-452A-807E-A24C0FE62A53}" type="datetimeFigureOut">
              <a:rPr lang="es-MX" smtClean="0"/>
              <a:pPr/>
              <a:t>10/07/2010</a:t>
            </a:fld>
            <a:endParaRPr lang="es-MX"/>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MX"/>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96B062A-895C-4ED5-BDB8-B4A2F94E28C2}"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73F14C-8A5E-452A-807E-A24C0FE62A53}" type="datetimeFigureOut">
              <a:rPr lang="es-MX" smtClean="0"/>
              <a:pPr/>
              <a:t>10/07/2010</a:t>
            </a:fld>
            <a:endParaRPr lang="es-MX"/>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MX"/>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96B062A-895C-4ED5-BDB8-B4A2F94E28C2}"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3.xml"/><Relationship Id="rId5" Type="http://schemas.openxmlformats.org/officeDocument/2006/relationships/image" Target="../media/image32.jpe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3.xml"/><Relationship Id="rId5" Type="http://schemas.openxmlformats.org/officeDocument/2006/relationships/image" Target="../media/image37.gif"/><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3.xml"/><Relationship Id="rId4" Type="http://schemas.openxmlformats.org/officeDocument/2006/relationships/image" Target="../media/image37.gif"/></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Lubricantes ……………..</a:t>
            </a:r>
            <a:endParaRPr lang="es-MX" dirty="0"/>
          </a:p>
        </p:txBody>
      </p:sp>
      <p:sp>
        <p:nvSpPr>
          <p:cNvPr id="3" name="2 Subtítulo"/>
          <p:cNvSpPr>
            <a:spLocks noGrp="1"/>
          </p:cNvSpPr>
          <p:nvPr>
            <p:ph type="subTitle" idx="1"/>
          </p:nvPr>
        </p:nvSpPr>
        <p:spPr/>
        <p:txBody>
          <a:bodyPr/>
          <a:lstStyle/>
          <a:p>
            <a:r>
              <a:rPr lang="es-ES" dirty="0" smtClean="0"/>
              <a:t>……….. en la industria</a:t>
            </a:r>
            <a:endParaRPr lang="es-MX" dirty="0"/>
          </a:p>
        </p:txBody>
      </p:sp>
      <p:pic>
        <p:nvPicPr>
          <p:cNvPr id="4" name="Picture 2" descr="C:\Documents and Settings\EL PUERKA\Escritorio\lubricantes exposisiòn\lubricante1.jpg"/>
          <p:cNvPicPr>
            <a:picLocks noChangeAspect="1" noChangeArrowheads="1"/>
          </p:cNvPicPr>
          <p:nvPr/>
        </p:nvPicPr>
        <p:blipFill>
          <a:blip r:embed="rId3" cstate="print"/>
          <a:srcRect/>
          <a:stretch>
            <a:fillRect/>
          </a:stretch>
        </p:blipFill>
        <p:spPr bwMode="auto">
          <a:xfrm>
            <a:off x="1" y="4500570"/>
            <a:ext cx="2714612" cy="2357430"/>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Aceite de Engrase General</a:t>
            </a:r>
            <a:endParaRPr lang="es-MX" dirty="0"/>
          </a:p>
        </p:txBody>
      </p:sp>
      <p:sp>
        <p:nvSpPr>
          <p:cNvPr id="3" name="2 Marcador de contenido"/>
          <p:cNvSpPr>
            <a:spLocks noGrp="1"/>
          </p:cNvSpPr>
          <p:nvPr>
            <p:ph idx="1"/>
          </p:nvPr>
        </p:nvSpPr>
        <p:spPr/>
        <p:txBody>
          <a:bodyPr>
            <a:normAutofit/>
          </a:bodyPr>
          <a:lstStyle/>
          <a:p>
            <a:r>
              <a:rPr lang="es-ES" sz="2400" dirty="0" smtClean="0"/>
              <a:t>Este se emplea NO como un medio de </a:t>
            </a:r>
            <a:r>
              <a:rPr lang="es-ES" sz="2400" dirty="0" err="1" smtClean="0"/>
              <a:t>transmisiòn</a:t>
            </a:r>
            <a:r>
              <a:rPr lang="es-ES" sz="2400" dirty="0" smtClean="0"/>
              <a:t> de Fuerza, sino </a:t>
            </a:r>
            <a:r>
              <a:rPr lang="es-ES" sz="2400" dirty="0" err="1" smtClean="0"/>
              <a:t>ùnicamente</a:t>
            </a:r>
            <a:r>
              <a:rPr lang="es-ES" sz="2400" dirty="0" smtClean="0"/>
              <a:t> para evitar el rozamiento entre partes </a:t>
            </a:r>
            <a:r>
              <a:rPr lang="es-ES" sz="2400" dirty="0" err="1" smtClean="0"/>
              <a:t>mòviles</a:t>
            </a:r>
            <a:r>
              <a:rPr lang="es-ES" sz="2400" dirty="0" smtClean="0"/>
              <a:t>, generalmente </a:t>
            </a:r>
            <a:r>
              <a:rPr lang="es-ES" sz="2400" dirty="0" err="1" smtClean="0"/>
              <a:t>tambièn</a:t>
            </a:r>
            <a:r>
              <a:rPr lang="es-ES" sz="2400" dirty="0" smtClean="0"/>
              <a:t> se utiliza para disipar el calor generado y prevenir la </a:t>
            </a:r>
            <a:r>
              <a:rPr lang="es-ES" sz="2400" dirty="0" err="1" smtClean="0"/>
              <a:t>oxidaciòn</a:t>
            </a:r>
            <a:r>
              <a:rPr lang="es-ES" sz="2400" dirty="0" smtClean="0"/>
              <a:t>. </a:t>
            </a:r>
            <a:r>
              <a:rPr lang="es-ES" sz="2400" dirty="0" err="1" smtClean="0"/>
              <a:t>Ej</a:t>
            </a:r>
            <a:r>
              <a:rPr lang="es-ES" sz="2400" dirty="0" smtClean="0"/>
              <a:t>:</a:t>
            </a:r>
          </a:p>
          <a:p>
            <a:r>
              <a:rPr lang="es-ES" sz="2400" dirty="0" err="1" smtClean="0"/>
              <a:t>Automòvil</a:t>
            </a:r>
            <a:endParaRPr lang="es-MX" sz="2400" dirty="0"/>
          </a:p>
        </p:txBody>
      </p:sp>
      <p:pic>
        <p:nvPicPr>
          <p:cNvPr id="4098" name="Picture 2" descr="C:\Documents and Settings\EL PUERKA\Escritorio\lubricantes exposisiòn\lubricante1.jpg"/>
          <p:cNvPicPr>
            <a:picLocks noChangeAspect="1" noChangeArrowheads="1"/>
          </p:cNvPicPr>
          <p:nvPr/>
        </p:nvPicPr>
        <p:blipFill>
          <a:blip r:embed="rId3" cstate="print"/>
          <a:srcRect/>
          <a:stretch>
            <a:fillRect/>
          </a:stretch>
        </p:blipFill>
        <p:spPr bwMode="auto">
          <a:xfrm>
            <a:off x="2928926" y="3857628"/>
            <a:ext cx="3381371" cy="2500330"/>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5122" name="Picture 2" descr="C:\Documents and Settings\EL PUERKA\Escritorio\lubricantes exposisiòn\lubricante1.jpg"/>
          <p:cNvPicPr>
            <a:picLocks noChangeAspect="1" noChangeArrowheads="1"/>
          </p:cNvPicPr>
          <p:nvPr/>
        </p:nvPicPr>
        <p:blipFill>
          <a:blip r:embed="rId3" cstate="print"/>
          <a:srcRect/>
          <a:stretch>
            <a:fillRect/>
          </a:stretch>
        </p:blipFill>
        <p:spPr bwMode="auto">
          <a:xfrm>
            <a:off x="285720" y="285728"/>
            <a:ext cx="4095750" cy="3048000"/>
          </a:xfrm>
          <a:prstGeom prst="rect">
            <a:avLst/>
          </a:prstGeom>
          <a:noFill/>
        </p:spPr>
      </p:pic>
      <p:pic>
        <p:nvPicPr>
          <p:cNvPr id="5123" name="Picture 3" descr="C:\Documents and Settings\EL PUERKA\Escritorio\lubricantes exposisiòn\Lubricante para Reductores_2(1).jpg"/>
          <p:cNvPicPr>
            <a:picLocks noChangeAspect="1" noChangeArrowheads="1"/>
          </p:cNvPicPr>
          <p:nvPr/>
        </p:nvPicPr>
        <p:blipFill>
          <a:blip r:embed="rId4" cstate="print"/>
          <a:srcRect/>
          <a:stretch>
            <a:fillRect/>
          </a:stretch>
        </p:blipFill>
        <p:spPr bwMode="auto">
          <a:xfrm>
            <a:off x="5000628" y="142852"/>
            <a:ext cx="3992990" cy="5643602"/>
          </a:xfrm>
          <a:prstGeom prst="rect">
            <a:avLst/>
          </a:prstGeom>
          <a:noFill/>
        </p:spPr>
      </p:pic>
      <p:pic>
        <p:nvPicPr>
          <p:cNvPr id="5124" name="Picture 4" descr="C:\Documents and Settings\EL PUERKA\Escritorio\lubricantes exposisiòn\zida-aceite-lubricante-soluble-para-rectificado-lubricante-rosa-para-rectificado-461268-FGR.jpg"/>
          <p:cNvPicPr>
            <a:picLocks noChangeAspect="1" noChangeArrowheads="1"/>
          </p:cNvPicPr>
          <p:nvPr/>
        </p:nvPicPr>
        <p:blipFill>
          <a:blip r:embed="rId5" cstate="print"/>
          <a:srcRect/>
          <a:stretch>
            <a:fillRect/>
          </a:stretch>
        </p:blipFill>
        <p:spPr bwMode="auto">
          <a:xfrm>
            <a:off x="214282" y="3500438"/>
            <a:ext cx="2643174" cy="2428892"/>
          </a:xfrm>
          <a:prstGeom prst="rect">
            <a:avLst/>
          </a:prstGeom>
          <a:noFill/>
        </p:spPr>
      </p:pic>
      <p:pic>
        <p:nvPicPr>
          <p:cNvPr id="5125" name="Picture 5" descr="C:\Documents and Settings\EL PUERKA\Escritorio\lubricantes exposisiòn\zida-aceite-lubricante-soluble-para-rectificado-lubricante-soluble-sintobio-461278-FGR.jpg"/>
          <p:cNvPicPr>
            <a:picLocks noChangeAspect="1" noChangeArrowheads="1"/>
          </p:cNvPicPr>
          <p:nvPr/>
        </p:nvPicPr>
        <p:blipFill>
          <a:blip r:embed="rId6" cstate="print"/>
          <a:srcRect/>
          <a:stretch>
            <a:fillRect/>
          </a:stretch>
        </p:blipFill>
        <p:spPr bwMode="auto">
          <a:xfrm>
            <a:off x="3000364" y="4214818"/>
            <a:ext cx="1939925" cy="2000250"/>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Enfriadores de Aceite</a:t>
            </a:r>
            <a:endParaRPr lang="es-MX" dirty="0"/>
          </a:p>
        </p:txBody>
      </p:sp>
      <p:sp>
        <p:nvSpPr>
          <p:cNvPr id="3" name="2 Marcador de contenido"/>
          <p:cNvSpPr>
            <a:spLocks noGrp="1"/>
          </p:cNvSpPr>
          <p:nvPr>
            <p:ph idx="1"/>
          </p:nvPr>
        </p:nvSpPr>
        <p:spPr/>
        <p:txBody>
          <a:bodyPr/>
          <a:lstStyle/>
          <a:p>
            <a:endParaRPr lang="es-MX" dirty="0"/>
          </a:p>
        </p:txBody>
      </p:sp>
      <p:pic>
        <p:nvPicPr>
          <p:cNvPr id="6146" name="Picture 2" descr="C:\Documents and Settings\EL PUERKA\Escritorio\lubricantes exposisiòn\flx-4190.jpg"/>
          <p:cNvPicPr>
            <a:picLocks noChangeAspect="1" noChangeArrowheads="1"/>
          </p:cNvPicPr>
          <p:nvPr/>
        </p:nvPicPr>
        <p:blipFill>
          <a:blip r:embed="rId3" cstate="print"/>
          <a:srcRect/>
          <a:stretch>
            <a:fillRect/>
          </a:stretch>
        </p:blipFill>
        <p:spPr bwMode="auto">
          <a:xfrm>
            <a:off x="0" y="2786058"/>
            <a:ext cx="4722779" cy="4071942"/>
          </a:xfrm>
          <a:prstGeom prst="rect">
            <a:avLst/>
          </a:prstGeom>
          <a:noFill/>
        </p:spPr>
      </p:pic>
      <p:pic>
        <p:nvPicPr>
          <p:cNvPr id="6147" name="Picture 3" descr="C:\Documents and Settings\EL PUERKA\Escritorio\lubricantes exposisiòn\PEC934.jpg"/>
          <p:cNvPicPr>
            <a:picLocks noChangeAspect="1" noChangeArrowheads="1"/>
          </p:cNvPicPr>
          <p:nvPr/>
        </p:nvPicPr>
        <p:blipFill>
          <a:blip r:embed="rId4" cstate="print"/>
          <a:srcRect/>
          <a:stretch>
            <a:fillRect/>
          </a:stretch>
        </p:blipFill>
        <p:spPr bwMode="auto">
          <a:xfrm>
            <a:off x="5000628" y="1500174"/>
            <a:ext cx="3964809" cy="2643206"/>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7170" name="Picture 2" descr="C:\Documents and Settings\EL PUERKA\Escritorio\lubricantes exposisiòn\incastu01.gif"/>
          <p:cNvPicPr>
            <a:picLocks noChangeAspect="1" noChangeArrowheads="1"/>
          </p:cNvPicPr>
          <p:nvPr/>
        </p:nvPicPr>
        <p:blipFill>
          <a:blip r:embed="rId2" cstate="print"/>
          <a:srcRect/>
          <a:stretch>
            <a:fillRect/>
          </a:stretch>
        </p:blipFill>
        <p:spPr bwMode="auto">
          <a:xfrm>
            <a:off x="571472" y="357166"/>
            <a:ext cx="8019142" cy="3429024"/>
          </a:xfrm>
          <a:prstGeom prst="rect">
            <a:avLst/>
          </a:prstGeom>
          <a:noFill/>
        </p:spPr>
      </p:pic>
      <p:pic>
        <p:nvPicPr>
          <p:cNvPr id="7171" name="Picture 3" descr="C:\Documents and Settings\EL PUERKA\Escritorio\lubricantes exposisiòn\300px-U-tube_heat_exchanger.PNG"/>
          <p:cNvPicPr>
            <a:picLocks noChangeAspect="1" noChangeArrowheads="1"/>
          </p:cNvPicPr>
          <p:nvPr/>
        </p:nvPicPr>
        <p:blipFill>
          <a:blip r:embed="rId3" cstate="print"/>
          <a:srcRect/>
          <a:stretch>
            <a:fillRect/>
          </a:stretch>
        </p:blipFill>
        <p:spPr bwMode="auto">
          <a:xfrm>
            <a:off x="1928794" y="4000504"/>
            <a:ext cx="4857784" cy="257176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8194" name="Picture 2" descr="C:\Documents and Settings\EL PUERKA\Escritorio\lubricantes exposisiòn\intercambiador-de-calor-para-piscinas-48740.jpg"/>
          <p:cNvPicPr>
            <a:picLocks noChangeAspect="1" noChangeArrowheads="1"/>
          </p:cNvPicPr>
          <p:nvPr/>
        </p:nvPicPr>
        <p:blipFill>
          <a:blip r:embed="rId2" cstate="print"/>
          <a:srcRect/>
          <a:stretch>
            <a:fillRect/>
          </a:stretch>
        </p:blipFill>
        <p:spPr bwMode="auto">
          <a:xfrm>
            <a:off x="0" y="0"/>
            <a:ext cx="3571868" cy="3652179"/>
          </a:xfrm>
          <a:prstGeom prst="rect">
            <a:avLst/>
          </a:prstGeom>
          <a:noFill/>
        </p:spPr>
      </p:pic>
      <p:pic>
        <p:nvPicPr>
          <p:cNvPr id="8195" name="Picture 3" descr="C:\Documents and Settings\EL PUERKA\Escritorio\lubricantes exposisiòn\heat_exchangers_-.jpg"/>
          <p:cNvPicPr>
            <a:picLocks noChangeAspect="1" noChangeArrowheads="1"/>
          </p:cNvPicPr>
          <p:nvPr/>
        </p:nvPicPr>
        <p:blipFill>
          <a:blip r:embed="rId3" cstate="print"/>
          <a:srcRect/>
          <a:stretch>
            <a:fillRect/>
          </a:stretch>
        </p:blipFill>
        <p:spPr bwMode="auto">
          <a:xfrm>
            <a:off x="214282" y="3923939"/>
            <a:ext cx="3714776" cy="2934061"/>
          </a:xfrm>
          <a:prstGeom prst="rect">
            <a:avLst/>
          </a:prstGeom>
          <a:noFill/>
        </p:spPr>
      </p:pic>
      <p:pic>
        <p:nvPicPr>
          <p:cNvPr id="8196" name="Picture 4" descr="C:\Documents and Settings\EL PUERKA\Escritorio\lubricantes exposisiòn\intercambiador-de-calor-para-piscinas-130064.jpg"/>
          <p:cNvPicPr>
            <a:picLocks noChangeAspect="1" noChangeArrowheads="1"/>
          </p:cNvPicPr>
          <p:nvPr/>
        </p:nvPicPr>
        <p:blipFill>
          <a:blip r:embed="rId4" cstate="print"/>
          <a:srcRect/>
          <a:stretch>
            <a:fillRect/>
          </a:stretch>
        </p:blipFill>
        <p:spPr bwMode="auto">
          <a:xfrm>
            <a:off x="3954611" y="0"/>
            <a:ext cx="5189389" cy="2719240"/>
          </a:xfrm>
          <a:prstGeom prst="rect">
            <a:avLst/>
          </a:prstGeom>
          <a:noFill/>
        </p:spPr>
      </p:pic>
      <p:pic>
        <p:nvPicPr>
          <p:cNvPr id="8197" name="Picture 5" descr="C:\Documents and Settings\EL PUERKA\Escritorio\lubricantes exposisiòn\intercambiadores.jpg"/>
          <p:cNvPicPr>
            <a:picLocks noChangeAspect="1" noChangeArrowheads="1"/>
          </p:cNvPicPr>
          <p:nvPr/>
        </p:nvPicPr>
        <p:blipFill>
          <a:blip r:embed="rId5" cstate="print"/>
          <a:srcRect/>
          <a:stretch>
            <a:fillRect/>
          </a:stretch>
        </p:blipFill>
        <p:spPr bwMode="auto">
          <a:xfrm>
            <a:off x="4500562" y="2877582"/>
            <a:ext cx="4429124" cy="39804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Grasas Lubricantes	</a:t>
            </a:r>
            <a:endParaRPr lang="es-MX" dirty="0"/>
          </a:p>
        </p:txBody>
      </p:sp>
      <p:sp>
        <p:nvSpPr>
          <p:cNvPr id="3" name="2 Marcador de contenido"/>
          <p:cNvSpPr>
            <a:spLocks noGrp="1"/>
          </p:cNvSpPr>
          <p:nvPr>
            <p:ph idx="1"/>
          </p:nvPr>
        </p:nvSpPr>
        <p:spPr/>
        <p:txBody>
          <a:bodyPr>
            <a:normAutofit fontScale="85000" lnSpcReduction="20000"/>
          </a:bodyPr>
          <a:lstStyle/>
          <a:p>
            <a:pPr>
              <a:buNone/>
            </a:pPr>
            <a:endParaRPr lang="es-MX" dirty="0" smtClean="0"/>
          </a:p>
          <a:p>
            <a:r>
              <a:rPr lang="es-MX" dirty="0" smtClean="0"/>
              <a:t>Se define a la grasa lubricante como una dispersión semilíquida a sólida de un agente espesante en un líquido (aceite base). Consiste en una mezcla de aceite mineral o sintético (85-90%) y un espesante. </a:t>
            </a:r>
          </a:p>
          <a:p>
            <a:endParaRPr lang="es-MX" dirty="0" smtClean="0"/>
          </a:p>
          <a:p>
            <a:r>
              <a:rPr lang="es-MX" dirty="0" smtClean="0"/>
              <a:t>Cuando la grasa tiene que contener propiedades especiales, se incluyen otros constituyentes que actúen como inhibidores de la oxidación y mejoren la resistencia de la película</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58204" cy="1143000"/>
          </a:xfrm>
        </p:spPr>
        <p:txBody>
          <a:bodyPr>
            <a:noAutofit/>
          </a:bodyPr>
          <a:lstStyle/>
          <a:p>
            <a:r>
              <a:rPr lang="es-ES" sz="4000" dirty="0" smtClean="0"/>
              <a:t>¿</a:t>
            </a:r>
            <a:r>
              <a:rPr lang="es-ES" sz="4000" dirty="0" err="1" smtClean="0"/>
              <a:t>Dònde</a:t>
            </a:r>
            <a:r>
              <a:rPr lang="es-ES" sz="4000" dirty="0" smtClean="0"/>
              <a:t> se emplea Grasa Lubricante?</a:t>
            </a:r>
            <a:endParaRPr lang="es-MX" sz="4000" dirty="0"/>
          </a:p>
        </p:txBody>
      </p:sp>
      <p:sp>
        <p:nvSpPr>
          <p:cNvPr id="3" name="2 Marcador de contenido"/>
          <p:cNvSpPr>
            <a:spLocks noGrp="1"/>
          </p:cNvSpPr>
          <p:nvPr>
            <p:ph idx="1"/>
          </p:nvPr>
        </p:nvSpPr>
        <p:spPr/>
        <p:txBody>
          <a:bodyPr>
            <a:normAutofit fontScale="92500" lnSpcReduction="20000"/>
          </a:bodyPr>
          <a:lstStyle/>
          <a:p>
            <a:pPr>
              <a:buNone/>
            </a:pPr>
            <a:endParaRPr lang="es-MX" dirty="0" smtClean="0"/>
          </a:p>
          <a:p>
            <a:r>
              <a:rPr lang="es-MX" dirty="0" smtClean="0"/>
              <a:t>La grasa se emplea generalmente en aplicaciones que funcionan en condiciones normales de velocidad y temperatura. La grasa tiene algunas ventajas sobre el aceite. Por ejemplo, la instalación es más sencilla y proporciona protección contra la humedad e impurezas. Generalmente se utiliza en la lubricación de elementos tales como cojinetes de fricción y antifricción, levas, guías, correderas, </a:t>
            </a:r>
            <a:r>
              <a:rPr lang="es-MX" dirty="0" err="1" smtClean="0"/>
              <a:t>piñonería</a:t>
            </a:r>
            <a:r>
              <a:rPr lang="es-MX" dirty="0" smtClean="0"/>
              <a:t> abierta algunos rodamientos.</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9218" name="Picture 2" descr="C:\Documents and Settings\EL PUERKA\Escritorio\lubricantes exposisiòn\lubricante.jpg"/>
          <p:cNvPicPr>
            <a:picLocks noChangeAspect="1" noChangeArrowheads="1"/>
          </p:cNvPicPr>
          <p:nvPr/>
        </p:nvPicPr>
        <p:blipFill>
          <a:blip r:embed="rId2" cstate="print"/>
          <a:srcRect/>
          <a:stretch>
            <a:fillRect/>
          </a:stretch>
        </p:blipFill>
        <p:spPr bwMode="auto">
          <a:xfrm>
            <a:off x="0" y="-1285908"/>
            <a:ext cx="3810000" cy="3810000"/>
          </a:xfrm>
          <a:prstGeom prst="rect">
            <a:avLst/>
          </a:prstGeom>
          <a:noFill/>
        </p:spPr>
      </p:pic>
      <p:pic>
        <p:nvPicPr>
          <p:cNvPr id="9219" name="Picture 3" descr="C:\Documents and Settings\EL PUERKA\Escritorio\lubricantes exposisiòn\maxima-grease.jpg"/>
          <p:cNvPicPr>
            <a:picLocks noChangeAspect="1" noChangeArrowheads="1"/>
          </p:cNvPicPr>
          <p:nvPr/>
        </p:nvPicPr>
        <p:blipFill>
          <a:blip r:embed="rId3" cstate="print"/>
          <a:srcRect/>
          <a:stretch>
            <a:fillRect/>
          </a:stretch>
        </p:blipFill>
        <p:spPr bwMode="auto">
          <a:xfrm>
            <a:off x="0" y="2714620"/>
            <a:ext cx="3810000" cy="4143380"/>
          </a:xfrm>
          <a:prstGeom prst="rect">
            <a:avLst/>
          </a:prstGeom>
          <a:noFill/>
        </p:spPr>
      </p:pic>
      <p:pic>
        <p:nvPicPr>
          <p:cNvPr id="9220" name="Picture 4" descr="C:\Documents and Settings\EL PUERKA\Escritorio\lubricantes exposisiòn\grasas2.jpg"/>
          <p:cNvPicPr>
            <a:picLocks noChangeAspect="1" noChangeArrowheads="1"/>
          </p:cNvPicPr>
          <p:nvPr/>
        </p:nvPicPr>
        <p:blipFill>
          <a:blip r:embed="rId4" cstate="print"/>
          <a:srcRect/>
          <a:stretch>
            <a:fillRect/>
          </a:stretch>
        </p:blipFill>
        <p:spPr bwMode="auto">
          <a:xfrm>
            <a:off x="3428992" y="4571984"/>
            <a:ext cx="3028587" cy="2286016"/>
          </a:xfrm>
          <a:prstGeom prst="rect">
            <a:avLst/>
          </a:prstGeom>
          <a:noFill/>
        </p:spPr>
      </p:pic>
      <p:pic>
        <p:nvPicPr>
          <p:cNvPr id="9221" name="Picture 5" descr="C:\Documents and Settings\EL PUERKA\Escritorio\lubricantes exposisiòn\237842.jpg"/>
          <p:cNvPicPr>
            <a:picLocks noChangeAspect="1" noChangeArrowheads="1"/>
          </p:cNvPicPr>
          <p:nvPr/>
        </p:nvPicPr>
        <p:blipFill>
          <a:blip r:embed="rId5" cstate="print"/>
          <a:srcRect/>
          <a:stretch>
            <a:fillRect/>
          </a:stretch>
        </p:blipFill>
        <p:spPr bwMode="auto">
          <a:xfrm>
            <a:off x="3929058" y="0"/>
            <a:ext cx="5214942" cy="4606195"/>
          </a:xfrm>
          <a:prstGeom prst="rect">
            <a:avLst/>
          </a:prstGeom>
          <a:noFill/>
        </p:spPr>
      </p:pic>
      <p:pic>
        <p:nvPicPr>
          <p:cNvPr id="9222" name="Picture 6" descr="C:\Documents and Settings\EL PUERKA\Escritorio\lubricantes exposisiòn\grasas.jpg"/>
          <p:cNvPicPr>
            <a:picLocks noChangeAspect="1" noChangeArrowheads="1"/>
          </p:cNvPicPr>
          <p:nvPr/>
        </p:nvPicPr>
        <p:blipFill>
          <a:blip r:embed="rId6" cstate="print"/>
          <a:srcRect/>
          <a:stretch>
            <a:fillRect/>
          </a:stretch>
        </p:blipFill>
        <p:spPr bwMode="auto">
          <a:xfrm>
            <a:off x="6372225" y="4676775"/>
            <a:ext cx="2771775" cy="218122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Gel Lubricante</a:t>
            </a:r>
            <a:endParaRPr lang="es-MX" dirty="0"/>
          </a:p>
        </p:txBody>
      </p:sp>
      <p:sp>
        <p:nvSpPr>
          <p:cNvPr id="5" name="4 Marcador de contenido"/>
          <p:cNvSpPr>
            <a:spLocks noGrp="1"/>
          </p:cNvSpPr>
          <p:nvPr>
            <p:ph idx="1"/>
          </p:nvPr>
        </p:nvSpPr>
        <p:spPr/>
        <p:txBody>
          <a:bodyPr/>
          <a:lstStyle/>
          <a:p>
            <a:r>
              <a:rPr lang="es-ES" dirty="0" smtClean="0"/>
              <a:t>Este lubricante, gracias a su consistencia en gel es apropiado para disminuir la </a:t>
            </a:r>
            <a:r>
              <a:rPr lang="es-ES" dirty="0" err="1" smtClean="0"/>
              <a:t>fricciòn</a:t>
            </a:r>
            <a:r>
              <a:rPr lang="es-ES" dirty="0" smtClean="0"/>
              <a:t> y por tanto el maltrato en instalaciones de cableado </a:t>
            </a:r>
            <a:r>
              <a:rPr lang="es-ES" dirty="0" err="1" smtClean="0"/>
              <a:t>elèctrico</a:t>
            </a:r>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Picture 3"/>
          <p:cNvPicPr>
            <a:picLocks noGrp="1" noChangeAspect="1" noChangeArrowheads="1"/>
          </p:cNvPicPr>
          <p:nvPr>
            <p:ph idx="1"/>
          </p:nvPr>
        </p:nvPicPr>
        <p:blipFill>
          <a:blip r:embed="rId2" cstate="print"/>
          <a:srcRect/>
          <a:stretch>
            <a:fillRect/>
          </a:stretch>
        </p:blipFill>
        <p:spPr bwMode="auto">
          <a:xfrm>
            <a:off x="857224" y="0"/>
            <a:ext cx="7391400" cy="2962275"/>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857224" y="2786058"/>
            <a:ext cx="7358114" cy="40719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pPr algn="ctr">
              <a:buNone/>
            </a:pPr>
            <a:endParaRPr lang="es-MX" dirty="0" smtClean="0"/>
          </a:p>
          <a:p>
            <a:pPr algn="ctr">
              <a:buNone/>
            </a:pPr>
            <a:r>
              <a:rPr lang="es-MX" dirty="0" smtClean="0"/>
              <a:t>Presenta:</a:t>
            </a:r>
            <a:endParaRPr lang="es-MX" dirty="0" smtClean="0"/>
          </a:p>
          <a:p>
            <a:pPr algn="ctr">
              <a:buNone/>
            </a:pPr>
            <a:r>
              <a:rPr lang="es-MX" dirty="0" smtClean="0"/>
              <a:t>José Antonio Reyes Claudio</a:t>
            </a:r>
            <a:endParaRPr lang="es-MX" dirty="0"/>
          </a:p>
        </p:txBody>
      </p:sp>
    </p:spTree>
  </p:cSld>
  <p:clrMapOvr>
    <a:masterClrMapping/>
  </p:clrMapOvr>
  <p:transition spd="slow">
    <p:fade/>
    <p:sndAc>
      <p:stSnd>
        <p:snd r:embed="rId2"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Lubricantes </a:t>
            </a:r>
            <a:r>
              <a:rPr lang="es-ES" dirty="0" err="1" smtClean="0"/>
              <a:t>Sintèticos</a:t>
            </a:r>
            <a:endParaRPr lang="es-MX" dirty="0"/>
          </a:p>
        </p:txBody>
      </p:sp>
      <p:sp>
        <p:nvSpPr>
          <p:cNvPr id="5" name="4 Marcador de contenido"/>
          <p:cNvSpPr>
            <a:spLocks noGrp="1"/>
          </p:cNvSpPr>
          <p:nvPr>
            <p:ph idx="1"/>
          </p:nvPr>
        </p:nvSpPr>
        <p:spPr/>
        <p:txBody>
          <a:bodyPr>
            <a:noAutofit/>
          </a:bodyPr>
          <a:lstStyle/>
          <a:p>
            <a:r>
              <a:rPr lang="es-MX" sz="1800" dirty="0" smtClean="0"/>
              <a:t>Diseñado para vehículos con tratamientos de gases de escape y para cumplir los más exigentes requisitos de los motores de vehículos más actuales. Adecuado para las últimas tecnologías de motores existentes y a la vez contribuye a la conservación del medio ambiente </a:t>
            </a:r>
            <a:r>
              <a:rPr lang="es-MX" sz="1800" dirty="0" smtClean="0">
                <a:solidFill>
                  <a:srgbClr val="FF0000"/>
                </a:solidFill>
              </a:rPr>
              <a:t>minimizando emisiones nocivas de partículas.</a:t>
            </a:r>
          </a:p>
          <a:p>
            <a:endParaRPr lang="es-MX" sz="1800" dirty="0" smtClean="0"/>
          </a:p>
          <a:p>
            <a:r>
              <a:rPr lang="es-MX" sz="1800" dirty="0" smtClean="0"/>
              <a:t>Están formulados con fluidos sintetizados, por sus excelentes características de estabilidad térmica y resistencia a la oxidación, elevado índice de viscosidad natural y fluidez a temperaturas extremadamente bajas y protección contra la herrumbre y la corrosión. Éstos poseen un coeficiente de tracción muy bajo con lo cual se obtiene una buena reducción en el consumo de energía.</a:t>
            </a:r>
            <a:endParaRPr lang="es-MX"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11266" name="Picture 2" descr="C:\Documents and Settings\EL PUERKA\Escritorio\lubricantes exposisiòn\supergen.jpg"/>
          <p:cNvPicPr>
            <a:picLocks noChangeAspect="1" noChangeArrowheads="1"/>
          </p:cNvPicPr>
          <p:nvPr/>
        </p:nvPicPr>
        <p:blipFill>
          <a:blip r:embed="rId2" cstate="print"/>
          <a:srcRect/>
          <a:stretch>
            <a:fillRect/>
          </a:stretch>
        </p:blipFill>
        <p:spPr bwMode="auto">
          <a:xfrm>
            <a:off x="0" y="0"/>
            <a:ext cx="4762501" cy="3362325"/>
          </a:xfrm>
          <a:prstGeom prst="rect">
            <a:avLst/>
          </a:prstGeom>
          <a:noFill/>
        </p:spPr>
      </p:pic>
      <p:pic>
        <p:nvPicPr>
          <p:cNvPr id="11267" name="Picture 3" descr="C:\Documents and Settings\EL PUERKA\Escritorio\lubricantes exposisiòn\Reciprocating-compressor_final.jpg"/>
          <p:cNvPicPr>
            <a:picLocks noChangeAspect="1" noChangeArrowheads="1"/>
          </p:cNvPicPr>
          <p:nvPr/>
        </p:nvPicPr>
        <p:blipFill>
          <a:blip r:embed="rId3" cstate="print"/>
          <a:srcRect/>
          <a:stretch>
            <a:fillRect/>
          </a:stretch>
        </p:blipFill>
        <p:spPr bwMode="auto">
          <a:xfrm>
            <a:off x="4071934" y="3101011"/>
            <a:ext cx="4643470" cy="3756989"/>
          </a:xfrm>
          <a:prstGeom prst="rect">
            <a:avLst/>
          </a:prstGeom>
          <a:noFill/>
        </p:spPr>
      </p:pic>
      <p:pic>
        <p:nvPicPr>
          <p:cNvPr id="11270" name="Picture 6" descr="C:\Documents and Settings\EL PUERKA\Escritorio\lubricantes exposisiòn\0037.jpg"/>
          <p:cNvPicPr>
            <a:picLocks noChangeAspect="1" noChangeArrowheads="1"/>
          </p:cNvPicPr>
          <p:nvPr/>
        </p:nvPicPr>
        <p:blipFill>
          <a:blip r:embed="rId4" cstate="print"/>
          <a:srcRect/>
          <a:stretch>
            <a:fillRect/>
          </a:stretch>
        </p:blipFill>
        <p:spPr bwMode="auto">
          <a:xfrm>
            <a:off x="500034" y="3643314"/>
            <a:ext cx="3000396" cy="281287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Picture 7" descr="C:\Documents and Settings\EL PUERKA\Escritorio\lubricantes exposisiòn\PIC_LS200S-ENC_20090724_blk.jpg"/>
          <p:cNvPicPr>
            <a:picLocks noGrp="1" noChangeAspect="1" noChangeArrowheads="1"/>
          </p:cNvPicPr>
          <p:nvPr>
            <p:ph idx="1"/>
          </p:nvPr>
        </p:nvPicPr>
        <p:blipFill>
          <a:blip r:embed="rId2" cstate="print"/>
          <a:srcRect/>
          <a:stretch>
            <a:fillRect/>
          </a:stretch>
        </p:blipFill>
        <p:spPr bwMode="auto">
          <a:xfrm>
            <a:off x="500034" y="5143512"/>
            <a:ext cx="2143125" cy="1581150"/>
          </a:xfrm>
          <a:prstGeom prst="rect">
            <a:avLst/>
          </a:prstGeom>
          <a:noFill/>
        </p:spPr>
      </p:pic>
      <p:pic>
        <p:nvPicPr>
          <p:cNvPr id="5" name="Picture 8" descr="C:\Documents and Settings\EL PUERKA\Escritorio\lubricantes exposisiòn\compresor3.jpg"/>
          <p:cNvPicPr>
            <a:picLocks noChangeAspect="1" noChangeArrowheads="1"/>
          </p:cNvPicPr>
          <p:nvPr/>
        </p:nvPicPr>
        <p:blipFill>
          <a:blip r:embed="rId3" cstate="print"/>
          <a:srcRect/>
          <a:stretch>
            <a:fillRect/>
          </a:stretch>
        </p:blipFill>
        <p:spPr bwMode="auto">
          <a:xfrm>
            <a:off x="3429000" y="3556000"/>
            <a:ext cx="5715000" cy="3302000"/>
          </a:xfrm>
          <a:prstGeom prst="rect">
            <a:avLst/>
          </a:prstGeom>
          <a:noFill/>
        </p:spPr>
      </p:pic>
      <p:pic>
        <p:nvPicPr>
          <p:cNvPr id="6" name="Picture 5" descr="C:\Documents and Settings\EL PUERKA\Escritorio\lubricantes exposisiòn\S185-p.jpg"/>
          <p:cNvPicPr>
            <a:picLocks noChangeAspect="1" noChangeArrowheads="1"/>
          </p:cNvPicPr>
          <p:nvPr/>
        </p:nvPicPr>
        <p:blipFill>
          <a:blip r:embed="rId4" cstate="print"/>
          <a:srcRect/>
          <a:stretch>
            <a:fillRect/>
          </a:stretch>
        </p:blipFill>
        <p:spPr bwMode="auto">
          <a:xfrm>
            <a:off x="0" y="0"/>
            <a:ext cx="3357554" cy="5036331"/>
          </a:xfrm>
          <a:prstGeom prst="rect">
            <a:avLst/>
          </a:prstGeom>
          <a:noFill/>
        </p:spPr>
      </p:pic>
      <p:pic>
        <p:nvPicPr>
          <p:cNvPr id="7" name="Picture 4" descr="C:\Documents and Settings\EL PUERKA\Escritorio\lubricantes exposisiòn\DD2D5_1.jpg"/>
          <p:cNvPicPr>
            <a:picLocks noChangeAspect="1" noChangeArrowheads="1"/>
          </p:cNvPicPr>
          <p:nvPr/>
        </p:nvPicPr>
        <p:blipFill>
          <a:blip r:embed="rId5" cstate="print"/>
          <a:srcRect/>
          <a:stretch>
            <a:fillRect/>
          </a:stretch>
        </p:blipFill>
        <p:spPr bwMode="auto">
          <a:xfrm>
            <a:off x="4071934" y="142852"/>
            <a:ext cx="4891102" cy="3210887"/>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Lubricantes </a:t>
            </a:r>
            <a:r>
              <a:rPr lang="es-ES" dirty="0" err="1" smtClean="0"/>
              <a:t>Sòlidos</a:t>
            </a:r>
            <a:endParaRPr lang="es-MX" dirty="0"/>
          </a:p>
        </p:txBody>
      </p:sp>
      <p:sp>
        <p:nvSpPr>
          <p:cNvPr id="3" name="2 Marcador de contenido"/>
          <p:cNvSpPr>
            <a:spLocks noGrp="1"/>
          </p:cNvSpPr>
          <p:nvPr>
            <p:ph idx="1"/>
          </p:nvPr>
        </p:nvSpPr>
        <p:spPr/>
        <p:txBody>
          <a:bodyPr>
            <a:normAutofit fontScale="62500" lnSpcReduction="20000"/>
          </a:bodyPr>
          <a:lstStyle/>
          <a:p>
            <a:pPr>
              <a:buNone/>
            </a:pPr>
            <a:r>
              <a:rPr lang="es-MX" dirty="0" smtClean="0"/>
              <a:t>Se emplean cuando las piezas han de funcionar a temperaturas muy extremadas y cuando intervienen elevadas presiones unitarias.</a:t>
            </a:r>
          </a:p>
          <a:p>
            <a:endParaRPr lang="es-MX" dirty="0" smtClean="0"/>
          </a:p>
          <a:p>
            <a:r>
              <a:rPr lang="es-MX" dirty="0" smtClean="0"/>
              <a:t>TALCO: muestra exfoliación basal perfecta. Su color puede variar desde el verde manzana, el gris o el blanco hasta el plateado. Brilla con un lustre entre perlado y graso</a:t>
            </a:r>
          </a:p>
          <a:p>
            <a:endParaRPr lang="es-MX" dirty="0" smtClean="0"/>
          </a:p>
          <a:p>
            <a:r>
              <a:rPr lang="es-MX" dirty="0" smtClean="0"/>
              <a:t>GRAFITO: El grafito es negro y opaco y tiene un lustre metálico. Al ser muy blando mancha cualquier cosa que toque y tiene tacto graso o escurridizo. Es el único material no metálico que conduce bien la electricidad; sin embargo, a diferencia de los otros conductores eléctricos, transmite mal el calor</a:t>
            </a:r>
          </a:p>
          <a:p>
            <a:endParaRPr lang="es-ES" dirty="0" smtClean="0"/>
          </a:p>
          <a:p>
            <a:r>
              <a:rPr lang="es-ES" dirty="0" smtClean="0"/>
              <a:t>Aleaciones</a:t>
            </a:r>
          </a:p>
          <a:p>
            <a:r>
              <a:rPr lang="es-ES" dirty="0" smtClean="0"/>
              <a:t>Pulverizados</a:t>
            </a:r>
            <a:endParaRPr lang="es-MX"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4338" name="Picture 2"/>
          <p:cNvPicPr>
            <a:picLocks noGrp="1" noChangeAspect="1" noChangeArrowheads="1"/>
          </p:cNvPicPr>
          <p:nvPr>
            <p:ph idx="1"/>
          </p:nvPr>
        </p:nvPicPr>
        <p:blipFill>
          <a:blip r:embed="rId2" cstate="print"/>
          <a:srcRect/>
          <a:stretch>
            <a:fillRect/>
          </a:stretch>
        </p:blipFill>
        <p:spPr bwMode="auto">
          <a:xfrm>
            <a:off x="214283" y="214290"/>
            <a:ext cx="8715435" cy="63579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a:p>
        </p:txBody>
      </p:sp>
      <p:pic>
        <p:nvPicPr>
          <p:cNvPr id="12290" name="Picture 2" descr="C:\Documents and Settings\EL PUERKA\Escritorio\lubricantes exposisiòn\img1_perfiles.jpg"/>
          <p:cNvPicPr>
            <a:picLocks noChangeAspect="1" noChangeArrowheads="1"/>
          </p:cNvPicPr>
          <p:nvPr/>
        </p:nvPicPr>
        <p:blipFill>
          <a:blip r:embed="rId2" cstate="print"/>
          <a:srcRect/>
          <a:stretch>
            <a:fillRect/>
          </a:stretch>
        </p:blipFill>
        <p:spPr bwMode="auto">
          <a:xfrm>
            <a:off x="1142976" y="0"/>
            <a:ext cx="3486150" cy="2276475"/>
          </a:xfrm>
          <a:prstGeom prst="rect">
            <a:avLst/>
          </a:prstGeom>
          <a:noFill/>
        </p:spPr>
      </p:pic>
      <p:pic>
        <p:nvPicPr>
          <p:cNvPr id="12291" name="Picture 3" descr="C:\Documents and Settings\EL PUERKA\Escritorio\lubricantes exposisiòn\SELLOSMECANICOS.jpg"/>
          <p:cNvPicPr>
            <a:picLocks noChangeAspect="1" noChangeArrowheads="1"/>
          </p:cNvPicPr>
          <p:nvPr/>
        </p:nvPicPr>
        <p:blipFill>
          <a:blip r:embed="rId3" cstate="print"/>
          <a:srcRect/>
          <a:stretch>
            <a:fillRect/>
          </a:stretch>
        </p:blipFill>
        <p:spPr bwMode="auto">
          <a:xfrm>
            <a:off x="4357686" y="2581275"/>
            <a:ext cx="4276725" cy="4276725"/>
          </a:xfrm>
          <a:prstGeom prst="rect">
            <a:avLst/>
          </a:prstGeom>
          <a:noFill/>
        </p:spPr>
      </p:pic>
      <p:pic>
        <p:nvPicPr>
          <p:cNvPr id="12292" name="Picture 4" descr="C:\Documents and Settings\EL PUERKA\Escritorio\lubricantes exposisiòn\Prisma_Sello_Mecanico.jpg"/>
          <p:cNvPicPr>
            <a:picLocks noChangeAspect="1" noChangeArrowheads="1"/>
          </p:cNvPicPr>
          <p:nvPr/>
        </p:nvPicPr>
        <p:blipFill>
          <a:blip r:embed="rId4" cstate="print"/>
          <a:srcRect/>
          <a:stretch>
            <a:fillRect/>
          </a:stretch>
        </p:blipFill>
        <p:spPr bwMode="auto">
          <a:xfrm>
            <a:off x="714348" y="2928934"/>
            <a:ext cx="3143272" cy="3123929"/>
          </a:xfrm>
          <a:prstGeom prst="rect">
            <a:avLst/>
          </a:prstGeom>
          <a:noFill/>
        </p:spPr>
      </p:pic>
      <p:pic>
        <p:nvPicPr>
          <p:cNvPr id="12293" name="Picture 5" descr="C:\Documents and Settings\EL PUERKA\Escritorio\lubricantes exposisiòn\gghpd.gif"/>
          <p:cNvPicPr>
            <a:picLocks noChangeAspect="1" noChangeArrowheads="1"/>
          </p:cNvPicPr>
          <p:nvPr/>
        </p:nvPicPr>
        <p:blipFill>
          <a:blip r:embed="rId5" cstate="print"/>
          <a:srcRect/>
          <a:stretch>
            <a:fillRect/>
          </a:stretch>
        </p:blipFill>
        <p:spPr bwMode="auto">
          <a:xfrm>
            <a:off x="5518150" y="458788"/>
            <a:ext cx="2390775" cy="1981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pic>
        <p:nvPicPr>
          <p:cNvPr id="13314" name="Picture 2" descr="C:\Documents and Settings\EL PUERKA\Escritorio\lubricantes exposisiòn\sello-mecanico-empaquetadura_24016_3_1.jpg"/>
          <p:cNvPicPr>
            <a:picLocks noChangeAspect="1" noChangeArrowheads="1"/>
          </p:cNvPicPr>
          <p:nvPr/>
        </p:nvPicPr>
        <p:blipFill>
          <a:blip r:embed="rId2" cstate="print"/>
          <a:srcRect/>
          <a:stretch>
            <a:fillRect/>
          </a:stretch>
        </p:blipFill>
        <p:spPr bwMode="auto">
          <a:xfrm>
            <a:off x="0" y="0"/>
            <a:ext cx="4530045" cy="3357562"/>
          </a:xfrm>
          <a:prstGeom prst="rect">
            <a:avLst/>
          </a:prstGeom>
          <a:noFill/>
        </p:spPr>
      </p:pic>
      <p:pic>
        <p:nvPicPr>
          <p:cNvPr id="13315" name="Picture 3" descr="C:\Documents and Settings\EL PUERKA\Escritorio\lubricantes exposisiòn\a1.jpg"/>
          <p:cNvPicPr>
            <a:picLocks noChangeAspect="1" noChangeArrowheads="1"/>
          </p:cNvPicPr>
          <p:nvPr/>
        </p:nvPicPr>
        <p:blipFill>
          <a:blip r:embed="rId3" cstate="print"/>
          <a:srcRect/>
          <a:stretch>
            <a:fillRect/>
          </a:stretch>
        </p:blipFill>
        <p:spPr bwMode="auto">
          <a:xfrm>
            <a:off x="4857752" y="3357562"/>
            <a:ext cx="3810000" cy="3238500"/>
          </a:xfrm>
          <a:prstGeom prst="rect">
            <a:avLst/>
          </a:prstGeom>
          <a:noFill/>
        </p:spPr>
      </p:pic>
      <p:pic>
        <p:nvPicPr>
          <p:cNvPr id="13316" name="Picture 4" descr="C:\Documents and Settings\EL PUERKA\Escritorio\lubricantes exposisiòn\gghpd.gif"/>
          <p:cNvPicPr>
            <a:picLocks noChangeAspect="1" noChangeArrowheads="1"/>
          </p:cNvPicPr>
          <p:nvPr/>
        </p:nvPicPr>
        <p:blipFill>
          <a:blip r:embed="rId4" cstate="print"/>
          <a:srcRect/>
          <a:stretch>
            <a:fillRect/>
          </a:stretch>
        </p:blipFill>
        <p:spPr bwMode="auto">
          <a:xfrm>
            <a:off x="285720" y="3655978"/>
            <a:ext cx="3863978" cy="320202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6386" name="Picture 2"/>
          <p:cNvPicPr>
            <a:picLocks noGrp="1" noChangeAspect="1" noChangeArrowheads="1"/>
          </p:cNvPicPr>
          <p:nvPr>
            <p:ph idx="1"/>
          </p:nvPr>
        </p:nvPicPr>
        <p:blipFill>
          <a:blip r:embed="rId2" cstate="print"/>
          <a:srcRect/>
          <a:stretch>
            <a:fillRect/>
          </a:stretch>
        </p:blipFill>
        <p:spPr bwMode="auto">
          <a:xfrm>
            <a:off x="1584669" y="1600200"/>
            <a:ext cx="5212661"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7410" name="Picture 2"/>
          <p:cNvPicPr>
            <a:picLocks noGrp="1" noChangeAspect="1" noChangeArrowheads="1"/>
          </p:cNvPicPr>
          <p:nvPr>
            <p:ph idx="1"/>
          </p:nvPr>
        </p:nvPicPr>
        <p:blipFill>
          <a:blip r:embed="rId2" cstate="print"/>
          <a:srcRect/>
          <a:stretch>
            <a:fillRect/>
          </a:stretch>
        </p:blipFill>
        <p:spPr bwMode="auto">
          <a:xfrm>
            <a:off x="995362" y="1905794"/>
            <a:ext cx="6391275" cy="391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8434" name="Picture 2"/>
          <p:cNvPicPr>
            <a:picLocks noGrp="1" noChangeAspect="1" noChangeArrowheads="1"/>
          </p:cNvPicPr>
          <p:nvPr>
            <p:ph idx="1"/>
          </p:nvPr>
        </p:nvPicPr>
        <p:blipFill>
          <a:blip r:embed="rId2" cstate="print"/>
          <a:srcRect/>
          <a:stretch>
            <a:fillRect/>
          </a:stretch>
        </p:blipFill>
        <p:spPr bwMode="auto">
          <a:xfrm>
            <a:off x="2158274" y="1600200"/>
            <a:ext cx="4065452"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t>
            </a:r>
            <a:r>
              <a:rPr lang="es-ES" dirty="0" err="1" smtClean="0"/>
              <a:t>Què</a:t>
            </a:r>
            <a:r>
              <a:rPr lang="es-ES" dirty="0" smtClean="0"/>
              <a:t> es un LUBRICANTE?</a:t>
            </a:r>
            <a:endParaRPr lang="es-MX" dirty="0"/>
          </a:p>
        </p:txBody>
      </p:sp>
      <p:sp>
        <p:nvSpPr>
          <p:cNvPr id="3" name="2 Marcador de contenido"/>
          <p:cNvSpPr>
            <a:spLocks noGrp="1"/>
          </p:cNvSpPr>
          <p:nvPr>
            <p:ph idx="1"/>
          </p:nvPr>
        </p:nvSpPr>
        <p:spPr/>
        <p:txBody>
          <a:bodyPr>
            <a:normAutofit fontScale="62500" lnSpcReduction="20000"/>
          </a:bodyPr>
          <a:lstStyle/>
          <a:p>
            <a:r>
              <a:rPr lang="es-MX" dirty="0" smtClean="0"/>
              <a:t>Un lubricante es una sustancia que, colocada entre dos piezas móviles, no se degrada, y forma así mismo una película que impide su contacto y por tanto la , permitiendo su movimiento incluso a elevadas temperaturas y presiones.</a:t>
            </a:r>
          </a:p>
          <a:p>
            <a:endParaRPr lang="es-MX" dirty="0" smtClean="0"/>
          </a:p>
          <a:p>
            <a:r>
              <a:rPr lang="es-MX" dirty="0" smtClean="0"/>
              <a:t>Una segunda definición es que el lubricante es una sustancia (gaseosa, líquida sólida) que reemplaza una fricción entre dos piezas en movimiento relativo por la fricción interna de sus moléculas, que es mucho menor.</a:t>
            </a:r>
          </a:p>
          <a:p>
            <a:endParaRPr lang="es-MX" dirty="0" smtClean="0"/>
          </a:p>
          <a:p>
            <a:r>
              <a:rPr lang="es-MX" dirty="0" smtClean="0"/>
              <a:t>En el caso de lubricantes gaseosos, se puede considerar una corriente de aire a presión que separe dos piezas en movimiento, en el caso de los líquidos, los más conocidos son los aceites lubricantes que se emplean, por ejemplo en los motores. Los lubricantes sólidos son por ejemplo el </a:t>
            </a:r>
            <a:r>
              <a:rPr lang="es-MX" dirty="0" err="1" smtClean="0"/>
              <a:t>Disolfuro</a:t>
            </a:r>
            <a:r>
              <a:rPr lang="es-MX" dirty="0" smtClean="0"/>
              <a:t> de Molibdeno (MoS2)y el grafito.</a:t>
            </a:r>
            <a:endParaRPr lang="es-MX" dirty="0"/>
          </a:p>
        </p:txBody>
      </p:sp>
    </p:spTree>
  </p:cSld>
  <p:clrMapOvr>
    <a:masterClrMapping/>
  </p:clrMapOvr>
  <p:transition spd="slow">
    <p:fade/>
    <p:sndAc>
      <p:stSnd>
        <p:snd r:embed="rId2"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19458" name="Picture 2"/>
          <p:cNvPicPr>
            <a:picLocks noGrp="1" noChangeAspect="1" noChangeArrowheads="1"/>
          </p:cNvPicPr>
          <p:nvPr>
            <p:ph idx="1"/>
          </p:nvPr>
        </p:nvPicPr>
        <p:blipFill>
          <a:blip r:embed="rId2" cstate="print"/>
          <a:srcRect/>
          <a:stretch>
            <a:fillRect/>
          </a:stretch>
        </p:blipFill>
        <p:spPr bwMode="auto">
          <a:xfrm>
            <a:off x="1191625" y="1600200"/>
            <a:ext cx="5998750"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Funciones de un LUBRICANTE</a:t>
            </a:r>
            <a:endParaRPr lang="es-MX" dirty="0"/>
          </a:p>
        </p:txBody>
      </p:sp>
      <p:sp>
        <p:nvSpPr>
          <p:cNvPr id="3" name="2 Marcador de contenido"/>
          <p:cNvSpPr>
            <a:spLocks noGrp="1"/>
          </p:cNvSpPr>
          <p:nvPr>
            <p:ph idx="1"/>
          </p:nvPr>
        </p:nvSpPr>
        <p:spPr/>
        <p:txBody>
          <a:bodyPr>
            <a:normAutofit fontScale="77500" lnSpcReduction="20000"/>
          </a:bodyPr>
          <a:lstStyle/>
          <a:p>
            <a:r>
              <a:rPr lang="es-MX" dirty="0" smtClean="0"/>
              <a:t>Formar una película entre los componentes en movimiento, para evitar el contacto metálico. La película debe ser suficientemente gruesa para obtener una lubricación satisfactoria, incluso bajo fuertes cargas, variaciones grandes de temperatura y vibraciones;</a:t>
            </a:r>
          </a:p>
          <a:p>
            <a:endParaRPr lang="es-MX" dirty="0" smtClean="0"/>
          </a:p>
          <a:p>
            <a:r>
              <a:rPr lang="es-MX" dirty="0" smtClean="0"/>
              <a:t>Reducir el rozamiento y eliminar el desgaste;</a:t>
            </a:r>
          </a:p>
          <a:p>
            <a:endParaRPr lang="es-MX" dirty="0" smtClean="0"/>
          </a:p>
          <a:p>
            <a:r>
              <a:rPr lang="es-MX" dirty="0" smtClean="0"/>
              <a:t>Proteger contra la corrosión;</a:t>
            </a:r>
          </a:p>
          <a:p>
            <a:endParaRPr lang="es-MX" dirty="0" smtClean="0"/>
          </a:p>
          <a:p>
            <a:r>
              <a:rPr lang="es-MX" dirty="0" smtClean="0"/>
              <a:t>Obturar (en el caso de la grasa) contra impurezas tales como suciedad, polvo, humedad o agua.</a:t>
            </a: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La viscosidad SAE</a:t>
            </a:r>
            <a:br>
              <a:rPr lang="es-MX" dirty="0" smtClean="0"/>
            </a:br>
            <a:endParaRPr lang="es-MX" dirty="0"/>
          </a:p>
        </p:txBody>
      </p:sp>
      <p:sp>
        <p:nvSpPr>
          <p:cNvPr id="3" name="2 Marcador de contenido"/>
          <p:cNvSpPr>
            <a:spLocks noGrp="1"/>
          </p:cNvSpPr>
          <p:nvPr>
            <p:ph idx="1"/>
          </p:nvPr>
        </p:nvSpPr>
        <p:spPr/>
        <p:txBody>
          <a:bodyPr>
            <a:normAutofit/>
          </a:bodyPr>
          <a:lstStyle/>
          <a:p>
            <a:r>
              <a:rPr lang="es-MX" sz="2000" dirty="0" smtClean="0"/>
              <a:t>    Es la característica más importante para la elección de los aceites y se define como la resistencia de un liquido a fluir. Es la inversa de la fluidez y se debe a la fricción de las partículas del liquido. La viscosidad se valora según los métodos usados para su determinación, y las unidades, en orden decreciente a su exactitud.</a:t>
            </a:r>
          </a:p>
          <a:p>
            <a:endParaRPr lang="es-MX" dirty="0" smtClean="0"/>
          </a:p>
          <a:p>
            <a:endParaRPr lang="es-MX" dirty="0" smtClean="0"/>
          </a:p>
          <a:p>
            <a:endParaRPr lang="es-MX" dirty="0"/>
          </a:p>
        </p:txBody>
      </p:sp>
      <p:pic>
        <p:nvPicPr>
          <p:cNvPr id="15362" name="Picture 2" descr="C:\Documents and Settings\EL PUERKA\Escritorio\lubricantes exposisiòn\lubricante_nl39_.jpg"/>
          <p:cNvPicPr>
            <a:picLocks noChangeAspect="1" noChangeArrowheads="1"/>
          </p:cNvPicPr>
          <p:nvPr/>
        </p:nvPicPr>
        <p:blipFill>
          <a:blip r:embed="rId2" cstate="print"/>
          <a:srcRect/>
          <a:stretch>
            <a:fillRect/>
          </a:stretch>
        </p:blipFill>
        <p:spPr bwMode="auto">
          <a:xfrm>
            <a:off x="1142976" y="3643314"/>
            <a:ext cx="1647825" cy="2714625"/>
          </a:xfrm>
          <a:prstGeom prst="rect">
            <a:avLst/>
          </a:prstGeom>
          <a:noFill/>
        </p:spPr>
      </p:pic>
      <p:pic>
        <p:nvPicPr>
          <p:cNvPr id="15363" name="Picture 3" descr="C:\Documents and Settings\EL PUERKA\Escritorio\lubricantes exposisiòn\determine-la-viscosidad-manualmente.jpg"/>
          <p:cNvPicPr>
            <a:picLocks noChangeAspect="1" noChangeArrowheads="1"/>
          </p:cNvPicPr>
          <p:nvPr/>
        </p:nvPicPr>
        <p:blipFill>
          <a:blip r:embed="rId3" cstate="print"/>
          <a:srcRect/>
          <a:stretch>
            <a:fillRect/>
          </a:stretch>
        </p:blipFill>
        <p:spPr bwMode="auto">
          <a:xfrm>
            <a:off x="5500695" y="3286124"/>
            <a:ext cx="2390480" cy="35718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LUBRICANTES</a:t>
            </a:r>
            <a:endParaRPr lang="es-MX" dirty="0"/>
          </a:p>
        </p:txBody>
      </p:sp>
      <p:sp>
        <p:nvSpPr>
          <p:cNvPr id="3" name="2 Marcador de contenido"/>
          <p:cNvSpPr>
            <a:spLocks noGrp="1"/>
          </p:cNvSpPr>
          <p:nvPr>
            <p:ph idx="1"/>
          </p:nvPr>
        </p:nvSpPr>
        <p:spPr/>
        <p:txBody>
          <a:bodyPr>
            <a:normAutofit/>
          </a:bodyPr>
          <a:lstStyle/>
          <a:p>
            <a:pPr>
              <a:buNone/>
            </a:pPr>
            <a:endParaRPr lang="es-MX" dirty="0" smtClean="0"/>
          </a:p>
          <a:p>
            <a:r>
              <a:rPr lang="es-MX" dirty="0" smtClean="0"/>
              <a:t>Aceite hidráulico</a:t>
            </a:r>
          </a:p>
          <a:p>
            <a:r>
              <a:rPr lang="es-MX" dirty="0" smtClean="0"/>
              <a:t>Aceite de engrase general</a:t>
            </a:r>
          </a:p>
          <a:p>
            <a:r>
              <a:rPr lang="es-MX" dirty="0" smtClean="0"/>
              <a:t>Grasas</a:t>
            </a:r>
          </a:p>
          <a:p>
            <a:r>
              <a:rPr lang="es-MX" dirty="0" smtClean="0"/>
              <a:t>Geles</a:t>
            </a:r>
          </a:p>
          <a:p>
            <a:r>
              <a:rPr lang="es-MX" dirty="0" smtClean="0"/>
              <a:t>Sintéticos</a:t>
            </a:r>
          </a:p>
          <a:p>
            <a:r>
              <a:rPr lang="es-MX" dirty="0" smtClean="0"/>
              <a:t>Puros o sólidos</a:t>
            </a:r>
            <a:endParaRPr lang="es-MX" dirty="0"/>
          </a:p>
        </p:txBody>
      </p:sp>
    </p:spTree>
  </p:cSld>
  <p:clrMapOvr>
    <a:masterClrMapping/>
  </p:clrMapOvr>
  <p:transition spd="slow">
    <p:fade/>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Aceite Hidráulico</a:t>
            </a:r>
            <a:endParaRPr lang="es-MX" dirty="0"/>
          </a:p>
        </p:txBody>
      </p:sp>
      <p:sp>
        <p:nvSpPr>
          <p:cNvPr id="3" name="2 Marcador de contenido"/>
          <p:cNvSpPr>
            <a:spLocks noGrp="1"/>
          </p:cNvSpPr>
          <p:nvPr>
            <p:ph idx="1"/>
          </p:nvPr>
        </p:nvSpPr>
        <p:spPr/>
        <p:txBody>
          <a:bodyPr/>
          <a:lstStyle/>
          <a:p>
            <a:r>
              <a:rPr lang="es-MX" dirty="0" smtClean="0"/>
              <a:t>El aceite hidráulico tiene que convertir la fuerza rotativa del motor a fuerza de empuje multiplicando la fuerza aplicada para realizar el trabajo</a:t>
            </a:r>
            <a:endParaRPr lang="es-MX" dirty="0"/>
          </a:p>
        </p:txBody>
      </p:sp>
    </p:spTree>
  </p:cSld>
  <p:clrMapOvr>
    <a:masterClrMapping/>
  </p:clrMapOvr>
  <p:transition spd="slow">
    <p:fade/>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pic>
        <p:nvPicPr>
          <p:cNvPr id="4" name="Picture 2" descr="C:\Documents and Settings\EL PUERKA\Escritorio\lubricantes exposisiòn\piston014sx.jpg"/>
          <p:cNvPicPr>
            <a:picLocks noGrp="1" noChangeAspect="1" noChangeArrowheads="1"/>
          </p:cNvPicPr>
          <p:nvPr>
            <p:ph idx="1"/>
          </p:nvPr>
        </p:nvPicPr>
        <p:blipFill>
          <a:blip r:embed="rId3" cstate="print"/>
          <a:srcRect/>
          <a:stretch>
            <a:fillRect/>
          </a:stretch>
        </p:blipFill>
        <p:spPr bwMode="auto">
          <a:xfrm>
            <a:off x="0" y="65859"/>
            <a:ext cx="9056188" cy="6792141"/>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p:txBody>
          <a:bodyPr/>
          <a:lstStyle/>
          <a:p>
            <a:endParaRPr lang="es-MX"/>
          </a:p>
        </p:txBody>
      </p:sp>
      <p:pic>
        <p:nvPicPr>
          <p:cNvPr id="3074" name="Picture 2" descr="C:\Documents and Settings\EL PUERKA\Escritorio\lubricantes exposisiòn\cilindro-hidraulico-80858.jpg"/>
          <p:cNvPicPr>
            <a:picLocks noChangeAspect="1" noChangeArrowheads="1"/>
          </p:cNvPicPr>
          <p:nvPr/>
        </p:nvPicPr>
        <p:blipFill>
          <a:blip r:embed="rId3" cstate="print"/>
          <a:srcRect/>
          <a:stretch>
            <a:fillRect/>
          </a:stretch>
        </p:blipFill>
        <p:spPr bwMode="auto">
          <a:xfrm>
            <a:off x="571472" y="1357298"/>
            <a:ext cx="3810000" cy="3810000"/>
          </a:xfrm>
          <a:prstGeom prst="rect">
            <a:avLst/>
          </a:prstGeom>
          <a:noFill/>
        </p:spPr>
      </p:pic>
      <p:pic>
        <p:nvPicPr>
          <p:cNvPr id="3075" name="Picture 3" descr="C:\Documents and Settings\EL PUERKA\Escritorio\lubricantes exposisiòn\valvulas_hidraulicas_neumaticas_fher_xl.jpg"/>
          <p:cNvPicPr>
            <a:picLocks noChangeAspect="1" noChangeArrowheads="1"/>
          </p:cNvPicPr>
          <p:nvPr/>
        </p:nvPicPr>
        <p:blipFill>
          <a:blip r:embed="rId4" cstate="print"/>
          <a:srcRect/>
          <a:stretch>
            <a:fillRect/>
          </a:stretch>
        </p:blipFill>
        <p:spPr bwMode="auto">
          <a:xfrm>
            <a:off x="4929190" y="785794"/>
            <a:ext cx="3643338" cy="5021267"/>
          </a:xfrm>
          <a:prstGeom prst="rect">
            <a:avLst/>
          </a:prstGeom>
          <a:noFill/>
        </p:spPr>
      </p:pic>
    </p:spTree>
  </p:cSld>
  <p:clrMapOvr>
    <a:masterClrMapping/>
  </p:clrMapOvr>
  <p:transition spd="slow">
    <p:fade/>
    <p:sndAc>
      <p:stSnd>
        <p:snd r:embed="rId2" name="wind.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écnico">
  <a:themeElements>
    <a:clrScheme name="Personalizado 4">
      <a:dk1>
        <a:sysClr val="windowText" lastClr="000000"/>
      </a:dk1>
      <a:lt1>
        <a:sysClr val="window" lastClr="FFFFFF"/>
      </a:lt1>
      <a:dk2>
        <a:srgbClr val="AC66BB"/>
      </a:dk2>
      <a:lt2>
        <a:srgbClr val="3F3F3F"/>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TotalTime>
  <Words>789</Words>
  <Application>Microsoft Office PowerPoint</Application>
  <PresentationFormat>Presentación en pantalla (4:3)</PresentationFormat>
  <Paragraphs>59</Paragraphs>
  <Slides>30</Slides>
  <Notes>0</Notes>
  <HiddenSlides>0</HiddenSlides>
  <MMClips>0</MMClips>
  <ScaleCrop>false</ScaleCrop>
  <HeadingPairs>
    <vt:vector size="4" baseType="variant">
      <vt:variant>
        <vt:lpstr>Tema</vt:lpstr>
      </vt:variant>
      <vt:variant>
        <vt:i4>2</vt:i4>
      </vt:variant>
      <vt:variant>
        <vt:lpstr>Títulos de diapositiva</vt:lpstr>
      </vt:variant>
      <vt:variant>
        <vt:i4>30</vt:i4>
      </vt:variant>
    </vt:vector>
  </HeadingPairs>
  <TitlesOfParts>
    <vt:vector size="32" baseType="lpstr">
      <vt:lpstr>Opulento</vt:lpstr>
      <vt:lpstr>Técnico</vt:lpstr>
      <vt:lpstr>Lubricantes ……………..</vt:lpstr>
      <vt:lpstr>Diapositiva 2</vt:lpstr>
      <vt:lpstr>¡Què es un LUBRICANTE?</vt:lpstr>
      <vt:lpstr>Funciones de un LUBRICANTE</vt:lpstr>
      <vt:lpstr>La viscosidad SAE </vt:lpstr>
      <vt:lpstr>Tipos de LUBRICANTES</vt:lpstr>
      <vt:lpstr>Aceite Hidráulico</vt:lpstr>
      <vt:lpstr>Diapositiva 8</vt:lpstr>
      <vt:lpstr>Diapositiva 9</vt:lpstr>
      <vt:lpstr>Aceite de Engrase General</vt:lpstr>
      <vt:lpstr>Diapositiva 11</vt:lpstr>
      <vt:lpstr>Enfriadores de Aceite</vt:lpstr>
      <vt:lpstr>Diapositiva 13</vt:lpstr>
      <vt:lpstr>Diapositiva 14</vt:lpstr>
      <vt:lpstr>Grasas Lubricantes </vt:lpstr>
      <vt:lpstr>¿Dònde se emplea Grasa Lubricante?</vt:lpstr>
      <vt:lpstr>Diapositiva 17</vt:lpstr>
      <vt:lpstr>Gel Lubricante</vt:lpstr>
      <vt:lpstr>Diapositiva 19</vt:lpstr>
      <vt:lpstr>Lubricantes Sintèticos</vt:lpstr>
      <vt:lpstr>Diapositiva 21</vt:lpstr>
      <vt:lpstr>Diapositiva 22</vt:lpstr>
      <vt:lpstr>Lubricantes Sòlidos</vt:lpstr>
      <vt:lpstr>Diapositiva 24</vt:lpstr>
      <vt:lpstr>Diapositiva 25</vt:lpstr>
      <vt:lpstr>Diapositiva 26</vt:lpstr>
      <vt:lpstr>Diapositiva 27</vt:lpstr>
      <vt:lpstr>Diapositiva 28</vt:lpstr>
      <vt:lpstr>Diapositiva 29</vt:lpstr>
      <vt:lpstr>Diapositiva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Lubricantes ……………..</dc:title>
  <dc:creator>yotuelmc</dc:creator>
  <cp:lastModifiedBy>underperros</cp:lastModifiedBy>
  <cp:revision>18</cp:revision>
  <dcterms:created xsi:type="dcterms:W3CDTF">2010-04-07T01:29:04Z</dcterms:created>
  <dcterms:modified xsi:type="dcterms:W3CDTF">2010-07-11T02:15:13Z</dcterms:modified>
</cp:coreProperties>
</file>