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9"/>
  </p:notesMasterIdLst>
  <p:sldIdLst>
    <p:sldId id="259" r:id="rId2"/>
    <p:sldId id="260" r:id="rId3"/>
    <p:sldId id="269" r:id="rId4"/>
    <p:sldId id="268" r:id="rId5"/>
    <p:sldId id="262" r:id="rId6"/>
    <p:sldId id="261" r:id="rId7"/>
    <p:sldId id="267" r:id="rId8"/>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4926" autoAdjust="0"/>
    <p:restoredTop sz="86323" autoAdjust="0"/>
  </p:normalViewPr>
  <p:slideViewPr>
    <p:cSldViewPr snapToGrid="0" showGuides="1">
      <p:cViewPr varScale="1">
        <p:scale>
          <a:sx n="136" d="100"/>
          <a:sy n="136" d="100"/>
        </p:scale>
        <p:origin x="1402" y="77"/>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22-06-2022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22-06-2022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22-06-2022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22-06-2022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22-06-2022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22-06-2022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22-06-2022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22-06-2022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22-06-2022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22-06-2022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22-06-2022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22-06-2022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22-06-2022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middle-east-and-africa-blood-warmer-device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middle-east-and-africa-blood-warmer-device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inquire-before-buying/?dbmr=middle-east-and-africa-blood-warmer-device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databridgemarketresearch.com/request-a-sample/?dbmr=middle-east-and-africa-blood-warmer-device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0"/>
            <a:ext cx="3702479" cy="830997"/>
          </a:xfrm>
          <a:prstGeom prst="rect">
            <a:avLst/>
          </a:prstGeom>
          <a:noFill/>
        </p:spPr>
        <p:txBody>
          <a:bodyPr wrap="square" rtlCol="0">
            <a:spAutoFit/>
          </a:bodyPr>
          <a:lstStyle/>
          <a:p>
            <a:r>
              <a:rPr lang="en-US" sz="1600" b="1" dirty="0">
                <a:solidFill>
                  <a:schemeClr val="bg1"/>
                </a:solidFill>
              </a:rPr>
              <a:t>Middle East and Africa Blood Warmer Devices Market </a:t>
            </a:r>
            <a:r>
              <a:rPr lang="en-US" sz="1600" b="1" dirty="0" smtClean="0">
                <a:solidFill>
                  <a:schemeClr val="bg1"/>
                </a:solidFill>
              </a:rPr>
              <a:t>- </a:t>
            </a:r>
            <a:r>
              <a:rPr lang="en-US" sz="1600" b="1" dirty="0">
                <a:solidFill>
                  <a:schemeClr val="bg1"/>
                </a:solidFill>
              </a:rPr>
              <a:t>Industry Trends, Size, Share and Forecast to </a:t>
            </a:r>
            <a:r>
              <a:rPr lang="en-US" sz="1600" b="1" dirty="0" smtClean="0">
                <a:solidFill>
                  <a:schemeClr val="bg1"/>
                </a:solidFill>
              </a:rPr>
              <a:t>2028 </a:t>
            </a:r>
            <a:r>
              <a:rPr lang="en-US" sz="1600" b="1" dirty="0">
                <a:solidFill>
                  <a:schemeClr val="bg1"/>
                </a:solidFill>
              </a:rPr>
              <a:t>Market</a:t>
            </a:r>
            <a:endParaRPr lang="en-IN" sz="1600" b="1" dirty="0">
              <a:solidFill>
                <a:schemeClr val="bg1"/>
              </a:solidFill>
            </a:endParaRPr>
          </a:p>
        </p:txBody>
      </p:sp>
      <p:sp>
        <p:nvSpPr>
          <p:cNvPr id="6" name="TextBox 5"/>
          <p:cNvSpPr txBox="1"/>
          <p:nvPr/>
        </p:nvSpPr>
        <p:spPr>
          <a:xfrm>
            <a:off x="209550" y="957498"/>
            <a:ext cx="4972050" cy="2092881"/>
          </a:xfrm>
          <a:prstGeom prst="rect">
            <a:avLst/>
          </a:prstGeom>
          <a:noFill/>
        </p:spPr>
        <p:txBody>
          <a:bodyPr wrap="square" rtlCol="0">
            <a:spAutoFit/>
          </a:bodyPr>
          <a:lstStyle/>
          <a:p>
            <a:r>
              <a:rPr lang="en-IN" sz="1300" dirty="0"/>
              <a:t>This market report offers CAGR value fluctuation in percentage during the forecast period of 2021-2028 for the market. To generate finest market research report, marketing management must be aware of the minds of their target markets, their feelings, their preferences, their attitudes, convictions and value systems with a formalised and managerial approach. By understanding this, a DBMR team has worked to make this report excellent. An absolute insights and know-how of the greatest market opportunities into the relevant markets or Blood Warmer Devices industry required for successful business growth can be accomplished only with the best market research report. </a:t>
            </a:r>
            <a:endParaRPr lang="en-IN" sz="1300" dirty="0"/>
          </a:p>
        </p:txBody>
      </p:sp>
      <p:sp>
        <p:nvSpPr>
          <p:cNvPr id="7" name="TextBox 6"/>
          <p:cNvSpPr txBox="1"/>
          <p:nvPr/>
        </p:nvSpPr>
        <p:spPr>
          <a:xfrm>
            <a:off x="291710" y="3242463"/>
            <a:ext cx="4889890" cy="738664"/>
          </a:xfrm>
          <a:prstGeom prst="rect">
            <a:avLst/>
          </a:prstGeom>
          <a:noFill/>
        </p:spPr>
        <p:txBody>
          <a:bodyPr wrap="square" rtlCol="0">
            <a:spAutoFit/>
          </a:bodyPr>
          <a:lstStyle/>
          <a:p>
            <a:r>
              <a:rPr lang="en-US" sz="1400" b="1" dirty="0" smtClean="0"/>
              <a:t>Browse Full Report :</a:t>
            </a:r>
            <a:r>
              <a:rPr lang="en-IN" sz="1400" b="1" dirty="0"/>
              <a:t> </a:t>
            </a:r>
            <a:r>
              <a:rPr lang="en-IN" sz="1400" b="1" dirty="0">
                <a:hlinkClick r:id="rId3"/>
              </a:rPr>
              <a:t>https://</a:t>
            </a:r>
            <a:r>
              <a:rPr lang="en-IN" sz="1400" b="1" dirty="0" smtClean="0">
                <a:hlinkClick r:id="rId3"/>
              </a:rPr>
              <a:t>www.databridgemarketresearch.com/reports/middle-east-and-africa-blood-warmer-devices-market</a:t>
            </a:r>
            <a:r>
              <a:rPr lang="en-IN" sz="1400" b="1" dirty="0" smtClean="0"/>
              <a:t> </a:t>
            </a:r>
            <a:endParaRPr lang="en-US"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94608" y="852984"/>
            <a:ext cx="5161789" cy="2954655"/>
          </a:xfrm>
          <a:prstGeom prst="rect">
            <a:avLst/>
          </a:prstGeom>
          <a:noFill/>
        </p:spPr>
        <p:txBody>
          <a:bodyPr wrap="square" rtlCol="0">
            <a:spAutoFit/>
          </a:bodyPr>
          <a:lstStyle/>
          <a:p>
            <a:r>
              <a:rPr lang="en-IN" sz="1300" dirty="0"/>
              <a:t>The Blood Heater Market is expected to grow during the forecast period, from 2021 to 2028. Bridge Market Research data </a:t>
            </a:r>
            <a:r>
              <a:rPr lang="en-IN" sz="1300" dirty="0" err="1"/>
              <a:t>analyzes</a:t>
            </a:r>
            <a:r>
              <a:rPr lang="en-IN" sz="1300" dirty="0"/>
              <a:t> that the market will grow at a CAGR of 6.1% during the forecast period above.</a:t>
            </a:r>
          </a:p>
          <a:p>
            <a:r>
              <a:rPr lang="en-IN" sz="1300" dirty="0"/>
              <a:t>A blood warmer is a medical device used primarily to add heat to the arteries to maintain body temperature and to keep blood or other fluids warm during transfusions to prevent hypothermia. These devices range from simple coiled tubes in the heating bath to sophisticated rapid-explosion devices</a:t>
            </a:r>
            <a:r>
              <a:rPr lang="en-IN" sz="1300" dirty="0" smtClean="0"/>
              <a:t>.</a:t>
            </a:r>
          </a:p>
          <a:p>
            <a:r>
              <a:rPr lang="en-IN" sz="1300" dirty="0"/>
              <a:t>The blood heating device market is segmented by type, product, device, sample, patient type and end user. </a:t>
            </a:r>
          </a:p>
          <a:p>
            <a:endParaRPr lang="en-US" sz="1400" b="1" dirty="0" smtClean="0"/>
          </a:p>
          <a:p>
            <a:r>
              <a:rPr lang="en-US" sz="1400" b="1" dirty="0" smtClean="0"/>
              <a:t>Get </a:t>
            </a:r>
            <a:r>
              <a:rPr lang="en-US" sz="1400" b="1" dirty="0" smtClean="0"/>
              <a:t>Details TOC </a:t>
            </a:r>
            <a:r>
              <a:rPr lang="en-US" sz="1400" b="1" dirty="0"/>
              <a:t>: </a:t>
            </a:r>
            <a:r>
              <a:rPr lang="en-US" sz="1400" b="1" dirty="0">
                <a:hlinkClick r:id="rId3"/>
              </a:rPr>
              <a:t>https://www.databridgemarketresearch.com/toc/?</a:t>
            </a:r>
            <a:r>
              <a:rPr lang="en-US" sz="1400" b="1" dirty="0" smtClean="0">
                <a:hlinkClick r:id="rId3"/>
              </a:rPr>
              <a:t>dbmr=middle-east-and-africa-blood-warmer-devices-market</a:t>
            </a:r>
            <a:r>
              <a:rPr lang="en-US" sz="1400" b="1" dirty="0" smtClean="0"/>
              <a:t> </a:t>
            </a:r>
            <a:endParaRPr lang="en-IN" sz="1400" dirty="0"/>
          </a:p>
        </p:txBody>
      </p:sp>
      <p:sp>
        <p:nvSpPr>
          <p:cNvPr id="8" name="TextBox 7"/>
          <p:cNvSpPr txBox="1"/>
          <p:nvPr/>
        </p:nvSpPr>
        <p:spPr>
          <a:xfrm>
            <a:off x="0" y="21987"/>
            <a:ext cx="3685649" cy="830997"/>
          </a:xfrm>
          <a:prstGeom prst="rect">
            <a:avLst/>
          </a:prstGeom>
          <a:noFill/>
        </p:spPr>
        <p:txBody>
          <a:bodyPr wrap="square" rtlCol="0">
            <a:spAutoFit/>
          </a:bodyPr>
          <a:lstStyle/>
          <a:p>
            <a:r>
              <a:rPr lang="en-US" sz="1600" b="1" dirty="0">
                <a:solidFill>
                  <a:schemeClr val="bg1"/>
                </a:solidFill>
              </a:rPr>
              <a:t>Middle East and Africa Blood Warmer Devices Market </a:t>
            </a:r>
            <a:r>
              <a:rPr lang="en-IN" sz="1600" b="1" dirty="0" smtClean="0">
                <a:solidFill>
                  <a:schemeClr val="bg1"/>
                </a:solidFill>
              </a:rPr>
              <a:t>to </a:t>
            </a:r>
            <a:r>
              <a:rPr lang="en-IN" sz="1600" b="1" dirty="0">
                <a:solidFill>
                  <a:schemeClr val="bg1"/>
                </a:solidFill>
              </a:rPr>
              <a:t>grow at a CAGR of </a:t>
            </a:r>
            <a:r>
              <a:rPr lang="en-IN" sz="1600" b="1" dirty="0" smtClean="0">
                <a:solidFill>
                  <a:schemeClr val="bg1"/>
                </a:solidFill>
              </a:rPr>
              <a:t>6.1</a:t>
            </a:r>
            <a:r>
              <a:rPr lang="en-IN" sz="1600" b="1" dirty="0" smtClean="0">
                <a:solidFill>
                  <a:schemeClr val="bg1"/>
                </a:solidFill>
              </a:rPr>
              <a:t>% </a:t>
            </a:r>
            <a:r>
              <a:rPr lang="en-IN" sz="1600" b="1" dirty="0">
                <a:solidFill>
                  <a:schemeClr val="bg1"/>
                </a:solidFill>
              </a:rPr>
              <a:t>in the </a:t>
            </a:r>
            <a:r>
              <a:rPr lang="en-IN" sz="1600" b="1" dirty="0" smtClean="0">
                <a:solidFill>
                  <a:schemeClr val="bg1"/>
                </a:solidFill>
              </a:rPr>
              <a:t>2021-2028 </a:t>
            </a:r>
            <a:r>
              <a:rPr lang="en-IN" sz="1600" b="1" dirty="0">
                <a:solidFill>
                  <a:schemeClr val="bg1"/>
                </a:solidFill>
              </a:rPr>
              <a:t>forecast period</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294" y="190734"/>
            <a:ext cx="3427598" cy="584775"/>
          </a:xfrm>
          <a:prstGeom prst="rect">
            <a:avLst/>
          </a:prstGeom>
          <a:noFill/>
        </p:spPr>
        <p:txBody>
          <a:bodyPr wrap="square" rtlCol="0">
            <a:spAutoFit/>
          </a:bodyPr>
          <a:lstStyle/>
          <a:p>
            <a:r>
              <a:rPr lang="en-US" sz="1600" b="1" dirty="0">
                <a:solidFill>
                  <a:schemeClr val="bg1"/>
                </a:solidFill>
              </a:rPr>
              <a:t>Middle East and Africa Blood Warmer Devices Market </a:t>
            </a:r>
            <a:r>
              <a:rPr lang="en-IN" sz="1600" b="1" dirty="0" smtClean="0">
                <a:solidFill>
                  <a:schemeClr val="bg1"/>
                </a:solidFill>
              </a:rPr>
              <a:t>Regional </a:t>
            </a:r>
            <a:r>
              <a:rPr lang="en-IN" sz="1600" b="1" dirty="0" smtClean="0">
                <a:solidFill>
                  <a:schemeClr val="bg1"/>
                </a:solidFill>
              </a:rPr>
              <a:t>Analysis</a:t>
            </a:r>
            <a:endParaRPr lang="en-IN" sz="1600" b="1" dirty="0">
              <a:solidFill>
                <a:schemeClr val="bg1"/>
              </a:solidFill>
            </a:endParaRPr>
          </a:p>
        </p:txBody>
      </p:sp>
      <p:sp>
        <p:nvSpPr>
          <p:cNvPr id="3" name="TextBox 2"/>
          <p:cNvSpPr txBox="1"/>
          <p:nvPr/>
        </p:nvSpPr>
        <p:spPr>
          <a:xfrm>
            <a:off x="224393" y="1110744"/>
            <a:ext cx="4824441" cy="2462213"/>
          </a:xfrm>
          <a:prstGeom prst="rect">
            <a:avLst/>
          </a:prstGeom>
          <a:noFill/>
        </p:spPr>
        <p:txBody>
          <a:bodyPr wrap="square" rtlCol="0">
            <a:spAutoFit/>
          </a:bodyPr>
          <a:lstStyle/>
          <a:p>
            <a:r>
              <a:rPr lang="en-IN" sz="1400" dirty="0" smtClean="0"/>
              <a:t>Market is analysed on the basis of following regions:</a:t>
            </a:r>
          </a:p>
          <a:p>
            <a:endParaRPr lang="en-IN" sz="1400" dirty="0"/>
          </a:p>
          <a:p>
            <a:pPr marL="285750" indent="-285750">
              <a:buFont typeface="Wingdings" panose="05000000000000000000" pitchFamily="2" charset="2"/>
              <a:buChar char="q"/>
            </a:pPr>
            <a:r>
              <a:rPr lang="en-IN" sz="1400" dirty="0" smtClean="0"/>
              <a:t>Saudi Arabia</a:t>
            </a:r>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UAE</a:t>
            </a:r>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Egypt</a:t>
            </a:r>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err="1" smtClean="0"/>
              <a:t>Esrael</a:t>
            </a:r>
            <a:endParaRPr lang="en-IN" sz="1400" dirty="0" smtClean="0"/>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Rest of MEA</a:t>
            </a:r>
            <a:endParaRPr lang="en-IN" sz="1400" dirty="0"/>
          </a:p>
        </p:txBody>
      </p:sp>
    </p:spTree>
    <p:extLst>
      <p:ext uri="{BB962C8B-B14F-4D97-AF65-F5344CB8AC3E}">
        <p14:creationId xmlns:p14="http://schemas.microsoft.com/office/powerpoint/2010/main" val="531686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489" y="72927"/>
            <a:ext cx="3966139" cy="646331"/>
          </a:xfrm>
          <a:prstGeom prst="rect">
            <a:avLst/>
          </a:prstGeom>
          <a:noFill/>
        </p:spPr>
        <p:txBody>
          <a:bodyPr wrap="square" rtlCol="0">
            <a:spAutoFit/>
          </a:bodyPr>
          <a:lstStyle/>
          <a:p>
            <a:r>
              <a:rPr lang="en-US" sz="1800" b="1" dirty="0">
                <a:solidFill>
                  <a:schemeClr val="bg1"/>
                </a:solidFill>
              </a:rPr>
              <a:t>Middle East and Africa Blood Warmer Devices Market </a:t>
            </a:r>
            <a:r>
              <a:rPr lang="en-IN" sz="1800" b="1" dirty="0" smtClean="0">
                <a:solidFill>
                  <a:schemeClr val="bg1"/>
                </a:solidFill>
              </a:rPr>
              <a:t>By </a:t>
            </a:r>
            <a:r>
              <a:rPr lang="en-IN" sz="1800" b="1" dirty="0" smtClean="0">
                <a:solidFill>
                  <a:schemeClr val="bg1"/>
                </a:solidFill>
              </a:rPr>
              <a:t>2028</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230003" y="902060"/>
            <a:ext cx="5007988" cy="2968714"/>
          </a:xfrm>
          <a:prstGeom prst="rect">
            <a:avLst/>
          </a:prstGeom>
        </p:spPr>
      </p:pic>
    </p:spTree>
    <p:extLst>
      <p:ext uri="{BB962C8B-B14F-4D97-AF65-F5344CB8AC3E}">
        <p14:creationId xmlns:p14="http://schemas.microsoft.com/office/powerpoint/2010/main" val="1145088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0"/>
            <a:ext cx="3724916" cy="1200329"/>
          </a:xfrm>
          <a:prstGeom prst="rect">
            <a:avLst/>
          </a:prstGeom>
          <a:noFill/>
        </p:spPr>
        <p:txBody>
          <a:bodyPr wrap="square" rtlCol="0">
            <a:spAutoFit/>
          </a:bodyPr>
          <a:lstStyle/>
          <a:p>
            <a:r>
              <a:rPr lang="en-IN" sz="1800" b="1" dirty="0" smtClean="0">
                <a:solidFill>
                  <a:schemeClr val="bg1"/>
                </a:solidFill>
              </a:rPr>
              <a:t>Major Key Players for </a:t>
            </a:r>
            <a:r>
              <a:rPr lang="en-US" sz="1800" b="1" dirty="0">
                <a:solidFill>
                  <a:schemeClr val="bg1"/>
                </a:solidFill>
              </a:rPr>
              <a:t>Middle East and Africa Blood Warmer Devices Market </a:t>
            </a:r>
          </a:p>
          <a:p>
            <a:endParaRPr lang="en-US" sz="1800" b="1" dirty="0">
              <a:solidFill>
                <a:schemeClr val="bg1"/>
              </a:solidFill>
            </a:endParaRPr>
          </a:p>
        </p:txBody>
      </p:sp>
      <p:sp>
        <p:nvSpPr>
          <p:cNvPr id="5" name="TextBox 4"/>
          <p:cNvSpPr txBox="1"/>
          <p:nvPr/>
        </p:nvSpPr>
        <p:spPr>
          <a:xfrm>
            <a:off x="181490" y="831080"/>
            <a:ext cx="4705350" cy="2092881"/>
          </a:xfrm>
          <a:prstGeom prst="rect">
            <a:avLst/>
          </a:prstGeom>
          <a:noFill/>
        </p:spPr>
        <p:txBody>
          <a:bodyPr wrap="square" rtlCol="0">
            <a:spAutoFit/>
          </a:bodyPr>
          <a:lstStyle/>
          <a:p>
            <a:r>
              <a:rPr lang="en-IN" sz="1300" b="1" dirty="0" smtClean="0"/>
              <a:t>Some of the major players operating in this market are :</a:t>
            </a:r>
          </a:p>
          <a:p>
            <a:pPr marL="285750" indent="-285750">
              <a:buFont typeface="Wingdings" panose="05000000000000000000" pitchFamily="2" charset="2"/>
              <a:buChar char="q"/>
            </a:pPr>
            <a:endParaRPr lang="en-IN" sz="1300" dirty="0"/>
          </a:p>
          <a:p>
            <a:pPr marL="285750" lvl="0" indent="-285750">
              <a:buFont typeface="Wingdings" panose="05000000000000000000" pitchFamily="2" charset="2"/>
              <a:buChar char="q"/>
            </a:pPr>
            <a:r>
              <a:rPr lang="en-IN" sz="1300" dirty="0"/>
              <a:t> </a:t>
            </a:r>
            <a:r>
              <a:rPr lang="en-IN" sz="1300" dirty="0"/>
              <a:t> Smiths Medical</a:t>
            </a:r>
          </a:p>
          <a:p>
            <a:pPr marL="285750" lvl="0" indent="-285750">
              <a:buFont typeface="Wingdings" panose="05000000000000000000" pitchFamily="2" charset="2"/>
              <a:buChar char="q"/>
            </a:pPr>
            <a:r>
              <a:rPr lang="en-IN" sz="1300" dirty="0"/>
              <a:t>    3M</a:t>
            </a:r>
          </a:p>
          <a:p>
            <a:pPr marL="285750" lvl="0" indent="-285750">
              <a:buFont typeface="Wingdings" panose="05000000000000000000" pitchFamily="2" charset="2"/>
              <a:buChar char="q"/>
            </a:pPr>
            <a:r>
              <a:rPr lang="en-IN" sz="1300" dirty="0"/>
              <a:t>    EMIT CORPORATION</a:t>
            </a:r>
          </a:p>
          <a:p>
            <a:pPr marL="285750" lvl="0" indent="-285750">
              <a:buFont typeface="Wingdings" panose="05000000000000000000" pitchFamily="2" charset="2"/>
              <a:buChar char="q"/>
            </a:pPr>
            <a:r>
              <a:rPr lang="en-IN" sz="1300" dirty="0"/>
              <a:t>    GE Healthcare</a:t>
            </a:r>
          </a:p>
          <a:p>
            <a:pPr marL="285750" lvl="0" indent="-285750">
              <a:buFont typeface="Wingdings" panose="05000000000000000000" pitchFamily="2" charset="2"/>
              <a:buChar char="q"/>
            </a:pPr>
            <a:r>
              <a:rPr lang="en-IN" sz="1300" dirty="0"/>
              <a:t>    Stryker</a:t>
            </a:r>
          </a:p>
          <a:p>
            <a:pPr marL="285750" lvl="0" indent="-285750">
              <a:buFont typeface="Wingdings" panose="05000000000000000000" pitchFamily="2" charset="2"/>
              <a:buChar char="q"/>
            </a:pPr>
            <a:r>
              <a:rPr lang="en-IN" sz="1300" dirty="0"/>
              <a:t>    </a:t>
            </a:r>
            <a:r>
              <a:rPr lang="en-IN" sz="1300" dirty="0" err="1"/>
              <a:t>Barkey</a:t>
            </a:r>
            <a:r>
              <a:rPr lang="en-IN" sz="1300" dirty="0"/>
              <a:t> GmbH &amp; Co. KG</a:t>
            </a:r>
          </a:p>
          <a:p>
            <a:pPr marL="285750" lvl="0" indent="-285750">
              <a:buFont typeface="Wingdings" panose="05000000000000000000" pitchFamily="2" charset="2"/>
              <a:buChar char="q"/>
            </a:pPr>
            <a:r>
              <a:rPr lang="en-IN" sz="1300" dirty="0"/>
              <a:t>    </a:t>
            </a:r>
            <a:r>
              <a:rPr lang="en-IN" sz="1300" dirty="0" err="1"/>
              <a:t>Geratherm</a:t>
            </a:r>
            <a:r>
              <a:rPr lang="en-IN" sz="1300" dirty="0"/>
              <a:t> Medical AG</a:t>
            </a:r>
          </a:p>
          <a:p>
            <a:pPr marL="285750" lvl="0" indent="-285750">
              <a:buFont typeface="Wingdings" panose="05000000000000000000" pitchFamily="2" charset="2"/>
              <a:buChar char="q"/>
            </a:pPr>
            <a:r>
              <a:rPr lang="en-IN" sz="1300" dirty="0"/>
              <a:t>    </a:t>
            </a:r>
            <a:r>
              <a:rPr lang="en-IN" sz="1300" dirty="0" err="1"/>
              <a:t>Stihler</a:t>
            </a:r>
            <a:r>
              <a:rPr lang="en-IN" sz="1300" dirty="0"/>
              <a:t> Electronic GmbH</a:t>
            </a:r>
            <a:endParaRPr lang="en-IN" sz="1300" dirty="0"/>
          </a:p>
        </p:txBody>
      </p:sp>
      <p:sp>
        <p:nvSpPr>
          <p:cNvPr id="6" name="TextBox 5"/>
          <p:cNvSpPr txBox="1"/>
          <p:nvPr/>
        </p:nvSpPr>
        <p:spPr>
          <a:xfrm>
            <a:off x="-168295" y="3247202"/>
            <a:ext cx="5496041" cy="738664"/>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dbmr=middle-east-and-africa-blood-warmer-devices-market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4251009" y="3785725"/>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20954" y="1196822"/>
            <a:ext cx="5029201" cy="1892826"/>
          </a:xfrm>
          <a:prstGeom prst="rect">
            <a:avLst/>
          </a:prstGeom>
          <a:noFill/>
        </p:spPr>
        <p:txBody>
          <a:bodyPr wrap="square" rtlCol="0">
            <a:spAutoFit/>
          </a:bodyPr>
          <a:lstStyle/>
          <a:p>
            <a:pPr algn="just"/>
            <a:endParaRPr lang="en-US" sz="1300" b="1" dirty="0" smtClean="0"/>
          </a:p>
          <a:p>
            <a:pPr marL="171450" indent="-171450" algn="just">
              <a:buFont typeface="Arial" panose="020B0604020202020204" pitchFamily="34" charset="0"/>
              <a:buChar char="•"/>
            </a:pPr>
            <a:r>
              <a:rPr lang="en-US" sz="1300" b="1" dirty="0" smtClean="0"/>
              <a:t>Type</a:t>
            </a:r>
            <a:endParaRPr lang="en-US" sz="1300" b="1" dirty="0" smtClean="0"/>
          </a:p>
          <a:p>
            <a:pPr marL="171450" indent="-171450" algn="just">
              <a:buFont typeface="Arial" panose="020B0604020202020204" pitchFamily="34" charset="0"/>
              <a:buChar char="•"/>
            </a:pPr>
            <a:r>
              <a:rPr lang="en-US" sz="1300" b="1" dirty="0" smtClean="0"/>
              <a:t>Product</a:t>
            </a:r>
            <a:endParaRPr lang="en-US" sz="1300" b="1" dirty="0" smtClean="0"/>
          </a:p>
          <a:p>
            <a:pPr marL="171450" indent="-171450" algn="just">
              <a:buFont typeface="Arial" panose="020B0604020202020204" pitchFamily="34" charset="0"/>
              <a:buChar char="•"/>
            </a:pPr>
            <a:r>
              <a:rPr lang="en-US" sz="1300" b="1" dirty="0" smtClean="0"/>
              <a:t>Patient </a:t>
            </a:r>
            <a:r>
              <a:rPr lang="en-US" sz="1300" b="1" dirty="0" smtClean="0"/>
              <a:t>Type</a:t>
            </a:r>
          </a:p>
          <a:p>
            <a:pPr marL="171450" indent="-171450" algn="just">
              <a:buFont typeface="Arial" panose="020B0604020202020204" pitchFamily="34" charset="0"/>
              <a:buChar char="•"/>
            </a:pPr>
            <a:r>
              <a:rPr lang="en-US" sz="1300" b="1" dirty="0" smtClean="0"/>
              <a:t>Country</a:t>
            </a:r>
            <a:endParaRPr lang="en-US" sz="1300" b="1" dirty="0" smtClean="0"/>
          </a:p>
          <a:p>
            <a:pPr marL="171450" indent="-171450" algn="just">
              <a:buFont typeface="Arial" panose="020B0604020202020204" pitchFamily="34" charset="0"/>
              <a:buChar char="•"/>
            </a:pPr>
            <a:r>
              <a:rPr lang="en-US" sz="1300" b="1" dirty="0" smtClean="0"/>
              <a:t>Industry </a:t>
            </a:r>
            <a:r>
              <a:rPr lang="en-US" sz="1300" b="1" dirty="0"/>
              <a:t>Trends and Forecast to </a:t>
            </a:r>
            <a:r>
              <a:rPr lang="en-US" sz="1300" b="1" dirty="0" smtClean="0"/>
              <a:t>2028</a:t>
            </a:r>
          </a:p>
          <a:p>
            <a:pPr marL="171450" indent="-171450" algn="just">
              <a:buFont typeface="Arial" panose="020B0604020202020204" pitchFamily="34" charset="0"/>
              <a:buChar char="•"/>
            </a:pPr>
            <a:endParaRPr lang="en-US" sz="1300" b="1" dirty="0" smtClean="0"/>
          </a:p>
          <a:p>
            <a:pPr algn="just"/>
            <a:endParaRPr lang="en-US" sz="1300" dirty="0" smtClean="0"/>
          </a:p>
          <a:p>
            <a:pPr algn="just"/>
            <a:endParaRPr lang="en-US" sz="1300" dirty="0" smtClean="0"/>
          </a:p>
        </p:txBody>
      </p:sp>
      <p:sp>
        <p:nvSpPr>
          <p:cNvPr id="5" name="TextBox 4"/>
          <p:cNvSpPr txBox="1"/>
          <p:nvPr/>
        </p:nvSpPr>
        <p:spPr>
          <a:xfrm>
            <a:off x="0" y="71166"/>
            <a:ext cx="3828669" cy="646331"/>
          </a:xfrm>
          <a:prstGeom prst="rect">
            <a:avLst/>
          </a:prstGeom>
          <a:noFill/>
        </p:spPr>
        <p:txBody>
          <a:bodyPr wrap="square" rtlCol="0">
            <a:spAutoFit/>
          </a:bodyPr>
          <a:lstStyle/>
          <a:p>
            <a:r>
              <a:rPr lang="en-US" sz="1800" b="1" dirty="0">
                <a:solidFill>
                  <a:schemeClr val="bg1"/>
                </a:solidFill>
              </a:rPr>
              <a:t>Middle East and Africa Blood Warmer Devices Market </a:t>
            </a:r>
            <a:r>
              <a:rPr lang="en-IN" sz="1800" b="1" dirty="0" smtClean="0">
                <a:solidFill>
                  <a:schemeClr val="bg1"/>
                </a:solidFill>
              </a:rPr>
              <a:t>Segmentation</a:t>
            </a:r>
            <a:endParaRPr lang="en-IN" sz="1800" b="1" dirty="0" smtClean="0">
              <a:solidFill>
                <a:schemeClr val="bg1"/>
              </a:solidFill>
            </a:endParaRPr>
          </a:p>
        </p:txBody>
      </p:sp>
      <p:sp>
        <p:nvSpPr>
          <p:cNvPr id="7" name="Rectangle 6"/>
          <p:cNvSpPr/>
          <p:nvPr/>
        </p:nvSpPr>
        <p:spPr>
          <a:xfrm>
            <a:off x="0" y="3004127"/>
            <a:ext cx="5441521" cy="738664"/>
          </a:xfrm>
          <a:prstGeom prst="rect">
            <a:avLst/>
          </a:prstGeom>
        </p:spPr>
        <p:txBody>
          <a:bodyPr wrap="square">
            <a:spAutoFit/>
          </a:bodyPr>
          <a:lstStyle/>
          <a:p>
            <a:pPr algn="ctr"/>
            <a:r>
              <a:rPr lang="en-US" sz="1400" b="1" dirty="0" smtClean="0"/>
              <a:t>Get Exclusive Sample Report</a:t>
            </a:r>
            <a:r>
              <a:rPr lang="en-US" sz="1400" b="1" dirty="0"/>
              <a:t>: </a:t>
            </a:r>
            <a:r>
              <a:rPr lang="en-US" sz="1400" b="1" dirty="0">
                <a:hlinkClick r:id="rId3"/>
              </a:rPr>
              <a:t>https://www.databridgemarketresearch.com/request-a-sample/?</a:t>
            </a:r>
            <a:r>
              <a:rPr lang="en-US" sz="1400" b="1" dirty="0" smtClean="0">
                <a:hlinkClick r:id="rId3"/>
              </a:rPr>
              <a:t>dbmr=middle-east-and-africa-blood-warmer-devices-market</a:t>
            </a:r>
            <a:r>
              <a:rPr lang="en-US" sz="1400" b="1" dirty="0" smtClean="0"/>
              <a:t> </a:t>
            </a:r>
            <a:endParaRPr lang="en-US"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123183"/>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1210</TotalTime>
  <Words>466</Words>
  <Application>Microsoft Office PowerPoint</Application>
  <PresentationFormat>Custom</PresentationFormat>
  <Paragraphs>61</Paragraphs>
  <Slides>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SONAL BHARDE</cp:lastModifiedBy>
  <cp:revision>229</cp:revision>
  <dcterms:created xsi:type="dcterms:W3CDTF">2017-06-09T12:52:16Z</dcterms:created>
  <dcterms:modified xsi:type="dcterms:W3CDTF">2022-06-22T12:35:15Z</dcterms:modified>
</cp:coreProperties>
</file>