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slides/slide27.xml" ContentType="application/vnd.openxmlformats-officedocument.presentationml.slide+xml"/>
  <Override PartName="/ppt/slides/slide2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71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868884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122520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69090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4691276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322778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471851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1866221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551213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5852303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081968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872141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A39A295-F031-4C7A-A6F3-A8657F9CAD5B}" type="datetimeFigureOut">
              <a:rPr lang="en-US" smtClean="0"/>
              <a:t>4/25/2020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3BF4AAF-3989-4642-851B-75744AF30252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7408957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sz="4400" dirty="0" smtClean="0"/>
              <a:t>CMT05210: INTERNAL MEDICINE</a:t>
            </a:r>
            <a:endParaRPr lang="en-US" sz="4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z="4400" b="1" dirty="0" smtClean="0">
                <a:solidFill>
                  <a:prstClr val="black"/>
                </a:solidFill>
                <a:latin typeface="TimesNewRomanPS-BoldMT"/>
              </a:rPr>
              <a:t>SESSION 8: POISONING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9974641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prstClr val="black"/>
                </a:solidFill>
                <a:latin typeface="TimesNewRomanPS-BoldMT"/>
              </a:rPr>
              <a:t>Diagnosis cont.…..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sz="2000" dirty="0">
                <a:solidFill>
                  <a:prstClr val="black"/>
                </a:solidFill>
                <a:latin typeface="TimesNewRomanPSMT"/>
              </a:rPr>
              <a:t>The imprint code on pills and the label on chemical products may be used to identify the ingredients and potential toxicity of a suspected poison by consulting a reference text, a computerized database, the manufacturer or a regional poison information </a:t>
            </a:r>
            <a:r>
              <a:rPr lang="en-US" sz="2000" dirty="0" err="1">
                <a:solidFill>
                  <a:prstClr val="black"/>
                </a:solidFill>
                <a:latin typeface="TimesNewRomanPSMT"/>
              </a:rPr>
              <a:t>centre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 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000" dirty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In the absence of a history of exposure, the clinical course may suggest a diagnosis of poisoning typically evolves and resolves more rapidly than other disorders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000" dirty="0">
                <a:solidFill>
                  <a:prstClr val="black"/>
                </a:solidFill>
                <a:latin typeface="TimesNewRomanPSMT"/>
              </a:rPr>
              <a:t>Signs and symptoms characteristically develop within an hour of acute exposure, peak within several hours and resolve over hours to days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000" dirty="0">
                <a:solidFill>
                  <a:prstClr val="black"/>
                </a:solidFill>
                <a:latin typeface="TimesNewRomanPSMT"/>
              </a:rPr>
              <a:t>The absence of signs and symptoms soon after an overdose does not rule out poisoning</a:t>
            </a:r>
            <a:endParaRPr lang="en-US" sz="2000" dirty="0">
              <a:solidFill>
                <a:prstClr val="black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832010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Management Protocols for Poisoning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q"/>
            </a:pPr>
            <a:r>
              <a:rPr lang="en-US" b="1" i="0" u="none" strike="noStrike" baseline="0" dirty="0" smtClean="0">
                <a:latin typeface="TimesNewRomanPS-BoldMT"/>
              </a:rPr>
              <a:t>General Principles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Monitoring and support of vital signs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Prevention of further poison absorption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Enhancement of poison elimination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Administration of specific antidotes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Prevention of re-exposure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Specific treatment depends on the identity of the poison, the route and amount of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exposure, the time of presentation relative to the time of exposure, and the severity of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poisoning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Knowledge of the offending agents' pharmacokinetics and pharmacodynamics is essential</a:t>
            </a:r>
          </a:p>
        </p:txBody>
      </p:sp>
    </p:spTree>
    <p:extLst>
      <p:ext uri="{BB962C8B-B14F-4D97-AF65-F5344CB8AC3E}">
        <p14:creationId xmlns:p14="http://schemas.microsoft.com/office/powerpoint/2010/main" val="168482066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Specific Poisons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q"/>
            </a:pPr>
            <a:r>
              <a:rPr lang="en-US" sz="2400" b="1" dirty="0" smtClean="0">
                <a:solidFill>
                  <a:prstClr val="black"/>
                </a:solidFill>
                <a:latin typeface="TimesNewRomanPS-BoldMT"/>
              </a:rPr>
              <a:t>Non-steroidal </a:t>
            </a:r>
            <a:r>
              <a:rPr lang="en-US" sz="2400" b="1" dirty="0">
                <a:solidFill>
                  <a:prstClr val="black"/>
                </a:solidFill>
                <a:latin typeface="TimesNewRomanPS-BoldMT"/>
              </a:rPr>
              <a:t>Anti-Inflammatory </a:t>
            </a:r>
            <a:r>
              <a:rPr lang="en-US" sz="2400" b="1" dirty="0" smtClean="0">
                <a:solidFill>
                  <a:prstClr val="black"/>
                </a:solidFill>
                <a:latin typeface="TimesNewRomanPS-BoldMT"/>
              </a:rPr>
              <a:t>Drugs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000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Inhibit prostaglandin and thromboxane synthesis by blocking </a:t>
            </a:r>
            <a:r>
              <a:rPr lang="en-US" sz="2000" dirty="0" err="1">
                <a:solidFill>
                  <a:prstClr val="black"/>
                </a:solidFill>
                <a:latin typeface="TimesNewRomanPSMT"/>
              </a:rPr>
              <a:t>cyclo-oxygenase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 (</a:t>
            </a: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COX) </a:t>
            </a:r>
            <a:r>
              <a:rPr lang="en-US" sz="2400" dirty="0" err="1" smtClean="0">
                <a:solidFill>
                  <a:prstClr val="black"/>
                </a:solidFill>
                <a:latin typeface="TimesNewRomanPSMT"/>
              </a:rPr>
              <a:t>isoenzymes</a:t>
            </a:r>
            <a:endParaRPr lang="en-US" dirty="0" smtClean="0">
              <a:solidFill>
                <a:prstClr val="black"/>
              </a:solidFill>
              <a:latin typeface="TimesNewRomanPSMT"/>
            </a:endParaRP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They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are absorbed rapidly and blood concentrations peak 1 to 2 hours after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ingestion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They are highly protein bound (&gt;90%) and have volumes of distribution of less than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1.0 L/kg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body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weight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They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are primarily eliminated by hepatic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metabolism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Half-lives range from 1 to 16 h except for 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phenylbutazone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 which has a half-life of 2 to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4 days</a:t>
            </a:r>
            <a:endParaRPr lang="en-US" sz="2400" dirty="0">
              <a:solidFill>
                <a:prstClr val="black"/>
              </a:solidFill>
              <a:latin typeface="TimesNewRomanPSMT"/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73990263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Font typeface="Wingdings" panose="05000000000000000000" pitchFamily="2" charset="2"/>
              <a:buChar char="q"/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Clinical Toxicity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800" dirty="0" smtClean="0">
                <a:solidFill>
                  <a:prstClr val="black"/>
                </a:solidFill>
                <a:latin typeface="TimesNewRomanPSMT"/>
              </a:rPr>
              <a:t>Effects </a:t>
            </a:r>
            <a:r>
              <a:rPr lang="en-US" sz="2800" dirty="0">
                <a:solidFill>
                  <a:prstClr val="black"/>
                </a:solidFill>
                <a:latin typeface="TimesNewRomanPSMT"/>
              </a:rPr>
              <a:t>are usually mild and </a:t>
            </a:r>
            <a:r>
              <a:rPr lang="en-US" sz="2800" dirty="0" smtClean="0">
                <a:solidFill>
                  <a:prstClr val="black"/>
                </a:solidFill>
                <a:latin typeface="TimesNewRomanPSMT"/>
              </a:rPr>
              <a:t>include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800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sz="2800" dirty="0" smtClean="0">
                <a:solidFill>
                  <a:prstClr val="black"/>
                </a:solidFill>
                <a:latin typeface="TimesNewRomanPSMT"/>
              </a:rPr>
              <a:t>Nausea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800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sz="2800" dirty="0" smtClean="0">
                <a:solidFill>
                  <a:prstClr val="black"/>
                </a:solidFill>
                <a:latin typeface="TimesNewRomanPSMT"/>
              </a:rPr>
              <a:t>Vomiting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800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sz="2800" dirty="0">
                <a:solidFill>
                  <a:prstClr val="black"/>
                </a:solidFill>
                <a:latin typeface="TimesNewRomanPSMT"/>
              </a:rPr>
              <a:t>abdominal </a:t>
            </a:r>
            <a:r>
              <a:rPr lang="en-US" sz="2800" dirty="0" smtClean="0">
                <a:solidFill>
                  <a:prstClr val="black"/>
                </a:solidFill>
                <a:latin typeface="TimesNewRomanPSMT"/>
              </a:rPr>
              <a:t>pain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sz="2800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sz="2800" dirty="0">
                <a:solidFill>
                  <a:prstClr val="black"/>
                </a:solidFill>
                <a:latin typeface="TimesNewRomanPSMT"/>
              </a:rPr>
              <a:t>Drowsiness</a:t>
            </a:r>
            <a:endParaRPr lang="en-US" sz="2800" dirty="0">
              <a:solidFill>
                <a:prstClr val="black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146009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Headache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Glycosuria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Hematuria and proteinuria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Acute renal failure and hepatitis occur rarely but NSAIDS can cause renal failure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even without poisoning.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err="1" smtClean="0">
                <a:latin typeface="TimesNewRomanPSMT"/>
              </a:rPr>
              <a:t>Diflunisal</a:t>
            </a:r>
            <a:r>
              <a:rPr lang="en-US" b="0" i="0" u="none" strike="noStrike" baseline="0" dirty="0" smtClean="0">
                <a:latin typeface="TimesNewRomanPSMT"/>
              </a:rPr>
              <a:t> can cause hyperventilation, tachycardia and sweating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Coma, respiratory depression, seizures and cardiovascular collapse may occur with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err="1" smtClean="0">
                <a:latin typeface="TimesNewRomanPSMT"/>
              </a:rPr>
              <a:t>mefenamic</a:t>
            </a:r>
            <a:r>
              <a:rPr lang="en-US" b="0" i="0" u="none" strike="noStrike" baseline="0" dirty="0" smtClean="0">
                <a:latin typeface="TimesNewRomanPSMT"/>
              </a:rPr>
              <a:t> acid and </a:t>
            </a:r>
            <a:r>
              <a:rPr lang="en-US" b="0" i="0" u="none" strike="noStrike" baseline="0" dirty="0" err="1" smtClean="0">
                <a:latin typeface="TimesNewRomanPSMT"/>
              </a:rPr>
              <a:t>phenylbutazone</a:t>
            </a:r>
            <a:endParaRPr lang="en-US" dirty="0">
              <a:latin typeface="TimesNewRomanPSMT"/>
            </a:endParaRP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Ibuprofen can cause metabolic acidosis, coma and seizures</a:t>
            </a:r>
          </a:p>
          <a:p>
            <a:pPr lvl="1"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Metabolic acidosis is relatively common in </a:t>
            </a:r>
            <a:r>
              <a:rPr lang="en-US" b="0" i="0" u="none" strike="noStrike" baseline="0" dirty="0" err="1" smtClean="0">
                <a:latin typeface="TimesNewRomanPSMT"/>
              </a:rPr>
              <a:t>phenylbutazone</a:t>
            </a:r>
            <a:r>
              <a:rPr lang="en-US" b="0" i="0" u="none" strike="noStrike" baseline="0" dirty="0" smtClean="0">
                <a:latin typeface="TimesNewRomanPSMT"/>
              </a:rPr>
              <a:t> poisoning and occurs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rarely with naproxen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638414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Treatment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Perform Pre-referral Management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Urgently perform initial resuscitation with priorities to airway, breathing and circulation.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This includes opening an intravenous (I/V) line and initiation of IV fluids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Maintain a clear airway, extend neck, support jaw and suction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Ensure normal breathing and use mechanical ventilator as indicated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Stop external bleeding (if any)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Monitor vital signs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Immediately refer the patient to higher center</a:t>
            </a:r>
          </a:p>
        </p:txBody>
      </p:sp>
    </p:spTree>
    <p:extLst>
      <p:ext uri="{BB962C8B-B14F-4D97-AF65-F5344CB8AC3E}">
        <p14:creationId xmlns:p14="http://schemas.microsoft.com/office/powerpoint/2010/main" val="17561092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Further Treatment at Higher Centre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Activated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charcoal is the preferred method of gastrointestinal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decontamination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Repeated doses may enhance the elimination of indomethacin, 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phenylbutazone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and </a:t>
            </a:r>
            <a:r>
              <a:rPr lang="en-US" sz="2400" dirty="0" err="1" smtClean="0">
                <a:solidFill>
                  <a:prstClr val="black"/>
                </a:solidFill>
                <a:latin typeface="TimesNewRomanPSMT"/>
              </a:rPr>
              <a:t>piroxicam</a:t>
            </a:r>
            <a:endParaRPr lang="en-US" sz="2400" dirty="0" smtClean="0">
              <a:solidFill>
                <a:prstClr val="black"/>
              </a:solidFill>
              <a:latin typeface="TimesNewRomanPSMT"/>
            </a:endParaRP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Renal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excretion is not increased by diuresis and protein binding limits the efficacy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of hemodialysis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err="1" smtClean="0">
                <a:solidFill>
                  <a:prstClr val="black"/>
                </a:solidFill>
                <a:latin typeface="TimesNewRomanPSMT"/>
              </a:rPr>
              <a:t>Hemoperfusion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might be useful in patients with hepatic or renal failure and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severe clinical toxicity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Treatment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is otherwise supportive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48743217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 smtClean="0">
                <a:solidFill>
                  <a:prstClr val="black"/>
                </a:solidFill>
                <a:latin typeface="TimesNewRomanPS-BoldMT"/>
              </a:rPr>
              <a:t/>
            </a:r>
            <a:br>
              <a:rPr lang="en-US" b="1" dirty="0" smtClean="0">
                <a:solidFill>
                  <a:prstClr val="black"/>
                </a:solidFill>
                <a:latin typeface="TimesNewRomanPS-BoldMT"/>
              </a:rPr>
            </a:br>
            <a:r>
              <a:rPr lang="en-US" b="1" dirty="0" smtClean="0">
                <a:solidFill>
                  <a:prstClr val="black"/>
                </a:solidFill>
                <a:latin typeface="TimesNewRomanPS-BoldMT"/>
              </a:rPr>
              <a:t>Organophosphate </a:t>
            </a:r>
            <a:r>
              <a:rPr lang="en-US" b="1" dirty="0">
                <a:solidFill>
                  <a:prstClr val="black"/>
                </a:solidFill>
                <a:latin typeface="TimesNewRomanPS-BoldMT"/>
              </a:rPr>
              <a:t>and </a:t>
            </a:r>
            <a:r>
              <a:rPr lang="en-US" b="1" dirty="0" err="1">
                <a:solidFill>
                  <a:prstClr val="black"/>
                </a:solidFill>
                <a:latin typeface="TimesNewRomanPS-BoldMT"/>
              </a:rPr>
              <a:t>Carbamate</a:t>
            </a:r>
            <a:r>
              <a:rPr lang="en-US" b="1" dirty="0">
                <a:solidFill>
                  <a:prstClr val="black"/>
                </a:solidFill>
                <a:latin typeface="TimesNewRomanPS-BoldMT"/>
              </a:rPr>
              <a:t> Insecticides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dirty="0" err="1" smtClean="0">
                <a:solidFill>
                  <a:prstClr val="black"/>
                </a:solidFill>
                <a:latin typeface="TimesNewRomanPSMT"/>
              </a:rPr>
              <a:t>Organophosphorus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compounds such as the insecticides (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Chlorpyrifos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</a:t>
            </a:r>
            <a:r>
              <a:rPr lang="en-US" dirty="0" err="1" smtClean="0">
                <a:solidFill>
                  <a:prstClr val="black"/>
                </a:solidFill>
                <a:latin typeface="TimesNewRomanPSMT"/>
              </a:rPr>
              <a:t>Phosphorothioic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 acid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(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Diazinon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),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Dichlorvos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Fenthion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Malathion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and Parathion), chemical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warfare ‘nerve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gases’ such as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sarin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 irreversibly inhibit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acetylcholinesterase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 and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cause accumulation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of acetylcholine at muscarinic and nicotinic synapses in the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CNS.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err="1" smtClean="0">
                <a:solidFill>
                  <a:prstClr val="black"/>
                </a:solidFill>
                <a:latin typeface="TimesNewRomanPSMT"/>
              </a:rPr>
              <a:t>Carbamates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such as the insecticides (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Aldicarb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Propoxur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 (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Baygon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),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Carbaryl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 (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Sevin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), </a:t>
            </a:r>
            <a:r>
              <a:rPr lang="en-US" dirty="0" err="1" smtClean="0">
                <a:solidFill>
                  <a:prstClr val="black"/>
                </a:solidFill>
                <a:latin typeface="TimesNewRomanPSMT"/>
              </a:rPr>
              <a:t>bendiocarb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(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Ficam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)), therapeutic agents (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Ambenonium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Neostigmine,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Physostigmine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and </a:t>
            </a:r>
            <a:r>
              <a:rPr lang="en-US" dirty="0" err="1" smtClean="0">
                <a:solidFill>
                  <a:prstClr val="black"/>
                </a:solidFill>
                <a:latin typeface="TimesNewRomanPSMT"/>
              </a:rPr>
              <a:t>Pyridostigmine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) reversibly inhibit this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enzyme.</a:t>
            </a:r>
          </a:p>
        </p:txBody>
      </p:sp>
    </p:spTree>
    <p:extLst>
      <p:ext uri="{BB962C8B-B14F-4D97-AF65-F5344CB8AC3E}">
        <p14:creationId xmlns:p14="http://schemas.microsoft.com/office/powerpoint/2010/main" val="592822624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sz="2400" dirty="0">
                <a:solidFill>
                  <a:prstClr val="black"/>
                </a:solidFill>
                <a:latin typeface="TimesNewRomanPSMT"/>
              </a:rPr>
              <a:t>Agents that directly stimulate cholinergic receptors such as 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arecholine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 (from betel nuts), 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bethanechol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, 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pilocarpine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 and 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urecholine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 have the same effect.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>
                <a:solidFill>
                  <a:prstClr val="black"/>
                </a:solidFill>
                <a:latin typeface="TimesNewRomanPSMT"/>
              </a:rPr>
              <a:t>Organophosphates are absorbed through the skin, lungs, gastrointestinal tract and are distributed widely in tissues.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Also are slowly eliminated by hepatic metabolism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>
                <a:solidFill>
                  <a:prstClr val="black"/>
                </a:solidFill>
                <a:latin typeface="TimesNewRomanPSMT"/>
              </a:rPr>
              <a:t>Oxidative metabolites of parathion and 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malathion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 (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paraoxon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, 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malaoxon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) are the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active forms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of these agents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400" dirty="0" err="1">
                <a:solidFill>
                  <a:prstClr val="black"/>
                </a:solidFill>
                <a:latin typeface="TimesNewRomanPSMT"/>
              </a:rPr>
              <a:t>Carbamates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 are eliminated rapidly by serum and liver enzymes.</a:t>
            </a:r>
            <a:endParaRPr lang="en-US" sz="2400" dirty="0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0029190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Clinical Toxicity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The time from exposure to the onset of toxicity varies from minutes to hours but is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usually between 30 minutes and 2 hours.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Muscarinic effects include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Nausea, vomiting and abdominal cramps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Urinary and fecal incontinence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Increased bronchial secretions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Cough, wheezing and dyspnea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Sweating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Salivation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err="1" smtClean="0">
                <a:latin typeface="TimesNewRomanPSMT"/>
              </a:rPr>
              <a:t>Miosis</a:t>
            </a:r>
            <a:r>
              <a:rPr lang="en-US" b="0" i="0" u="none" strike="noStrike" baseline="0" dirty="0" smtClean="0">
                <a:latin typeface="TimesNewRomanPSMT"/>
              </a:rPr>
              <a:t>, blurred vision, lacrimation, and urinary frequency and incontinence</a:t>
            </a:r>
          </a:p>
        </p:txBody>
      </p:sp>
    </p:spTree>
    <p:extLst>
      <p:ext uri="{BB962C8B-B14F-4D97-AF65-F5344CB8AC3E}">
        <p14:creationId xmlns:p14="http://schemas.microsoft.com/office/powerpoint/2010/main" val="229402814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Learning Objectives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b="0" i="0" u="none" strike="noStrike" baseline="0" dirty="0" smtClean="0">
                <a:latin typeface="TimesNewRomanPSMT"/>
              </a:rPr>
              <a:t>By the end of this session, students will be able to: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TimesNewRomanPSMT"/>
              </a:rPr>
              <a:t>Define poisoning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TimesNewRomanPSMT"/>
              </a:rPr>
              <a:t>Describe types of common poisons, clinical features and their management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06054244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In severe poisoning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Bradycardia, conduction block, hypotension and pulmonary edema may occur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Nicotinic signs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include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en-US" sz="2400" dirty="0" smtClean="0">
                <a:solidFill>
                  <a:prstClr val="black"/>
                </a:solidFill>
                <a:latin typeface="Wingdings-Regular"/>
              </a:rPr>
              <a:t>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Twitching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en-US" sz="2400" dirty="0" smtClean="0">
                <a:solidFill>
                  <a:prstClr val="black"/>
                </a:solidFill>
                <a:latin typeface="Wingdings-Regular"/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  <a:latin typeface="TimesNewRomanPSMT"/>
              </a:rPr>
              <a:t>Fasciculations</a:t>
            </a:r>
            <a:endParaRPr lang="en-US" sz="2400" dirty="0" smtClean="0">
              <a:solidFill>
                <a:prstClr val="black"/>
              </a:solidFill>
              <a:latin typeface="TimesNewRomanPSMT"/>
            </a:endParaRPr>
          </a:p>
          <a:p>
            <a:pPr lvl="2">
              <a:buFont typeface="Courier New" panose="02070309020205020404" pitchFamily="49" charset="0"/>
              <a:buChar char="o"/>
            </a:pPr>
            <a:r>
              <a:rPr lang="en-US" sz="2400" dirty="0" smtClean="0">
                <a:solidFill>
                  <a:prstClr val="black"/>
                </a:solidFill>
                <a:latin typeface="Wingdings-Regular"/>
              </a:rPr>
              <a:t>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Weakness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en-US" sz="2400" dirty="0" smtClean="0">
                <a:solidFill>
                  <a:prstClr val="black"/>
                </a:solidFill>
                <a:latin typeface="Wingdings-Regular"/>
              </a:rPr>
              <a:t>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Hypertension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en-US" sz="2400" dirty="0" smtClean="0">
                <a:solidFill>
                  <a:prstClr val="black"/>
                </a:solidFill>
                <a:latin typeface="Wingdings-Regular"/>
              </a:rPr>
              <a:t>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Tachycardia</a:t>
            </a:r>
          </a:p>
          <a:p>
            <a:pPr lvl="2">
              <a:buFont typeface="Courier New" panose="02070309020205020404" pitchFamily="49" charset="0"/>
              <a:buChar char="o"/>
            </a:pPr>
            <a:r>
              <a:rPr lang="en-US" sz="2400" dirty="0" smtClean="0">
                <a:solidFill>
                  <a:prstClr val="black"/>
                </a:solidFill>
                <a:latin typeface="Wingdings-Regular"/>
              </a:rPr>
              <a:t>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Paralysis and respiratory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failure</a:t>
            </a:r>
            <a:endParaRPr lang="en-US" sz="2400" dirty="0">
              <a:solidFill>
                <a:prstClr val="black"/>
              </a:solidFill>
              <a:latin typeface="TimesNewRomanPSMT"/>
            </a:endParaRPr>
          </a:p>
        </p:txBody>
      </p:sp>
    </p:spTree>
    <p:extLst>
      <p:ext uri="{BB962C8B-B14F-4D97-AF65-F5344CB8AC3E}">
        <p14:creationId xmlns:p14="http://schemas.microsoft.com/office/powerpoint/2010/main" val="4140305373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1">
              <a:buFont typeface="Wingdings" panose="05000000000000000000" pitchFamily="2" charset="2"/>
              <a:buChar char="ü"/>
            </a:pPr>
            <a:r>
              <a:rPr lang="en-US" sz="4400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sz="3000" dirty="0">
                <a:solidFill>
                  <a:prstClr val="black"/>
                </a:solidFill>
                <a:latin typeface="TimesNewRomanPSMT"/>
              </a:rPr>
              <a:t>CNS effects include</a:t>
            </a:r>
          </a:p>
          <a:p>
            <a:pPr lvl="3">
              <a:buFont typeface="Courier New" panose="02070309020205020404" pitchFamily="49" charset="0"/>
              <a:buChar char="o"/>
            </a:pPr>
            <a:r>
              <a:rPr lang="en-US" sz="3000" dirty="0" smtClean="0">
                <a:solidFill>
                  <a:prstClr val="black"/>
                </a:solidFill>
                <a:latin typeface="TimesNewRomanPSMT"/>
              </a:rPr>
              <a:t>Anxiety</a:t>
            </a:r>
          </a:p>
          <a:p>
            <a:pPr lvl="3">
              <a:buFont typeface="Courier New" panose="02070309020205020404" pitchFamily="49" charset="0"/>
              <a:buChar char="o"/>
            </a:pPr>
            <a:r>
              <a:rPr lang="en-US" sz="3000" dirty="0" smtClean="0">
                <a:solidFill>
                  <a:prstClr val="black"/>
                </a:solidFill>
                <a:latin typeface="TimesNewRomanPSMT"/>
              </a:rPr>
              <a:t>Restlessness</a:t>
            </a:r>
          </a:p>
          <a:p>
            <a:pPr lvl="3">
              <a:buFont typeface="Courier New" panose="02070309020205020404" pitchFamily="49" charset="0"/>
              <a:buChar char="o"/>
            </a:pPr>
            <a:r>
              <a:rPr lang="en-US" sz="3000" dirty="0" smtClean="0">
                <a:solidFill>
                  <a:prstClr val="black"/>
                </a:solidFill>
                <a:latin typeface="TimesNewRomanPSMT"/>
              </a:rPr>
              <a:t>Tremor</a:t>
            </a:r>
          </a:p>
          <a:p>
            <a:pPr lvl="3">
              <a:buFont typeface="Courier New" panose="02070309020205020404" pitchFamily="49" charset="0"/>
              <a:buChar char="o"/>
            </a:pPr>
            <a:r>
              <a:rPr lang="en-US" sz="3000" dirty="0" smtClean="0">
                <a:solidFill>
                  <a:prstClr val="black"/>
                </a:solidFill>
                <a:latin typeface="TimesNewRomanPSMT"/>
              </a:rPr>
              <a:t>Confusion</a:t>
            </a:r>
          </a:p>
          <a:p>
            <a:pPr lvl="3">
              <a:buFont typeface="Courier New" panose="02070309020205020404" pitchFamily="49" charset="0"/>
              <a:buChar char="o"/>
            </a:pPr>
            <a:r>
              <a:rPr lang="en-US" sz="3000" dirty="0" smtClean="0">
                <a:solidFill>
                  <a:prstClr val="black"/>
                </a:solidFill>
                <a:latin typeface="Wingdings-Regular"/>
              </a:rPr>
              <a:t> </a:t>
            </a:r>
            <a:r>
              <a:rPr lang="en-US" sz="3000" dirty="0" smtClean="0">
                <a:solidFill>
                  <a:prstClr val="black"/>
                </a:solidFill>
                <a:latin typeface="TimesNewRomanPSMT"/>
              </a:rPr>
              <a:t>Weakness</a:t>
            </a:r>
          </a:p>
          <a:p>
            <a:pPr lvl="3">
              <a:buFont typeface="Courier New" panose="02070309020205020404" pitchFamily="49" charset="0"/>
              <a:buChar char="o"/>
            </a:pPr>
            <a:r>
              <a:rPr lang="en-US" sz="3000" dirty="0" smtClean="0">
                <a:solidFill>
                  <a:prstClr val="black"/>
                </a:solidFill>
                <a:latin typeface="Wingdings-Regular"/>
              </a:rPr>
              <a:t> </a:t>
            </a:r>
            <a:r>
              <a:rPr lang="en-US" sz="3000" dirty="0" smtClean="0">
                <a:solidFill>
                  <a:prstClr val="black"/>
                </a:solidFill>
                <a:latin typeface="TimesNewRomanPSMT"/>
              </a:rPr>
              <a:t>Seizures</a:t>
            </a:r>
          </a:p>
          <a:p>
            <a:pPr lvl="3">
              <a:buFont typeface="Courier New" panose="02070309020205020404" pitchFamily="49" charset="0"/>
              <a:buChar char="o"/>
            </a:pPr>
            <a:r>
              <a:rPr lang="en-US" sz="3000" dirty="0" smtClean="0">
                <a:solidFill>
                  <a:prstClr val="black"/>
                </a:solidFill>
                <a:latin typeface="Wingdings-Regular"/>
              </a:rPr>
              <a:t> </a:t>
            </a:r>
            <a:r>
              <a:rPr lang="en-US" sz="3000" dirty="0" smtClean="0">
                <a:solidFill>
                  <a:prstClr val="black"/>
                </a:solidFill>
                <a:latin typeface="TimesNewRomanPSMT"/>
              </a:rPr>
              <a:t>Coma</a:t>
            </a:r>
            <a:endParaRPr lang="en-US" sz="3000" dirty="0">
              <a:solidFill>
                <a:prstClr val="black"/>
              </a:solidFill>
              <a:latin typeface="TimesNewRomanPSMT"/>
            </a:endParaRPr>
          </a:p>
        </p:txBody>
      </p:sp>
    </p:spTree>
    <p:extLst>
      <p:ext uri="{BB962C8B-B14F-4D97-AF65-F5344CB8AC3E}">
        <p14:creationId xmlns:p14="http://schemas.microsoft.com/office/powerpoint/2010/main" val="1068356719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Toxicity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due to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Carbamates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 is shorter in duration and usually less severe than that due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to organophosphates.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Most patients recover within 24 to 48 hours but fat soluble organophosphates may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cause effects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for weeks to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months.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Death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is most often due to pulmonary toxicity that consequently leading to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respiratory failure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.</a:t>
            </a:r>
          </a:p>
          <a:p>
            <a:pPr lvl="0"/>
            <a:endParaRPr lang="en-US" dirty="0">
              <a:solidFill>
                <a:prstClr val="black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595231192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Treatment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sz="2000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Perform Pre-referral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Management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Urgently perform initial resuscitation with priorities to airway, breathing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and circulation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. </a:t>
            </a:r>
            <a:endParaRPr lang="en-US" dirty="0" smtClean="0">
              <a:solidFill>
                <a:prstClr val="black"/>
              </a:solidFill>
              <a:latin typeface="TimesNewRomanPSMT"/>
            </a:endParaRP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This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includes opening an intravenous (I/V) line and initiation of IV fluids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Maintain a clear airway, extend neck, support jaw and suction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Ensure normal breathing and use mechanical ventilator as indicated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Stop external bleeding (if any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).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Monitor vital signs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Immediately refer the patient to higher center.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7610812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marL="228600" lvl="0" indent="-228600">
              <a:spcBef>
                <a:spcPts val="1000"/>
              </a:spcBef>
            </a:pPr>
            <a:r>
              <a:rPr lang="en-US" sz="2000" b="1" dirty="0">
                <a:solidFill>
                  <a:prstClr val="black"/>
                </a:solidFill>
                <a:latin typeface="TimesNewRomanPS-BoldMT"/>
              </a:rPr>
              <a:t>Further Treatment at Higher Centre</a:t>
            </a:r>
            <a:br>
              <a:rPr lang="en-US" sz="2000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Gastrointestinal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decontamination should include use of activated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charcoal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Supportive measures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include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Oxygen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administration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err="1" smtClean="0">
                <a:solidFill>
                  <a:prstClr val="black"/>
                </a:solidFill>
                <a:latin typeface="TimesNewRomanPSMT"/>
              </a:rPr>
              <a:t>Ventilatory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assistance</a:t>
            </a:r>
            <a:endParaRPr lang="en-US" dirty="0">
              <a:solidFill>
                <a:prstClr val="black"/>
              </a:solidFill>
            </a:endParaRPr>
          </a:p>
          <a:p>
            <a:pPr lvl="0"/>
            <a:endParaRPr lang="en-US" sz="800" dirty="0">
              <a:solidFill>
                <a:prstClr val="black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956821990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Treatment of Seizures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Atropine, a muscarinic receptor antagonist should be administered for muscarinic effects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A dose of 0.5 to 2 mg is given intravenously every 5 to 15 minutes until bronchial and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other secretions have dried and the pupils are dilated to the normal levels (watch for signs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of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atropine toxicity).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Do not use morphine or theophylline.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95385347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Key Points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Shock is a life threatening condition which needs immediate life saving resuscitative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measures.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Priority management of shock should be directed to ensure patent air way, breathing and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adequate fluids preferably crystalloids to combat collapsing circulation.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The severity of poisoning depends on amount exposed and functional reserve of an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individual or target organ under influence of age and preexisting disease.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Diagnosis of poisoning is based by careful history taking and physical examination.</a:t>
            </a:r>
          </a:p>
        </p:txBody>
      </p:sp>
    </p:spTree>
    <p:extLst>
      <p:ext uri="{BB962C8B-B14F-4D97-AF65-F5344CB8AC3E}">
        <p14:creationId xmlns:p14="http://schemas.microsoft.com/office/powerpoint/2010/main" val="2255468850"/>
      </p:ext>
    </p:extLst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Evaluation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What are the symptoms and signs of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shock?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How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is shock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managed?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What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are the clinical features of poisoning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?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What are the management protocols of poisoning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?</a:t>
            </a:r>
            <a:endParaRPr lang="en-US" dirty="0">
              <a:solidFill>
                <a:prstClr val="black"/>
              </a:solidFill>
              <a:latin typeface="TimesNewRomanPSMT"/>
            </a:endParaRPr>
          </a:p>
        </p:txBody>
      </p:sp>
    </p:spTree>
    <p:extLst>
      <p:ext uri="{BB962C8B-B14F-4D97-AF65-F5344CB8AC3E}">
        <p14:creationId xmlns:p14="http://schemas.microsoft.com/office/powerpoint/2010/main" val="1320687954"/>
      </p:ext>
    </p:extLst>
  </p:cSld>
  <p:clrMapOvr>
    <a:masterClrMapping/>
  </p:clrMapOvr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 smtClean="0">
                <a:solidFill>
                  <a:prstClr val="black"/>
                </a:solidFill>
                <a:latin typeface="TimesNewRomanPS-BoldMT"/>
              </a:rPr>
              <a:t/>
            </a:r>
            <a:br>
              <a:rPr lang="en-US" b="1" dirty="0" smtClean="0">
                <a:solidFill>
                  <a:prstClr val="black"/>
                </a:solidFill>
                <a:latin typeface="TimesNewRomanPS-BoldMT"/>
              </a:rPr>
            </a:br>
            <a:r>
              <a:rPr lang="en-US" b="1" dirty="0" smtClean="0">
                <a:solidFill>
                  <a:prstClr val="black"/>
                </a:solidFill>
                <a:latin typeface="TimesNewRomanPS-BoldMT"/>
              </a:rPr>
              <a:t>References</a:t>
            </a:r>
            <a:r>
              <a:rPr lang="en-US" b="1" dirty="0">
                <a:solidFill>
                  <a:prstClr val="black"/>
                </a:solidFill>
                <a:latin typeface="TimesNewRomanPS-BoldMT"/>
              </a:rPr>
              <a:t/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Braunwald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E. &amp;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Fauci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A.S. (2001). </a:t>
            </a:r>
            <a:r>
              <a:rPr lang="en-US" i="1" dirty="0">
                <a:solidFill>
                  <a:prstClr val="black"/>
                </a:solidFill>
                <a:latin typeface="TimesNewRomanPS-ItalicMT"/>
              </a:rPr>
              <a:t>Harrison’s Principles of Internal </a:t>
            </a:r>
            <a:r>
              <a:rPr lang="en-US" i="1" dirty="0" smtClean="0">
                <a:solidFill>
                  <a:prstClr val="black"/>
                </a:solidFill>
                <a:latin typeface="TimesNewRomanPS-ItalicMT"/>
              </a:rPr>
              <a:t>Medicine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 McGraw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Hill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Cumming A.D. (2003). </a:t>
            </a:r>
            <a:r>
              <a:rPr lang="en-US" i="1" dirty="0">
                <a:solidFill>
                  <a:prstClr val="black"/>
                </a:solidFill>
                <a:latin typeface="TimesNewRomanPS-ItalicMT"/>
              </a:rPr>
              <a:t>Davidson’s Principles and Practice of Medicine.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Edinburgh: Oxford.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Kumar, P. &amp; Clark, M. (2007). </a:t>
            </a:r>
            <a:r>
              <a:rPr lang="en-US" i="1" dirty="0">
                <a:solidFill>
                  <a:prstClr val="black"/>
                </a:solidFill>
                <a:latin typeface="TimesNewRomanPS-ItalicMT"/>
              </a:rPr>
              <a:t>Clinical Medicine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(6th ed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.). </a:t>
            </a:r>
            <a:r>
              <a:rPr lang="en-US" dirty="0" err="1" smtClean="0">
                <a:solidFill>
                  <a:prstClr val="black"/>
                </a:solidFill>
                <a:latin typeface="TimesNewRomanPSMT"/>
              </a:rPr>
              <a:t>Edingurgh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Oxford: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Elsevier Saunders.</a:t>
            </a:r>
            <a:endParaRPr lang="en-US" dirty="0">
              <a:solidFill>
                <a:prstClr val="black"/>
              </a:solidFill>
              <a:latin typeface="TimesNewRomanPSMT"/>
            </a:endParaRPr>
          </a:p>
        </p:txBody>
      </p:sp>
    </p:spTree>
    <p:extLst>
      <p:ext uri="{BB962C8B-B14F-4D97-AF65-F5344CB8AC3E}">
        <p14:creationId xmlns:p14="http://schemas.microsoft.com/office/powerpoint/2010/main" val="36754202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Definition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Poisoning refers to the development of dose-related adverse effects following exposure to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chemicals, drugs, or other </a:t>
            </a:r>
            <a:r>
              <a:rPr lang="en-US" b="0" i="0" u="none" strike="noStrike" baseline="0" dirty="0" err="1" smtClean="0">
                <a:latin typeface="TimesNewRomanPSMT"/>
              </a:rPr>
              <a:t>xenobiotics</a:t>
            </a:r>
            <a:r>
              <a:rPr lang="en-US" b="0" i="0" u="none" strike="noStrike" baseline="0" dirty="0" smtClean="0">
                <a:latin typeface="TimesNewRomanPSMT"/>
              </a:rPr>
              <a:t>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In excessive amounts, substances that are usually innocuous such as oxygen and water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can cause poisoning.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Poisoning may be local (e.g. skin, eyes, or lungs) or systemic depending on the chemical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and physical properties of the xenobiotic, its mechanism of action and the route of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exposure.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The severity and reversibility of poisoning also depend on the functional reserve of the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individual or target organ which is influenced by age and preexisting disease.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All of these factors must be considered when attempting to predict the effects of a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particular exposure.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413468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Clinical Features of Poisoning</a:t>
            </a:r>
            <a:br>
              <a:rPr lang="en-US" b="1" dirty="0">
                <a:solidFill>
                  <a:prstClr val="black"/>
                </a:solidFill>
                <a:latin typeface="TimesNewRomanPS-BoldMT"/>
              </a:rPr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Clinical features should focus initially on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TimesNewRomanPSMT"/>
              </a:rPr>
              <a:t>Vital signs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Cardiopulmonary system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TimesNewRomanPSMT"/>
              </a:rPr>
              <a:t>Neurologic status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On the basis of the pulse, blood pressure, respiratory rate, temperature, and mental status,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the physiologic state can be characterized as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Excited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TimesNewRomanPSMT"/>
              </a:rPr>
              <a:t>Depressed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CourierNew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Discordant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b="0" i="0" u="none" strike="noStrike" baseline="0" dirty="0" smtClean="0">
                <a:latin typeface="TimesNewRomanPSMT"/>
              </a:rPr>
              <a:t>Normal</a:t>
            </a:r>
          </a:p>
        </p:txBody>
      </p:sp>
    </p:spTree>
    <p:extLst>
      <p:ext uri="{BB962C8B-B14F-4D97-AF65-F5344CB8AC3E}">
        <p14:creationId xmlns:p14="http://schemas.microsoft.com/office/powerpoint/2010/main" val="322410920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500062"/>
            <a:ext cx="10515600" cy="1325563"/>
          </a:xfrm>
        </p:spPr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More features are obtained from examination of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Eyes for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nystagmus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, pupil size and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reactivity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Abdomen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for bowel activity and bladder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size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Skin for burns, bullae, color, warmth, moisture, pressure sores, and puncture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marks may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narrow the diagnosis to a particular disorder.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Grading the severity of poisoning is useful for assessing the clinical course and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response to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treatment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The patient should also be examined for evidence of trauma and underlying illnesses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</a:t>
            </a:r>
            <a:endParaRPr lang="en-US" dirty="0">
              <a:solidFill>
                <a:prstClr val="black"/>
              </a:solidFill>
              <a:latin typeface="TimesNewRomanPSMT"/>
            </a:endParaRPr>
          </a:p>
        </p:txBody>
      </p:sp>
    </p:spTree>
    <p:extLst>
      <p:ext uri="{BB962C8B-B14F-4D97-AF65-F5344CB8AC3E}">
        <p14:creationId xmlns:p14="http://schemas.microsoft.com/office/powerpoint/2010/main" val="18086234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Focal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findings should prompt evaluation for a structural central nervous system (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CNS) lesion.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When the history is unclear all orifices should be examined for the presence of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chemical burns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and drug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packets.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The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odour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 of breath or vomitus and the </a:t>
            </a:r>
            <a:r>
              <a:rPr lang="en-US" dirty="0" err="1">
                <a:solidFill>
                  <a:prstClr val="black"/>
                </a:solidFill>
                <a:latin typeface="TimesNewRomanPSMT"/>
              </a:rPr>
              <a:t>colour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 of nails, skin or urine may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provide diagnostic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clues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.</a:t>
            </a:r>
            <a:endParaRPr lang="en-US" dirty="0">
              <a:solidFill>
                <a:prstClr val="black"/>
              </a:solidFill>
              <a:latin typeface="TimesNewRomanPSMT"/>
            </a:endParaRPr>
          </a:p>
        </p:txBody>
      </p:sp>
    </p:spTree>
    <p:extLst>
      <p:ext uri="{BB962C8B-B14F-4D97-AF65-F5344CB8AC3E}">
        <p14:creationId xmlns:p14="http://schemas.microsoft.com/office/powerpoint/2010/main" val="173311244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3484" y="392421"/>
            <a:ext cx="10515600" cy="1325563"/>
          </a:xfrm>
        </p:spPr>
        <p:txBody>
          <a:bodyPr>
            <a:normAutofit/>
          </a:bodyPr>
          <a:lstStyle/>
          <a:p>
            <a:pPr marL="228600" lvl="0" indent="-228600">
              <a:spcBef>
                <a:spcPts val="1000"/>
              </a:spcBef>
            </a:pPr>
            <a:r>
              <a:rPr lang="en-US" b="1" dirty="0">
                <a:solidFill>
                  <a:prstClr val="black"/>
                </a:solidFill>
                <a:latin typeface="TimesNewRomanPS-BoldMT"/>
              </a:rPr>
              <a:t>Diagnosis of Poisoning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Although poisoning can mimic other illnesses, the correct diagnosis can usually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be established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by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History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Physical </a:t>
            </a: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examination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Routine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and </a:t>
            </a:r>
            <a:r>
              <a:rPr lang="en-US" sz="2000" dirty="0" err="1">
                <a:solidFill>
                  <a:prstClr val="black"/>
                </a:solidFill>
                <a:latin typeface="TimesNewRomanPSMT"/>
              </a:rPr>
              <a:t>toxicologic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 laboratory </a:t>
            </a: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evaluations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The history should include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Time, route, and duration of </a:t>
            </a: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poisoning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Circumstances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(location, surrounding events, and intent) of </a:t>
            </a: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exposure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The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name and amount of each drug </a:t>
            </a: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used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Chemical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or ingredient </a:t>
            </a: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involved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The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time of onset, nature and severity of </a:t>
            </a: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symptoms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The time and type of first aid measures </a:t>
            </a: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provided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sz="2000" dirty="0" smtClean="0">
                <a:solidFill>
                  <a:prstClr val="black"/>
                </a:solidFill>
                <a:latin typeface="TimesNewRomanPSMT"/>
              </a:rPr>
              <a:t>The </a:t>
            </a:r>
            <a:r>
              <a:rPr lang="en-US" sz="2000" dirty="0">
                <a:solidFill>
                  <a:prstClr val="black"/>
                </a:solidFill>
                <a:latin typeface="TimesNewRomanPSMT"/>
              </a:rPr>
              <a:t>medical and psychiatric history</a:t>
            </a:r>
          </a:p>
          <a:p>
            <a:pPr lvl="0"/>
            <a:endParaRPr lang="en-US" sz="2000" dirty="0">
              <a:solidFill>
                <a:prstClr val="black"/>
              </a:solidFill>
            </a:endParaRPr>
          </a:p>
          <a:p>
            <a:pPr lvl="0"/>
            <a:endParaRPr lang="en-US" dirty="0">
              <a:solidFill>
                <a:prstClr val="black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66784980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>
                <a:solidFill>
                  <a:prstClr val="black"/>
                </a:solidFill>
                <a:latin typeface="TimesNewRomanPS-BoldMT"/>
              </a:rPr>
              <a:t>Diagnosis cont.…..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In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many cases the victim is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CourierNewPSMT"/>
              </a:rPr>
              <a:t>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Confused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Comatose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Unaware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of an exposure or unable or unwilling to admit to </a:t>
            </a: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one</a:t>
            </a:r>
          </a:p>
          <a:p>
            <a:pPr lvl="1">
              <a:buFont typeface="Wingdings" panose="05000000000000000000" pitchFamily="2" charset="2"/>
              <a:buChar char="ü"/>
            </a:pPr>
            <a:r>
              <a:rPr lang="en-US" dirty="0" smtClean="0">
                <a:solidFill>
                  <a:prstClr val="black"/>
                </a:solidFill>
                <a:latin typeface="TimesNewRomanPSMT"/>
              </a:rPr>
              <a:t>Suspicious </a:t>
            </a:r>
            <a:r>
              <a:rPr lang="en-US" dirty="0">
                <a:solidFill>
                  <a:prstClr val="black"/>
                </a:solidFill>
                <a:latin typeface="TimesNewRomanPSMT"/>
              </a:rPr>
              <a:t>circumstances include unexplained illness in a previously healthy person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Take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history of psychiatric problems particularly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depression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SymbolMT"/>
              </a:rPr>
              <a:t>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Recent changes in health economic status or social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relationships</a:t>
            </a:r>
          </a:p>
          <a:p>
            <a:pPr lvl="0">
              <a:buFont typeface="Wingdings" panose="05000000000000000000" pitchFamily="2" charset="2"/>
              <a:buChar char="§"/>
            </a:pP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Onset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of illness while working with chemicals or after ingesting food, drink </a:t>
            </a:r>
            <a:r>
              <a:rPr lang="en-US" sz="2400" dirty="0" smtClean="0">
                <a:solidFill>
                  <a:prstClr val="black"/>
                </a:solidFill>
                <a:latin typeface="TimesNewRomanPSMT"/>
              </a:rPr>
              <a:t>especially ethanol </a:t>
            </a:r>
            <a:r>
              <a:rPr lang="en-US" sz="2400" dirty="0">
                <a:solidFill>
                  <a:prstClr val="black"/>
                </a:solidFill>
                <a:latin typeface="TimesNewRomanPSMT"/>
              </a:rPr>
              <a:t>or medications</a:t>
            </a:r>
            <a:endParaRPr lang="en-US" sz="2400" dirty="0">
              <a:solidFill>
                <a:prstClr val="black"/>
              </a:solidFill>
            </a:endParaRP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6659056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b="1" dirty="0" smtClean="0">
                <a:solidFill>
                  <a:prstClr val="black"/>
                </a:solidFill>
                <a:latin typeface="TimesNewRomanPS-BoldMT"/>
              </a:rPr>
              <a:t>Diagnosis cont.…..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Patients who become ill soon after arriving from a foreign country or being arrested for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criminal activity should be suspected of ‘body packing’ or ‘body stuffing’ (ingesting or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concealing illicit drugs in a body cavity)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TimesNewRomanPSMT"/>
              </a:rPr>
              <a:t>Relevant history may be available from family, friends, paramedics, police, pharmacists,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physicians and employers who should be questioned regarding the patient's habits,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hobbies, </a:t>
            </a:r>
            <a:r>
              <a:rPr lang="en-US" b="0" i="0" u="none" strike="noStrike" baseline="0" dirty="0" err="1" smtClean="0">
                <a:latin typeface="TimesNewRomanPSMT"/>
              </a:rPr>
              <a:t>behaviour</a:t>
            </a:r>
            <a:r>
              <a:rPr lang="en-US" b="0" i="0" u="none" strike="noStrike" baseline="0" dirty="0" smtClean="0">
                <a:latin typeface="TimesNewRomanPSMT"/>
              </a:rPr>
              <a:t> changes, available medications and antecedent events</a:t>
            </a:r>
          </a:p>
          <a:p>
            <a:pPr>
              <a:buFont typeface="Wingdings" panose="05000000000000000000" pitchFamily="2" charset="2"/>
              <a:buChar char="§"/>
            </a:pPr>
            <a:r>
              <a:rPr lang="en-US" b="0" i="0" u="none" strike="noStrike" baseline="0" dirty="0" smtClean="0">
                <a:latin typeface="Symbol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A search of clothes, belongings and place of discovery may reveal a suicide note or a</a:t>
            </a:r>
            <a:r>
              <a:rPr lang="en-US" b="0" i="0" u="none" strike="noStrike" dirty="0" smtClean="0">
                <a:latin typeface="TimesNewRomanPSMT"/>
              </a:rPr>
              <a:t> </a:t>
            </a:r>
            <a:r>
              <a:rPr lang="en-US" b="0" i="0" u="none" strike="noStrike" baseline="0" dirty="0" smtClean="0">
                <a:latin typeface="TimesNewRomanPSMT"/>
              </a:rPr>
              <a:t>container of drugs or chemicals</a:t>
            </a:r>
          </a:p>
        </p:txBody>
      </p:sp>
    </p:spTree>
    <p:extLst>
      <p:ext uri="{BB962C8B-B14F-4D97-AF65-F5344CB8AC3E}">
        <p14:creationId xmlns:p14="http://schemas.microsoft.com/office/powerpoint/2010/main" val="386425906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43</TotalTime>
  <Words>1788</Words>
  <Application>Microsoft Office PowerPoint</Application>
  <PresentationFormat>Widescreen</PresentationFormat>
  <Paragraphs>178</Paragraphs>
  <Slides>28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11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28</vt:i4>
      </vt:variant>
    </vt:vector>
  </HeadingPairs>
  <TitlesOfParts>
    <vt:vector size="40" baseType="lpstr">
      <vt:lpstr>Arial</vt:lpstr>
      <vt:lpstr>Calibri</vt:lpstr>
      <vt:lpstr>Calibri Light</vt:lpstr>
      <vt:lpstr>Courier New</vt:lpstr>
      <vt:lpstr>CourierNewPSMT</vt:lpstr>
      <vt:lpstr>SymbolMT</vt:lpstr>
      <vt:lpstr>TimesNewRomanPS-BoldMT</vt:lpstr>
      <vt:lpstr>TimesNewRomanPS-ItalicMT</vt:lpstr>
      <vt:lpstr>TimesNewRomanPSMT</vt:lpstr>
      <vt:lpstr>Wingdings</vt:lpstr>
      <vt:lpstr>Wingdings-Regular</vt:lpstr>
      <vt:lpstr>Office Theme</vt:lpstr>
      <vt:lpstr>CMT05210: INTERNAL MEDICINE</vt:lpstr>
      <vt:lpstr>Learning Objectives </vt:lpstr>
      <vt:lpstr>Definition </vt:lpstr>
      <vt:lpstr>Clinical Features of Poisoning </vt:lpstr>
      <vt:lpstr>PowerPoint Presentation</vt:lpstr>
      <vt:lpstr>PowerPoint Presentation</vt:lpstr>
      <vt:lpstr>Diagnosis of Poisoning</vt:lpstr>
      <vt:lpstr>Diagnosis cont.…..</vt:lpstr>
      <vt:lpstr>Diagnosis cont.…..</vt:lpstr>
      <vt:lpstr>Diagnosis cont.…..</vt:lpstr>
      <vt:lpstr>Management Protocols for Poisoning </vt:lpstr>
      <vt:lpstr>Specific Poisons </vt:lpstr>
      <vt:lpstr>PowerPoint Presentation</vt:lpstr>
      <vt:lpstr>PowerPoint Presentation</vt:lpstr>
      <vt:lpstr>Treatment </vt:lpstr>
      <vt:lpstr>Further Treatment at Higher Centre </vt:lpstr>
      <vt:lpstr> Organophosphate and Carbamate Insecticides </vt:lpstr>
      <vt:lpstr>PowerPoint Presentation</vt:lpstr>
      <vt:lpstr>Clinical Toxicity </vt:lpstr>
      <vt:lpstr>PowerPoint Presentation</vt:lpstr>
      <vt:lpstr>PowerPoint Presentation</vt:lpstr>
      <vt:lpstr>PowerPoint Presentation</vt:lpstr>
      <vt:lpstr>Treatment </vt:lpstr>
      <vt:lpstr>Further Treatment at Higher Centre </vt:lpstr>
      <vt:lpstr>Treatment of Seizures </vt:lpstr>
      <vt:lpstr>Key Points </vt:lpstr>
      <vt:lpstr>Evaluation </vt:lpstr>
      <vt:lpstr> References 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POISONING</dc:title>
  <dc:creator>Pauline</dc:creator>
  <cp:lastModifiedBy>Pauline</cp:lastModifiedBy>
  <cp:revision>17</cp:revision>
  <dcterms:created xsi:type="dcterms:W3CDTF">2020-04-22T10:04:48Z</dcterms:created>
  <dcterms:modified xsi:type="dcterms:W3CDTF">2020-04-25T07:31:34Z</dcterms:modified>
</cp:coreProperties>
</file>

<file path=docProps/thumbnail.jpeg>
</file>