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84" r:id="rId2"/>
    <p:sldId id="256" r:id="rId3"/>
    <p:sldId id="288" r:id="rId4"/>
    <p:sldId id="274" r:id="rId5"/>
    <p:sldId id="257" r:id="rId6"/>
    <p:sldId id="278" r:id="rId7"/>
    <p:sldId id="281" r:id="rId8"/>
    <p:sldId id="258" r:id="rId9"/>
    <p:sldId id="259" r:id="rId10"/>
    <p:sldId id="260" r:id="rId11"/>
    <p:sldId id="261" r:id="rId12"/>
    <p:sldId id="283" r:id="rId13"/>
    <p:sldId id="277" r:id="rId14"/>
    <p:sldId id="262" r:id="rId15"/>
    <p:sldId id="263" r:id="rId16"/>
    <p:sldId id="264" r:id="rId17"/>
    <p:sldId id="265" r:id="rId18"/>
    <p:sldId id="280" r:id="rId19"/>
    <p:sldId id="266" r:id="rId20"/>
    <p:sldId id="267" r:id="rId21"/>
    <p:sldId id="268" r:id="rId22"/>
    <p:sldId id="269" r:id="rId23"/>
    <p:sldId id="270" r:id="rId24"/>
    <p:sldId id="271" r:id="rId25"/>
    <p:sldId id="272" r:id="rId26"/>
    <p:sldId id="273" r:id="rId27"/>
    <p:sldId id="285" r:id="rId28"/>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84380"/>
    <p:restoredTop sz="94660"/>
  </p:normalViewPr>
  <p:slideViewPr>
    <p:cSldViewPr>
      <p:cViewPr>
        <p:scale>
          <a:sx n="68" d="100"/>
          <a:sy n="68" d="100"/>
        </p:scale>
        <p:origin x="-1446" y="-4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7A130B34-9592-4256-8FBA-4D33E9C60876}" type="datetimeFigureOut">
              <a:rPr lang="ar-SA" smtClean="0"/>
              <a:pPr/>
              <a:t>02/07/1435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C5DFB617-D21B-4060-8A65-2028BC3B7496}"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7A130B34-9592-4256-8FBA-4D33E9C60876}" type="datetimeFigureOut">
              <a:rPr lang="ar-SA" smtClean="0"/>
              <a:pPr/>
              <a:t>02/07/1435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C5DFB617-D21B-4060-8A65-2028BC3B7496}"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7A130B34-9592-4256-8FBA-4D33E9C60876}" type="datetimeFigureOut">
              <a:rPr lang="ar-SA" smtClean="0"/>
              <a:pPr/>
              <a:t>02/07/1435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C5DFB617-D21B-4060-8A65-2028BC3B7496}"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7A130B34-9592-4256-8FBA-4D33E9C60876}" type="datetimeFigureOut">
              <a:rPr lang="ar-SA" smtClean="0"/>
              <a:pPr/>
              <a:t>02/07/1435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C5DFB617-D21B-4060-8A65-2028BC3B7496}"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7A130B34-9592-4256-8FBA-4D33E9C60876}" type="datetimeFigureOut">
              <a:rPr lang="ar-SA" smtClean="0"/>
              <a:pPr/>
              <a:t>02/07/1435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C5DFB617-D21B-4060-8A65-2028BC3B7496}"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7A130B34-9592-4256-8FBA-4D33E9C60876}" type="datetimeFigureOut">
              <a:rPr lang="ar-SA" smtClean="0"/>
              <a:pPr/>
              <a:t>02/07/1435</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C5DFB617-D21B-4060-8A65-2028BC3B7496}"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7A130B34-9592-4256-8FBA-4D33E9C60876}" type="datetimeFigureOut">
              <a:rPr lang="ar-SA" smtClean="0"/>
              <a:pPr/>
              <a:t>02/07/1435</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C5DFB617-D21B-4060-8A65-2028BC3B7496}"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7A130B34-9592-4256-8FBA-4D33E9C60876}" type="datetimeFigureOut">
              <a:rPr lang="ar-SA" smtClean="0"/>
              <a:pPr/>
              <a:t>02/07/1435</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C5DFB617-D21B-4060-8A65-2028BC3B7496}"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7A130B34-9592-4256-8FBA-4D33E9C60876}" type="datetimeFigureOut">
              <a:rPr lang="ar-SA" smtClean="0"/>
              <a:pPr/>
              <a:t>02/07/1435</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C5DFB617-D21B-4060-8A65-2028BC3B7496}"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7A130B34-9592-4256-8FBA-4D33E9C60876}" type="datetimeFigureOut">
              <a:rPr lang="ar-SA" smtClean="0"/>
              <a:pPr/>
              <a:t>02/07/1435</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C5DFB617-D21B-4060-8A65-2028BC3B7496}"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7A130B34-9592-4256-8FBA-4D33E9C60876}" type="datetimeFigureOut">
              <a:rPr lang="ar-SA" smtClean="0"/>
              <a:pPr/>
              <a:t>02/07/1435</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C5DFB617-D21B-4060-8A65-2028BC3B7496}"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7A130B34-9592-4256-8FBA-4D33E9C60876}" type="datetimeFigureOut">
              <a:rPr lang="ar-SA" smtClean="0"/>
              <a:pPr/>
              <a:t>02/07/1435</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C5DFB617-D21B-4060-8A65-2028BC3B7496}"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13.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hyperlink" Target="mk:@MSITStore:E:\%20\Goodman%20&amp;%20Gillman%20-%20The%20pharmacological%20basis%20of%20therapeutics%2011th%20Ed.chm::/online.statref.com/document.aspxfxid75docid178queryid-1sessionid5ac56dst~1.htm"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1371601"/>
            <a:ext cx="7772400" cy="1981200"/>
          </a:xfrm>
        </p:spPr>
        <p:txBody>
          <a:bodyPr>
            <a:normAutofit/>
          </a:bodyPr>
          <a:lstStyle/>
          <a:p>
            <a:pPr algn="r"/>
            <a:r>
              <a:rPr lang="ar-SY" sz="2400" b="1" dirty="0" smtClean="0"/>
              <a:t>الاكتئاب </a:t>
            </a:r>
            <a:r>
              <a:rPr lang="en-US" sz="2400" b="1" dirty="0" smtClean="0"/>
              <a:t>depression</a:t>
            </a:r>
            <a:r>
              <a:rPr lang="ar-SY" sz="2400" b="1" dirty="0" smtClean="0"/>
              <a:t> اضطراب يكتنف الوظائف الجسميّة </a:t>
            </a:r>
            <a:r>
              <a:rPr lang="ar-SY" sz="2400" b="1" dirty="0" err="1" smtClean="0"/>
              <a:t>و</a:t>
            </a:r>
            <a:r>
              <a:rPr lang="ar-SY" sz="2400" b="1" dirty="0" smtClean="0"/>
              <a:t> </a:t>
            </a:r>
            <a:r>
              <a:rPr lang="ar-SY" sz="2400" b="1" dirty="0" smtClean="0">
                <a:solidFill>
                  <a:srgbClr val="C00000"/>
                </a:solidFill>
              </a:rPr>
              <a:t>المزاج</a:t>
            </a:r>
            <a:r>
              <a:rPr lang="ar-SY" sz="2400" b="1" dirty="0" smtClean="0"/>
              <a:t> </a:t>
            </a:r>
            <a:r>
              <a:rPr lang="en-US" sz="2400" b="1" dirty="0" smtClean="0"/>
              <a:t>mood</a:t>
            </a:r>
            <a:r>
              <a:rPr lang="ar-SY" sz="2400" b="1" dirty="0" smtClean="0"/>
              <a:t> والتفكير ، </a:t>
            </a:r>
            <a:r>
              <a:rPr lang="ar-SY" sz="2400" b="1" dirty="0" smtClean="0">
                <a:solidFill>
                  <a:srgbClr val="C00000"/>
                </a:solidFill>
              </a:rPr>
              <a:t>مُمَيّز بالحزن والقلق والشعور بالذنب وعدم القيمة ؛ اضطراب النوم والشهيّة ؛ وصعوبة التركيز . وعادةً ما يكون المكتئب موسوساً </a:t>
            </a:r>
            <a:r>
              <a:rPr lang="en-US" sz="2400" b="1" dirty="0" smtClean="0">
                <a:solidFill>
                  <a:srgbClr val="C00000"/>
                </a:solidFill>
              </a:rPr>
              <a:t>obsessed</a:t>
            </a:r>
            <a:r>
              <a:rPr lang="ar-SA" sz="2400" b="1" dirty="0" smtClean="0">
                <a:solidFill>
                  <a:srgbClr val="C00000"/>
                </a:solidFill>
              </a:rPr>
              <a:t> ذو أفكار انتحاريّة </a:t>
            </a:r>
            <a:r>
              <a:rPr lang="ar-SA" sz="2400" b="1" dirty="0" smtClean="0"/>
              <a:t>. قد يستديم الاكتئاب أسابيع وشهور  وسنوات .</a:t>
            </a:r>
            <a:br>
              <a:rPr lang="ar-SA" sz="2400" b="1" dirty="0" smtClean="0"/>
            </a:br>
            <a:endParaRPr lang="ar-SA" sz="2400" dirty="0"/>
          </a:p>
        </p:txBody>
      </p:sp>
      <p:sp>
        <p:nvSpPr>
          <p:cNvPr id="3" name="عنوان فرعي 2"/>
          <p:cNvSpPr>
            <a:spLocks noGrp="1"/>
          </p:cNvSpPr>
          <p:nvPr>
            <p:ph type="subTitle" idx="1"/>
          </p:nvPr>
        </p:nvSpPr>
        <p:spPr>
          <a:xfrm>
            <a:off x="685800" y="3505200"/>
            <a:ext cx="7848600" cy="2362200"/>
          </a:xfrm>
        </p:spPr>
        <p:txBody>
          <a:bodyPr>
            <a:normAutofit/>
          </a:bodyPr>
          <a:lstStyle/>
          <a:p>
            <a:pPr algn="l" rtl="0"/>
            <a:endParaRPr lang="en-US" sz="2000" dirty="0" smtClean="0"/>
          </a:p>
          <a:p>
            <a:pPr algn="r"/>
            <a:r>
              <a:rPr lang="ar-SY" sz="2400" b="1" dirty="0" smtClean="0"/>
              <a:t>الهوس </a:t>
            </a:r>
            <a:r>
              <a:rPr lang="en-US" sz="2400" b="1" dirty="0" smtClean="0"/>
              <a:t>mania</a:t>
            </a:r>
            <a:r>
              <a:rPr lang="ar-SY" sz="2400" b="1" dirty="0" smtClean="0"/>
              <a:t> مُمَيّز بسلوك معاكس للاكتئاب . هو </a:t>
            </a:r>
            <a:r>
              <a:rPr lang="ar-SY" sz="2400" b="1" dirty="0" smtClean="0">
                <a:solidFill>
                  <a:srgbClr val="C00000"/>
                </a:solidFill>
              </a:rPr>
              <a:t>الحماس </a:t>
            </a:r>
            <a:r>
              <a:rPr lang="en-US" sz="2400" b="1" dirty="0" smtClean="0">
                <a:solidFill>
                  <a:srgbClr val="C00000"/>
                </a:solidFill>
              </a:rPr>
              <a:t>enthusiasm</a:t>
            </a:r>
            <a:r>
              <a:rPr lang="ar-SY" sz="2400" b="1" dirty="0" smtClean="0">
                <a:solidFill>
                  <a:srgbClr val="C00000"/>
                </a:solidFill>
              </a:rPr>
              <a:t> وسرعة التفكير والكلام والثقة </a:t>
            </a:r>
            <a:r>
              <a:rPr lang="ar-SY" sz="2400" b="1" dirty="0" smtClean="0">
                <a:solidFill>
                  <a:srgbClr val="C00000"/>
                </a:solidFill>
              </a:rPr>
              <a:t>المُفرطة بالنفس </a:t>
            </a:r>
            <a:r>
              <a:rPr lang="ar-SY" sz="2400" b="1" dirty="0" smtClean="0">
                <a:solidFill>
                  <a:srgbClr val="C00000"/>
                </a:solidFill>
              </a:rPr>
              <a:t>وخلل المحاكمة </a:t>
            </a:r>
            <a:r>
              <a:rPr lang="ar-SY" sz="2400" b="1" dirty="0" smtClean="0"/>
              <a:t>. ( ملاحظة : </a:t>
            </a:r>
            <a:r>
              <a:rPr lang="ar-SY" sz="2400" b="1" dirty="0" smtClean="0"/>
              <a:t>يفترق الاكتئاب والهوس عن </a:t>
            </a:r>
            <a:r>
              <a:rPr lang="ar-SY" sz="2400" b="1" dirty="0" err="1" smtClean="0"/>
              <a:t>الفصام</a:t>
            </a:r>
            <a:r>
              <a:rPr lang="ar-SY" sz="2400" b="1" dirty="0" smtClean="0"/>
              <a:t> </a:t>
            </a:r>
            <a:r>
              <a:rPr lang="en-US" sz="2400" b="1" dirty="0" smtClean="0"/>
              <a:t>schizophrenia</a:t>
            </a:r>
            <a:r>
              <a:rPr lang="ar-SA" sz="2400" b="1" dirty="0" smtClean="0"/>
              <a:t> ال</a:t>
            </a:r>
            <a:r>
              <a:rPr lang="ar-SA" sz="2400" b="1" dirty="0" smtClean="0"/>
              <a:t>ذي يسبب </a:t>
            </a:r>
            <a:r>
              <a:rPr lang="ar-SA" sz="2400" b="1" dirty="0" smtClean="0">
                <a:solidFill>
                  <a:srgbClr val="C00000"/>
                </a:solidFill>
              </a:rPr>
              <a:t>اضطراب التفكير </a:t>
            </a:r>
            <a:r>
              <a:rPr lang="ar-SA" sz="2400" b="1" dirty="0" smtClean="0"/>
              <a:t>. ) .</a:t>
            </a:r>
            <a:endParaRPr lang="ar-SA" sz="2400" b="1" dirty="0" smtClean="0"/>
          </a:p>
          <a:p>
            <a:pPr algn="l" rtl="0"/>
            <a:endParaRPr lang="ar-SA" sz="2000" b="1"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0"/>
            <a:ext cx="8229600" cy="152400"/>
          </a:xfrm>
        </p:spPr>
        <p:txBody>
          <a:bodyPr>
            <a:normAutofit fontScale="90000"/>
          </a:bodyPr>
          <a:lstStyle/>
          <a:p>
            <a:endParaRPr lang="ar-SA" dirty="0"/>
          </a:p>
        </p:txBody>
      </p:sp>
      <p:sp>
        <p:nvSpPr>
          <p:cNvPr id="3" name="عنصر نائب للمحتوى 2"/>
          <p:cNvSpPr>
            <a:spLocks noGrp="1"/>
          </p:cNvSpPr>
          <p:nvPr>
            <p:ph idx="1"/>
          </p:nvPr>
        </p:nvSpPr>
        <p:spPr>
          <a:xfrm>
            <a:off x="457200" y="1219200"/>
            <a:ext cx="8229600" cy="4906963"/>
          </a:xfrm>
        </p:spPr>
        <p:txBody>
          <a:bodyPr>
            <a:normAutofit lnSpcReduction="10000"/>
          </a:bodyPr>
          <a:lstStyle/>
          <a:p>
            <a:pPr>
              <a:buNone/>
            </a:pPr>
            <a:r>
              <a:rPr lang="ar-SY" sz="2400" dirty="0" smtClean="0"/>
              <a:t>    </a:t>
            </a:r>
            <a:r>
              <a:rPr lang="ar-SY" sz="2400" b="1" dirty="0" smtClean="0"/>
              <a:t>5. </a:t>
            </a:r>
            <a:r>
              <a:rPr lang="ar-SY" sz="2400" b="1" dirty="0" err="1" smtClean="0">
                <a:solidFill>
                  <a:srgbClr val="002060"/>
                </a:solidFill>
              </a:rPr>
              <a:t>إضطراب</a:t>
            </a:r>
            <a:r>
              <a:rPr lang="ar-SY" sz="2400" b="1" dirty="0" smtClean="0">
                <a:solidFill>
                  <a:srgbClr val="002060"/>
                </a:solidFill>
              </a:rPr>
              <a:t> نقص </a:t>
            </a:r>
            <a:r>
              <a:rPr lang="ar-SY" sz="2400" b="1" dirty="0" err="1" smtClean="0">
                <a:solidFill>
                  <a:srgbClr val="002060"/>
                </a:solidFill>
              </a:rPr>
              <a:t>الإنتباه</a:t>
            </a:r>
            <a:r>
              <a:rPr lang="ar-SY" sz="2400" b="1" dirty="0" smtClean="0">
                <a:solidFill>
                  <a:srgbClr val="002060"/>
                </a:solidFill>
              </a:rPr>
              <a:t> مع فرط النشاط </a:t>
            </a:r>
            <a:r>
              <a:rPr lang="en-US" sz="2400" b="1" dirty="0" smtClean="0">
                <a:solidFill>
                  <a:srgbClr val="002060"/>
                </a:solidFill>
              </a:rPr>
              <a:t>Attention-deficit hyperactivity disorder [ ADHD ] </a:t>
            </a:r>
            <a:r>
              <a:rPr lang="ar-SY" sz="2400" b="1" dirty="0" smtClean="0">
                <a:solidFill>
                  <a:srgbClr val="002060"/>
                </a:solidFill>
              </a:rPr>
              <a:t> </a:t>
            </a:r>
            <a:r>
              <a:rPr lang="ar-SY" sz="2400" b="1" dirty="0" smtClean="0"/>
              <a:t>: </a:t>
            </a:r>
            <a:r>
              <a:rPr lang="ar-SY" sz="2400" dirty="0" smtClean="0"/>
              <a:t>تُستَعمَل </a:t>
            </a:r>
            <a:r>
              <a:rPr lang="en-US" sz="2400" dirty="0" smtClean="0"/>
              <a:t>TCAs</a:t>
            </a:r>
            <a:r>
              <a:rPr lang="ar-SY" sz="2400" dirty="0" smtClean="0"/>
              <a:t> مثل </a:t>
            </a:r>
            <a:r>
              <a:rPr lang="en-US" sz="2400" b="1" dirty="0" err="1" smtClean="0">
                <a:solidFill>
                  <a:srgbClr val="00B050"/>
                </a:solidFill>
              </a:rPr>
              <a:t>imipramin</a:t>
            </a:r>
            <a:r>
              <a:rPr lang="ar-SY" sz="2400" b="1" dirty="0" smtClean="0"/>
              <a:t> و </a:t>
            </a:r>
            <a:r>
              <a:rPr lang="en-US" sz="2400" b="1" dirty="0" err="1" smtClean="0">
                <a:solidFill>
                  <a:srgbClr val="00B050"/>
                </a:solidFill>
              </a:rPr>
              <a:t>desipramine</a:t>
            </a:r>
            <a:r>
              <a:rPr lang="ar-SY" sz="2400" b="1" dirty="0" smtClean="0"/>
              <a:t> </a:t>
            </a:r>
            <a:r>
              <a:rPr lang="ar-SY" sz="2400" dirty="0" smtClean="0"/>
              <a:t>للمرضى غير المستفيدين من المُنَبِّهات </a:t>
            </a:r>
            <a:r>
              <a:rPr lang="en-US" sz="2400" dirty="0" smtClean="0"/>
              <a:t>stimulants</a:t>
            </a:r>
            <a:r>
              <a:rPr lang="ar-SY" sz="2400" dirty="0" smtClean="0"/>
              <a:t> ؛ ثمّةَ </a:t>
            </a:r>
            <a:r>
              <a:rPr lang="ar-SY" sz="2400" dirty="0" err="1" smtClean="0"/>
              <a:t>تسمُّمات</a:t>
            </a:r>
            <a:r>
              <a:rPr lang="ar-SY" sz="2400" dirty="0" smtClean="0"/>
              <a:t> عند مُقتَبَل المراهقة </a:t>
            </a:r>
            <a:r>
              <a:rPr lang="en-US" sz="2400" dirty="0" smtClean="0"/>
              <a:t>preadolescents</a:t>
            </a:r>
            <a:r>
              <a:rPr lang="ar-SY" sz="2400" dirty="0" smtClean="0"/>
              <a:t> . يُعَدّ </a:t>
            </a:r>
            <a:r>
              <a:rPr lang="ar-SY" sz="2400" dirty="0" err="1" smtClean="0"/>
              <a:t>الـ</a:t>
            </a:r>
            <a:r>
              <a:rPr lang="ar-SY" sz="2400" dirty="0" smtClean="0"/>
              <a:t> </a:t>
            </a:r>
            <a:r>
              <a:rPr lang="en-US" sz="2400" b="1" dirty="0" err="1" smtClean="0">
                <a:solidFill>
                  <a:srgbClr val="00B050"/>
                </a:solidFill>
              </a:rPr>
              <a:t>atomoxetine</a:t>
            </a:r>
            <a:r>
              <a:rPr lang="ar-SY" sz="2400" b="1" dirty="0" smtClean="0"/>
              <a:t> </a:t>
            </a:r>
            <a:r>
              <a:rPr lang="ar-SY" sz="2400" dirty="0" smtClean="0"/>
              <a:t>، المُثَبِّط </a:t>
            </a:r>
            <a:r>
              <a:rPr lang="ar-SY" sz="2400" dirty="0" err="1" smtClean="0"/>
              <a:t>الإنتقائي</a:t>
            </a:r>
            <a:r>
              <a:rPr lang="ar-SY" sz="2400" dirty="0" smtClean="0"/>
              <a:t> </a:t>
            </a:r>
            <a:r>
              <a:rPr lang="ar-SY" sz="2400" dirty="0" err="1" smtClean="0"/>
              <a:t>لإسترداد</a:t>
            </a:r>
            <a:r>
              <a:rPr lang="ar-SY" sz="2400" dirty="0" smtClean="0"/>
              <a:t> </a:t>
            </a:r>
            <a:r>
              <a:rPr lang="ar-SY" sz="2400" dirty="0" err="1" smtClean="0"/>
              <a:t>الـ</a:t>
            </a:r>
            <a:r>
              <a:rPr lang="ar-SY" sz="2400" dirty="0" smtClean="0"/>
              <a:t> </a:t>
            </a:r>
            <a:r>
              <a:rPr lang="en-US" sz="2400" dirty="0" err="1" smtClean="0"/>
              <a:t>N.Epi</a:t>
            </a:r>
            <a:r>
              <a:rPr lang="ar-SY" sz="2400" dirty="0" smtClean="0"/>
              <a:t> مُثبَتاً أيضاً كعِلاج لهذا </a:t>
            </a:r>
            <a:r>
              <a:rPr lang="ar-SY" sz="2400" dirty="0" err="1" smtClean="0"/>
              <a:t>الإضطراب</a:t>
            </a:r>
            <a:r>
              <a:rPr lang="ar-SY" sz="2400" dirty="0" smtClean="0"/>
              <a:t> ، بُنيَته تشابه </a:t>
            </a:r>
            <a:r>
              <a:rPr lang="ar-SY" sz="2400" dirty="0" err="1" smtClean="0"/>
              <a:t>الـ</a:t>
            </a:r>
            <a:r>
              <a:rPr lang="ar-SY" sz="2400" dirty="0" smtClean="0"/>
              <a:t> </a:t>
            </a:r>
            <a:r>
              <a:rPr lang="en-US" sz="2400" dirty="0" smtClean="0"/>
              <a:t>TCAs</a:t>
            </a:r>
            <a:r>
              <a:rPr lang="ar-SY" sz="2400" dirty="0" smtClean="0"/>
              <a:t> . </a:t>
            </a:r>
          </a:p>
          <a:p>
            <a:pPr>
              <a:buNone/>
            </a:pPr>
            <a:r>
              <a:rPr lang="ar-SY" sz="2400" b="1" dirty="0" smtClean="0"/>
              <a:t>     6. </a:t>
            </a:r>
            <a:r>
              <a:rPr lang="ar-SY" sz="2400" b="1" dirty="0" smtClean="0">
                <a:solidFill>
                  <a:srgbClr val="002060"/>
                </a:solidFill>
              </a:rPr>
              <a:t>الألَم المُزمِن </a:t>
            </a:r>
            <a:r>
              <a:rPr lang="en-US" sz="2400" b="1" dirty="0" smtClean="0"/>
              <a:t>chronic pain</a:t>
            </a:r>
            <a:r>
              <a:rPr lang="ar-SY" sz="2400" b="1" dirty="0" smtClean="0"/>
              <a:t> : </a:t>
            </a:r>
          </a:p>
          <a:p>
            <a:pPr>
              <a:buNone/>
            </a:pPr>
            <a:r>
              <a:rPr lang="ar-SY" sz="2400" b="1" dirty="0" smtClean="0"/>
              <a:t>      أ. </a:t>
            </a:r>
            <a:r>
              <a:rPr lang="ar-SY" sz="2400" dirty="0" smtClean="0"/>
              <a:t>تُستَعمَل </a:t>
            </a:r>
            <a:r>
              <a:rPr lang="ar-SY" sz="2400" dirty="0" err="1" smtClean="0"/>
              <a:t>الـ</a:t>
            </a:r>
            <a:r>
              <a:rPr lang="ar-SY" sz="2400" dirty="0" smtClean="0"/>
              <a:t> </a:t>
            </a:r>
            <a:r>
              <a:rPr lang="en-US" sz="2400" b="1" dirty="0" smtClean="0">
                <a:solidFill>
                  <a:schemeClr val="accent3">
                    <a:lumMod val="75000"/>
                  </a:schemeClr>
                </a:solidFill>
              </a:rPr>
              <a:t>TCAs</a:t>
            </a:r>
            <a:r>
              <a:rPr lang="ar-SY" sz="2400" dirty="0" smtClean="0"/>
              <a:t> والـ </a:t>
            </a:r>
            <a:r>
              <a:rPr lang="en-US" sz="2400" b="1" dirty="0" err="1" smtClean="0">
                <a:solidFill>
                  <a:srgbClr val="00B050"/>
                </a:solidFill>
              </a:rPr>
              <a:t>venlafaxine</a:t>
            </a:r>
            <a:r>
              <a:rPr lang="ar-SY" sz="2400" dirty="0" smtClean="0"/>
              <a:t> عادةً في الألم المزمن المجهول السبب .. وإنَّ </a:t>
            </a:r>
            <a:r>
              <a:rPr lang="ar-SY" sz="2400" dirty="0" err="1" smtClean="0"/>
              <a:t>الـ</a:t>
            </a:r>
            <a:r>
              <a:rPr lang="ar-SY" sz="2400" dirty="0" smtClean="0"/>
              <a:t> </a:t>
            </a:r>
            <a:r>
              <a:rPr lang="en-US" sz="2400" b="1" dirty="0" err="1" smtClean="0">
                <a:solidFill>
                  <a:srgbClr val="00B050"/>
                </a:solidFill>
              </a:rPr>
              <a:t>duloxetine</a:t>
            </a:r>
            <a:r>
              <a:rPr lang="ar-SY" sz="2400" dirty="0" smtClean="0"/>
              <a:t> مُبَرْهَن كمعالجة لِألَم </a:t>
            </a:r>
            <a:r>
              <a:rPr lang="ar-SY" sz="2400" dirty="0" err="1" smtClean="0"/>
              <a:t>الإعتلال</a:t>
            </a:r>
            <a:r>
              <a:rPr lang="ar-SY" sz="2400" dirty="0" smtClean="0"/>
              <a:t> العصبي </a:t>
            </a:r>
            <a:r>
              <a:rPr lang="en-US" sz="2400" dirty="0" smtClean="0"/>
              <a:t>neuropathic</a:t>
            </a:r>
            <a:r>
              <a:rPr lang="ar-SY" sz="2400" dirty="0" smtClean="0"/>
              <a:t> المُتَرابِط بالسكّري . </a:t>
            </a:r>
          </a:p>
          <a:p>
            <a:pPr>
              <a:buNone/>
            </a:pPr>
            <a:r>
              <a:rPr lang="ar-SY" sz="2400" b="1" dirty="0" smtClean="0"/>
              <a:t>      ب. </a:t>
            </a:r>
            <a:r>
              <a:rPr lang="ar-SY" sz="2400" dirty="0" smtClean="0"/>
              <a:t>قد تعمل هذه الأدوية مباشرةً على طُرُق الألَم ، لكنّ </a:t>
            </a:r>
            <a:r>
              <a:rPr lang="ar-SY" sz="2400" dirty="0" smtClean="0">
                <a:solidFill>
                  <a:srgbClr val="7030A0"/>
                </a:solidFill>
              </a:rPr>
              <a:t>الآليّة الدقيقة مجهولة </a:t>
            </a:r>
            <a:r>
              <a:rPr lang="ar-SY" sz="2400" dirty="0" smtClean="0"/>
              <a:t>. </a:t>
            </a:r>
          </a:p>
          <a:p>
            <a:pPr>
              <a:buNone/>
            </a:pPr>
            <a:r>
              <a:rPr lang="ar-SY" sz="2400" b="1" dirty="0" smtClean="0"/>
              <a:t>     7. </a:t>
            </a:r>
            <a:r>
              <a:rPr lang="ar-SY" sz="2400" dirty="0" err="1" smtClean="0"/>
              <a:t>الإستعمالات</a:t>
            </a:r>
            <a:r>
              <a:rPr lang="ar-SY" sz="2400" b="1" dirty="0" smtClean="0"/>
              <a:t> </a:t>
            </a:r>
            <a:r>
              <a:rPr lang="ar-SY" sz="2400" dirty="0" smtClean="0"/>
              <a:t>الأُخرى</a:t>
            </a:r>
            <a:r>
              <a:rPr lang="ar-SY" sz="2400" b="1" dirty="0" smtClean="0"/>
              <a:t> : </a:t>
            </a:r>
            <a:r>
              <a:rPr lang="ar-SY" sz="2400" dirty="0" smtClean="0"/>
              <a:t>في</a:t>
            </a:r>
            <a:r>
              <a:rPr lang="ar-SY" sz="2400" b="1" dirty="0" smtClean="0"/>
              <a:t> </a:t>
            </a:r>
            <a:r>
              <a:rPr lang="ar-SY" sz="2400" dirty="0" smtClean="0"/>
              <a:t>معالجة </a:t>
            </a:r>
            <a:r>
              <a:rPr lang="ar-SY" sz="2400" b="1" dirty="0" smtClean="0"/>
              <a:t>النَهَم</a:t>
            </a:r>
            <a:r>
              <a:rPr lang="ar-SY" sz="2400" dirty="0" smtClean="0"/>
              <a:t> </a:t>
            </a:r>
            <a:r>
              <a:rPr lang="en-US" sz="2400" dirty="0" err="1" smtClean="0"/>
              <a:t>bulemia</a:t>
            </a:r>
            <a:r>
              <a:rPr lang="ar-SY" sz="2400" dirty="0" smtClean="0"/>
              <a:t> </a:t>
            </a:r>
            <a:r>
              <a:rPr lang="ar-SY" sz="2400" b="1" dirty="0" err="1" smtClean="0"/>
              <a:t>وإضطراب</a:t>
            </a:r>
            <a:r>
              <a:rPr lang="ar-SY" sz="2400" dirty="0" smtClean="0"/>
              <a:t> </a:t>
            </a:r>
            <a:r>
              <a:rPr lang="ar-SY" sz="2400" b="1" dirty="0" err="1" smtClean="0"/>
              <a:t>الإنزعاج</a:t>
            </a:r>
            <a:r>
              <a:rPr lang="ar-SY" sz="2400" dirty="0" smtClean="0"/>
              <a:t> </a:t>
            </a:r>
            <a:r>
              <a:rPr lang="ar-SY" sz="2400" b="1" dirty="0" smtClean="0"/>
              <a:t>السابق</a:t>
            </a:r>
            <a:r>
              <a:rPr lang="ar-SY" sz="2400" dirty="0" smtClean="0"/>
              <a:t> </a:t>
            </a:r>
            <a:r>
              <a:rPr lang="ar-SY" sz="2400" b="1" dirty="0" smtClean="0"/>
              <a:t>للحيض</a:t>
            </a:r>
            <a:r>
              <a:rPr lang="ar-SY" sz="2400" dirty="0" smtClean="0"/>
              <a:t> </a:t>
            </a:r>
            <a:r>
              <a:rPr lang="en-US" sz="2400" dirty="0" smtClean="0"/>
              <a:t>premenstrual </a:t>
            </a:r>
            <a:r>
              <a:rPr lang="en-US" sz="2400" dirty="0" err="1" smtClean="0"/>
              <a:t>dysphoric</a:t>
            </a:r>
            <a:r>
              <a:rPr lang="en-US" sz="2400" dirty="0" smtClean="0"/>
              <a:t> disorder </a:t>
            </a:r>
            <a:r>
              <a:rPr lang="ar-SY" sz="2400" dirty="0" smtClean="0"/>
              <a:t> . </a:t>
            </a:r>
            <a:endParaRPr lang="ar-SA" sz="240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0" y="274638"/>
            <a:ext cx="9144000" cy="1143000"/>
          </a:xfrm>
        </p:spPr>
        <p:txBody>
          <a:bodyPr>
            <a:normAutofit/>
          </a:bodyPr>
          <a:lstStyle/>
          <a:p>
            <a:r>
              <a:rPr lang="ar-SY" sz="2800" b="1" dirty="0" smtClean="0">
                <a:solidFill>
                  <a:schemeClr val="accent3">
                    <a:lumMod val="50000"/>
                  </a:schemeClr>
                </a:solidFill>
              </a:rPr>
              <a:t> د. مضادّات </a:t>
            </a:r>
            <a:r>
              <a:rPr lang="ar-SY" sz="2800" b="1" dirty="0" err="1" smtClean="0">
                <a:solidFill>
                  <a:schemeClr val="accent3">
                    <a:lumMod val="50000"/>
                  </a:schemeClr>
                </a:solidFill>
              </a:rPr>
              <a:t>الإكتئاب</a:t>
            </a:r>
            <a:r>
              <a:rPr lang="ar-SY" sz="2800" b="1" dirty="0" smtClean="0">
                <a:solidFill>
                  <a:schemeClr val="accent3">
                    <a:lumMod val="50000"/>
                  </a:schemeClr>
                </a:solidFill>
              </a:rPr>
              <a:t> الثلاثيّة الحلقة </a:t>
            </a:r>
            <a:r>
              <a:rPr lang="en-US" sz="2800" b="1" dirty="0" err="1" smtClean="0">
                <a:solidFill>
                  <a:schemeClr val="accent3">
                    <a:lumMod val="50000"/>
                  </a:schemeClr>
                </a:solidFill>
              </a:rPr>
              <a:t>Tricyclic</a:t>
            </a:r>
            <a:r>
              <a:rPr lang="en-US" sz="2800" b="1" dirty="0" smtClean="0">
                <a:solidFill>
                  <a:schemeClr val="accent3">
                    <a:lumMod val="50000"/>
                  </a:schemeClr>
                </a:solidFill>
              </a:rPr>
              <a:t> antidepressants [ TCAs ]</a:t>
            </a:r>
            <a:r>
              <a:rPr lang="ar-SY" sz="2800" b="1" dirty="0" smtClean="0">
                <a:solidFill>
                  <a:schemeClr val="accent3">
                    <a:lumMod val="50000"/>
                  </a:schemeClr>
                </a:solidFill>
              </a:rPr>
              <a:t> </a:t>
            </a:r>
            <a:endParaRPr lang="ar-SA" sz="2800" b="1" dirty="0">
              <a:solidFill>
                <a:schemeClr val="accent3">
                  <a:lumMod val="50000"/>
                </a:schemeClr>
              </a:solidFill>
            </a:endParaRPr>
          </a:p>
        </p:txBody>
      </p:sp>
      <p:sp>
        <p:nvSpPr>
          <p:cNvPr id="3" name="عنصر نائب للمحتوى 2"/>
          <p:cNvSpPr>
            <a:spLocks noGrp="1"/>
          </p:cNvSpPr>
          <p:nvPr>
            <p:ph idx="1"/>
          </p:nvPr>
        </p:nvSpPr>
        <p:spPr/>
        <p:txBody>
          <a:bodyPr>
            <a:normAutofit fontScale="92500" lnSpcReduction="20000"/>
          </a:bodyPr>
          <a:lstStyle/>
          <a:p>
            <a:pPr>
              <a:buNone/>
            </a:pPr>
            <a:r>
              <a:rPr lang="ar-SY" sz="2400" b="1" dirty="0" smtClean="0"/>
              <a:t>     1.</a:t>
            </a:r>
            <a:r>
              <a:rPr lang="ar-SY" sz="2600" b="1" dirty="0" smtClean="0"/>
              <a:t> الخواصّ </a:t>
            </a:r>
            <a:r>
              <a:rPr lang="ar-SY" sz="2600" b="1" dirty="0" err="1" smtClean="0"/>
              <a:t>الفارماكولوجيّة</a:t>
            </a:r>
            <a:r>
              <a:rPr lang="ar-SY" sz="2600" b="1" dirty="0" smtClean="0"/>
              <a:t>  </a:t>
            </a:r>
          </a:p>
          <a:p>
            <a:pPr>
              <a:buNone/>
            </a:pPr>
            <a:r>
              <a:rPr lang="ar-SY" sz="2600" b="1" dirty="0" smtClean="0"/>
              <a:t>      أ. </a:t>
            </a:r>
            <a:r>
              <a:rPr lang="ar-SY" sz="2600" dirty="0" err="1" smtClean="0"/>
              <a:t>ذوّابة</a:t>
            </a:r>
            <a:r>
              <a:rPr lang="ar-SY" sz="2600" dirty="0" smtClean="0"/>
              <a:t> جدّاً في الشحم ، ذات أعمار نصف كبيرة . </a:t>
            </a:r>
          </a:p>
          <a:p>
            <a:pPr>
              <a:buNone/>
            </a:pPr>
            <a:r>
              <a:rPr lang="ar-SY" sz="2600" dirty="0" smtClean="0"/>
              <a:t>      ب. </a:t>
            </a:r>
            <a:r>
              <a:rPr lang="ar-SY" sz="2600" dirty="0" err="1" smtClean="0"/>
              <a:t>تُستَقلَب</a:t>
            </a:r>
            <a:r>
              <a:rPr lang="ar-SY" sz="2600" dirty="0" smtClean="0"/>
              <a:t> </a:t>
            </a:r>
            <a:r>
              <a:rPr lang="ar-SY" sz="2600" dirty="0" err="1" smtClean="0"/>
              <a:t>بِهَدرَكسَلة</a:t>
            </a:r>
            <a:r>
              <a:rPr lang="ar-SY" sz="2600" dirty="0" smtClean="0"/>
              <a:t> الحلقة </a:t>
            </a:r>
            <a:r>
              <a:rPr lang="ar-SY" sz="2600" dirty="0" err="1" smtClean="0"/>
              <a:t>وبالإنضِمام</a:t>
            </a:r>
            <a:r>
              <a:rPr lang="ar-SY" sz="2600" dirty="0" smtClean="0"/>
              <a:t> </a:t>
            </a:r>
            <a:r>
              <a:rPr lang="ar-SY" sz="2600" dirty="0" err="1" smtClean="0"/>
              <a:t>الغلوكوروني</a:t>
            </a:r>
            <a:r>
              <a:rPr lang="ar-SY" sz="2600" dirty="0" smtClean="0"/>
              <a:t> أو بِنَزع </a:t>
            </a:r>
            <a:r>
              <a:rPr lang="ar-SY" sz="2600" dirty="0" err="1" smtClean="0"/>
              <a:t>الميثيل</a:t>
            </a:r>
            <a:r>
              <a:rPr lang="ar-SY" sz="2600" dirty="0" smtClean="0"/>
              <a:t> ( يُحَوِّل </a:t>
            </a:r>
            <a:r>
              <a:rPr lang="ar-SY" sz="2600" dirty="0" err="1" smtClean="0"/>
              <a:t>الـ</a:t>
            </a:r>
            <a:r>
              <a:rPr lang="ar-SY" sz="2600" dirty="0" smtClean="0"/>
              <a:t> </a:t>
            </a:r>
            <a:r>
              <a:rPr lang="en-US" sz="2600" b="1" dirty="0" err="1" smtClean="0"/>
              <a:t>imipramine</a:t>
            </a:r>
            <a:r>
              <a:rPr lang="ar-SY" sz="2600" dirty="0" smtClean="0"/>
              <a:t> والـ </a:t>
            </a:r>
            <a:r>
              <a:rPr lang="en-US" sz="2600" b="1" dirty="0" err="1" smtClean="0"/>
              <a:t>amitriptyline</a:t>
            </a:r>
            <a:r>
              <a:rPr lang="ar-SY" sz="2600" dirty="0" smtClean="0"/>
              <a:t> إلى أمينين ثانويِّين </a:t>
            </a:r>
            <a:r>
              <a:rPr lang="en-US" sz="2600" b="1" dirty="0" err="1" smtClean="0"/>
              <a:t>desipramine</a:t>
            </a:r>
            <a:r>
              <a:rPr lang="ar-SY" sz="2600" dirty="0" smtClean="0"/>
              <a:t> و </a:t>
            </a:r>
            <a:r>
              <a:rPr lang="en-US" sz="2600" b="1" dirty="0" err="1" smtClean="0"/>
              <a:t>nortriptyline</a:t>
            </a:r>
            <a:r>
              <a:rPr lang="ar-SY" sz="2600" dirty="0" smtClean="0"/>
              <a:t> على التوالي ) .  .. </a:t>
            </a:r>
          </a:p>
          <a:p>
            <a:pPr>
              <a:buNone/>
            </a:pPr>
            <a:r>
              <a:rPr lang="ar-SY" sz="2600" dirty="0" smtClean="0"/>
              <a:t>   </a:t>
            </a:r>
            <a:r>
              <a:rPr lang="ar-SY" sz="2600" b="1" dirty="0" smtClean="0"/>
              <a:t>2. التأثيرات </a:t>
            </a:r>
            <a:r>
              <a:rPr lang="ar-SY" sz="2600" b="1" dirty="0" err="1" smtClean="0"/>
              <a:t>الضائرة</a:t>
            </a:r>
            <a:r>
              <a:rPr lang="ar-SY" sz="2600" b="1" dirty="0" smtClean="0"/>
              <a:t> </a:t>
            </a:r>
            <a:r>
              <a:rPr lang="en-US" sz="2600" b="1" dirty="0" smtClean="0"/>
              <a:t>Adverse effects</a:t>
            </a:r>
            <a:r>
              <a:rPr lang="ar-SY" sz="2600" b="1" dirty="0" smtClean="0"/>
              <a:t> </a:t>
            </a:r>
            <a:r>
              <a:rPr lang="ar-SY" sz="2600" dirty="0" smtClean="0"/>
              <a:t>( الجدول 5-6 ) . تتعلَّق التأثيرات </a:t>
            </a:r>
            <a:r>
              <a:rPr lang="ar-SY" sz="2600" dirty="0" err="1" smtClean="0"/>
              <a:t>الضائرة</a:t>
            </a:r>
            <a:r>
              <a:rPr lang="ar-SY" sz="2600" dirty="0" smtClean="0"/>
              <a:t> </a:t>
            </a:r>
            <a:r>
              <a:rPr lang="ar-SY" sz="2600" dirty="0" err="1" smtClean="0"/>
              <a:t>للـ</a:t>
            </a:r>
            <a:r>
              <a:rPr lang="ar-SY" sz="2600" dirty="0" smtClean="0"/>
              <a:t> </a:t>
            </a:r>
            <a:r>
              <a:rPr lang="en-US" sz="2600" dirty="0" smtClean="0"/>
              <a:t>TCAs </a:t>
            </a:r>
            <a:r>
              <a:rPr lang="ar-SY" sz="2600" dirty="0" smtClean="0"/>
              <a:t> </a:t>
            </a:r>
            <a:r>
              <a:rPr lang="ar-SY" sz="2600" dirty="0" err="1" smtClean="0">
                <a:solidFill>
                  <a:srgbClr val="7030A0"/>
                </a:solidFill>
              </a:rPr>
              <a:t>بِإِحصارها</a:t>
            </a:r>
            <a:r>
              <a:rPr lang="ar-SY" sz="2600" dirty="0" smtClean="0">
                <a:solidFill>
                  <a:srgbClr val="7030A0"/>
                </a:solidFill>
              </a:rPr>
              <a:t> للمستقبلات </a:t>
            </a:r>
            <a:r>
              <a:rPr lang="ar-SY" sz="2600" dirty="0" err="1" smtClean="0">
                <a:solidFill>
                  <a:srgbClr val="7030A0"/>
                </a:solidFill>
              </a:rPr>
              <a:t>الألفا</a:t>
            </a:r>
            <a:r>
              <a:rPr lang="ar-SY" sz="2600" dirty="0" smtClean="0">
                <a:solidFill>
                  <a:srgbClr val="7030A0"/>
                </a:solidFill>
              </a:rPr>
              <a:t> </a:t>
            </a:r>
            <a:r>
              <a:rPr lang="en-US" sz="2600" i="1" dirty="0" smtClean="0">
                <a:solidFill>
                  <a:srgbClr val="7030A0"/>
                </a:solidFill>
              </a:rPr>
              <a:t>a</a:t>
            </a:r>
            <a:r>
              <a:rPr lang="ar-SY" sz="2600" dirty="0" smtClean="0">
                <a:solidFill>
                  <a:srgbClr val="7030A0"/>
                </a:solidFill>
              </a:rPr>
              <a:t> </a:t>
            </a:r>
            <a:r>
              <a:rPr lang="ar-SY" sz="2600" dirty="0" err="1" smtClean="0">
                <a:solidFill>
                  <a:srgbClr val="7030A0"/>
                </a:solidFill>
              </a:rPr>
              <a:t>والمسكارينيّة</a:t>
            </a:r>
            <a:r>
              <a:rPr lang="ar-SY" sz="2600" dirty="0" smtClean="0">
                <a:solidFill>
                  <a:srgbClr val="7030A0"/>
                </a:solidFill>
              </a:rPr>
              <a:t> </a:t>
            </a:r>
            <a:r>
              <a:rPr lang="ar-SY" sz="2600" dirty="0" err="1" smtClean="0">
                <a:solidFill>
                  <a:srgbClr val="7030A0"/>
                </a:solidFill>
              </a:rPr>
              <a:t>والهيستامينيّة</a:t>
            </a:r>
            <a:r>
              <a:rPr lang="ar-SY" sz="2600" dirty="0" smtClean="0">
                <a:solidFill>
                  <a:srgbClr val="7030A0"/>
                </a:solidFill>
              </a:rPr>
              <a:t> </a:t>
            </a:r>
            <a:r>
              <a:rPr lang="en-US" sz="2600" dirty="0" smtClean="0">
                <a:solidFill>
                  <a:srgbClr val="7030A0"/>
                </a:solidFill>
              </a:rPr>
              <a:t>H1</a:t>
            </a:r>
            <a:r>
              <a:rPr lang="ar-SY" sz="2600" dirty="0" smtClean="0">
                <a:solidFill>
                  <a:srgbClr val="7030A0"/>
                </a:solidFill>
              </a:rPr>
              <a:t> ..  </a:t>
            </a:r>
          </a:p>
          <a:p>
            <a:pPr>
              <a:buNone/>
            </a:pPr>
            <a:r>
              <a:rPr lang="ar-SY" sz="2600" b="1" dirty="0" smtClean="0"/>
              <a:t>      أ. </a:t>
            </a:r>
            <a:r>
              <a:rPr lang="en-US" sz="2600" b="1" dirty="0" smtClean="0"/>
              <a:t>CNS</a:t>
            </a:r>
            <a:r>
              <a:rPr lang="ar-SY" sz="2600" b="1" dirty="0" smtClean="0"/>
              <a:t> . </a:t>
            </a:r>
          </a:p>
          <a:p>
            <a:pPr>
              <a:buNone/>
            </a:pPr>
            <a:r>
              <a:rPr lang="ar-SY" sz="2600" dirty="0" smtClean="0"/>
              <a:t>       (1) </a:t>
            </a:r>
            <a:r>
              <a:rPr lang="ar-SY" sz="2600" b="1" dirty="0" smtClean="0"/>
              <a:t>التهدئة</a:t>
            </a:r>
            <a:r>
              <a:rPr lang="ar-SY" sz="2600" dirty="0" smtClean="0"/>
              <a:t> </a:t>
            </a:r>
            <a:r>
              <a:rPr lang="en-US" sz="2600" dirty="0" smtClean="0"/>
              <a:t>sedation</a:t>
            </a:r>
            <a:r>
              <a:rPr lang="ar-SY" sz="2600" dirty="0" smtClean="0"/>
              <a:t> شائعة بسبب </a:t>
            </a:r>
            <a:r>
              <a:rPr lang="ar-SY" sz="2600" dirty="0" err="1" smtClean="0"/>
              <a:t>إحصارها</a:t>
            </a:r>
            <a:r>
              <a:rPr lang="ar-SY" sz="2600" dirty="0" smtClean="0"/>
              <a:t> </a:t>
            </a:r>
            <a:r>
              <a:rPr lang="ar-SY" sz="2600" dirty="0" err="1" smtClean="0"/>
              <a:t>للـ</a:t>
            </a:r>
            <a:r>
              <a:rPr lang="ar-SY" sz="2600" dirty="0" smtClean="0"/>
              <a:t> </a:t>
            </a:r>
            <a:r>
              <a:rPr lang="en-US" sz="2600" dirty="0" smtClean="0"/>
              <a:t>H1r </a:t>
            </a:r>
            <a:r>
              <a:rPr lang="ar-SY" sz="2600" dirty="0" smtClean="0"/>
              <a:t> . </a:t>
            </a:r>
          </a:p>
          <a:p>
            <a:pPr>
              <a:buNone/>
            </a:pPr>
            <a:r>
              <a:rPr lang="ar-SY" sz="2600" dirty="0" smtClean="0"/>
              <a:t>       (2) </a:t>
            </a:r>
            <a:r>
              <a:rPr lang="ar-SY" sz="2600" b="1" dirty="0" smtClean="0"/>
              <a:t>التخليط</a:t>
            </a:r>
            <a:r>
              <a:rPr lang="ar-SY" sz="2600" dirty="0" smtClean="0"/>
              <a:t> </a:t>
            </a:r>
            <a:r>
              <a:rPr lang="en-US" sz="2600" dirty="0" smtClean="0"/>
              <a:t>confusion</a:t>
            </a:r>
            <a:r>
              <a:rPr lang="ar-SY" sz="2600" dirty="0" smtClean="0"/>
              <a:t> </a:t>
            </a:r>
            <a:r>
              <a:rPr lang="ar-SY" sz="2600" b="1" dirty="0" smtClean="0"/>
              <a:t>وضعف</a:t>
            </a:r>
            <a:r>
              <a:rPr lang="ar-SY" sz="2600" dirty="0" smtClean="0"/>
              <a:t> </a:t>
            </a:r>
            <a:r>
              <a:rPr lang="ar-SY" sz="2600" b="1" dirty="0" smtClean="0"/>
              <a:t>الذاكرة</a:t>
            </a:r>
            <a:r>
              <a:rPr lang="ar-SY" sz="2600" dirty="0" smtClean="0"/>
              <a:t> ( </a:t>
            </a:r>
            <a:r>
              <a:rPr lang="ar-SY" sz="2600" dirty="0" err="1" smtClean="0"/>
              <a:t>إحصار</a:t>
            </a:r>
            <a:r>
              <a:rPr lang="ar-SY" sz="2600" dirty="0" smtClean="0"/>
              <a:t> </a:t>
            </a:r>
            <a:r>
              <a:rPr lang="en-US" sz="2600" dirty="0" smtClean="0"/>
              <a:t>M</a:t>
            </a:r>
            <a:r>
              <a:rPr lang="ar-SY" sz="2600" dirty="0" smtClean="0"/>
              <a:t> ) ، أشيَع عند المُسنِّين . </a:t>
            </a:r>
          </a:p>
          <a:p>
            <a:pPr>
              <a:buNone/>
            </a:pPr>
            <a:r>
              <a:rPr lang="ar-SY" sz="2600" dirty="0" smtClean="0"/>
              <a:t>       (3) </a:t>
            </a:r>
            <a:r>
              <a:rPr lang="ar-SY" sz="2600" b="1" dirty="0" smtClean="0"/>
              <a:t>الهوَس </a:t>
            </a:r>
            <a:r>
              <a:rPr lang="en-US" sz="2600" dirty="0" smtClean="0"/>
              <a:t>mania</a:t>
            </a:r>
            <a:r>
              <a:rPr lang="ar-SY" sz="2600" dirty="0" smtClean="0"/>
              <a:t> أحياناً عند مرضى </a:t>
            </a:r>
            <a:r>
              <a:rPr lang="ar-SY" sz="2600" dirty="0" err="1" smtClean="0"/>
              <a:t>الإضطراب</a:t>
            </a:r>
            <a:r>
              <a:rPr lang="ar-SY" sz="2600" dirty="0" smtClean="0"/>
              <a:t> العاطفي ذو </a:t>
            </a:r>
            <a:r>
              <a:rPr lang="ar-SY" sz="2600" dirty="0" err="1" smtClean="0"/>
              <a:t>الإتّجاهين</a:t>
            </a:r>
            <a:r>
              <a:rPr lang="ar-SY" sz="2600" dirty="0" smtClean="0"/>
              <a:t> .. </a:t>
            </a:r>
            <a:endParaRPr lang="ar-SA" sz="26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0"/>
            <a:ext cx="8229600" cy="45719"/>
          </a:xfrm>
        </p:spPr>
        <p:txBody>
          <a:bodyPr>
            <a:normAutofit fontScale="90000"/>
          </a:bodyPr>
          <a:lstStyle/>
          <a:p>
            <a:endParaRPr lang="ar-SA" dirty="0"/>
          </a:p>
        </p:txBody>
      </p:sp>
      <p:pic>
        <p:nvPicPr>
          <p:cNvPr id="1026" name="Picture 2"/>
          <p:cNvPicPr>
            <a:picLocks noGrp="1" noChangeAspect="1" noChangeArrowheads="1"/>
          </p:cNvPicPr>
          <p:nvPr>
            <p:ph idx="1"/>
          </p:nvPr>
        </p:nvPicPr>
        <p:blipFill>
          <a:blip r:embed="rId2"/>
          <a:srcRect/>
          <a:stretch>
            <a:fillRect/>
          </a:stretch>
        </p:blipFill>
        <p:spPr bwMode="auto">
          <a:xfrm>
            <a:off x="1752600" y="228600"/>
            <a:ext cx="2895600" cy="5791995"/>
          </a:xfrm>
          <a:prstGeom prst="rect">
            <a:avLst/>
          </a:prstGeom>
          <a:noFill/>
          <a:ln w="9525">
            <a:noFill/>
            <a:miter lim="800000"/>
            <a:headEnd/>
            <a:tailEnd/>
          </a:ln>
          <a:effectLst/>
        </p:spPr>
      </p:pic>
      <p:pic>
        <p:nvPicPr>
          <p:cNvPr id="1027" name="Picture 3"/>
          <p:cNvPicPr>
            <a:picLocks noChangeAspect="1" noChangeArrowheads="1"/>
          </p:cNvPicPr>
          <p:nvPr/>
        </p:nvPicPr>
        <p:blipFill>
          <a:blip r:embed="rId3"/>
          <a:srcRect/>
          <a:stretch>
            <a:fillRect/>
          </a:stretch>
        </p:blipFill>
        <p:spPr bwMode="auto">
          <a:xfrm>
            <a:off x="4876800" y="304800"/>
            <a:ext cx="2895600" cy="5714999"/>
          </a:xfrm>
          <a:prstGeom prst="rect">
            <a:avLst/>
          </a:prstGeom>
          <a:noFill/>
          <a:ln w="9525">
            <a:noFill/>
            <a:miter lim="800000"/>
            <a:headEnd/>
            <a:tailEnd/>
          </a:ln>
          <a:effectLst/>
        </p:spPr>
      </p:pic>
      <p:pic>
        <p:nvPicPr>
          <p:cNvPr id="1028" name="Picture 4"/>
          <p:cNvPicPr>
            <a:picLocks noChangeAspect="1" noChangeArrowheads="1"/>
          </p:cNvPicPr>
          <p:nvPr/>
        </p:nvPicPr>
        <p:blipFill>
          <a:blip r:embed="rId4"/>
          <a:srcRect/>
          <a:stretch>
            <a:fillRect/>
          </a:stretch>
        </p:blipFill>
        <p:spPr bwMode="auto">
          <a:xfrm>
            <a:off x="1066800" y="6172200"/>
            <a:ext cx="6934200" cy="4572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pic>
        <p:nvPicPr>
          <p:cNvPr id="4" name="Picture 2" descr="C:\Users\Toshiba\Documents\صور\صورة 006.jpg"/>
          <p:cNvPicPr>
            <a:picLocks noGrp="1" noChangeAspect="1" noChangeArrowheads="1"/>
          </p:cNvPicPr>
          <p:nvPr>
            <p:ph idx="1"/>
          </p:nvPr>
        </p:nvPicPr>
        <p:blipFill>
          <a:blip r:embed="rId2"/>
          <a:srcRect/>
          <a:stretch>
            <a:fillRect/>
          </a:stretch>
        </p:blipFill>
        <p:spPr bwMode="auto">
          <a:xfrm>
            <a:off x="0" y="152400"/>
            <a:ext cx="8991600" cy="6705600"/>
          </a:xfrm>
          <a:prstGeom prst="rect">
            <a:avLst/>
          </a:prstGeom>
          <a:noFill/>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dirty="0"/>
          </a:p>
        </p:txBody>
      </p:sp>
      <p:sp>
        <p:nvSpPr>
          <p:cNvPr id="3" name="عنصر نائب للمحتوى 2"/>
          <p:cNvSpPr>
            <a:spLocks noGrp="1"/>
          </p:cNvSpPr>
          <p:nvPr>
            <p:ph idx="1"/>
          </p:nvPr>
        </p:nvSpPr>
        <p:spPr/>
        <p:txBody>
          <a:bodyPr>
            <a:normAutofit lnSpcReduction="10000"/>
          </a:bodyPr>
          <a:lstStyle/>
          <a:p>
            <a:pPr>
              <a:buNone/>
            </a:pPr>
            <a:r>
              <a:rPr lang="ar-SY" sz="2400" dirty="0" smtClean="0"/>
              <a:t>     (4) </a:t>
            </a:r>
            <a:r>
              <a:rPr lang="ar-SY" sz="2400" b="1" dirty="0" smtClean="0"/>
              <a:t>الهياج</a:t>
            </a:r>
            <a:r>
              <a:rPr lang="ar-SY" sz="2400" dirty="0" smtClean="0"/>
              <a:t> </a:t>
            </a:r>
            <a:r>
              <a:rPr lang="en-US" sz="2400" dirty="0" smtClean="0"/>
              <a:t>agitation </a:t>
            </a:r>
            <a:r>
              <a:rPr lang="ar-SY" sz="2400" dirty="0" smtClean="0"/>
              <a:t> </a:t>
            </a:r>
            <a:r>
              <a:rPr lang="ar-SY" sz="2400" b="1" dirty="0" smtClean="0"/>
              <a:t>والذهان</a:t>
            </a:r>
            <a:r>
              <a:rPr lang="ar-SY" sz="2400" dirty="0" smtClean="0"/>
              <a:t> </a:t>
            </a:r>
            <a:r>
              <a:rPr lang="en-US" sz="2400" dirty="0" smtClean="0"/>
              <a:t>psychosis</a:t>
            </a:r>
            <a:r>
              <a:rPr lang="ar-SY" sz="2400" dirty="0" smtClean="0"/>
              <a:t> ( قد </a:t>
            </a:r>
            <a:r>
              <a:rPr lang="ar-SY" sz="2400" dirty="0" err="1" smtClean="0"/>
              <a:t>تُؤذِّم</a:t>
            </a:r>
            <a:r>
              <a:rPr lang="ar-SY" sz="2400" dirty="0" smtClean="0"/>
              <a:t> حالة مرضى الذهان ).                                                                                                (5) </a:t>
            </a:r>
            <a:r>
              <a:rPr lang="ar-SY" sz="2400" b="1" dirty="0" smtClean="0"/>
              <a:t>الرعاش</a:t>
            </a:r>
            <a:r>
              <a:rPr lang="ar-SY" sz="2400" dirty="0" smtClean="0"/>
              <a:t> </a:t>
            </a:r>
            <a:r>
              <a:rPr lang="en-US" sz="2400" dirty="0" smtClean="0"/>
              <a:t>tremor</a:t>
            </a:r>
            <a:r>
              <a:rPr lang="ar-SY" sz="2400" dirty="0" smtClean="0"/>
              <a:t> عند 10% من المرضى ، يُعالَج بالـ </a:t>
            </a:r>
            <a:r>
              <a:rPr lang="en-US" sz="2400" b="1" dirty="0" err="1" smtClean="0"/>
              <a:t>propranolol</a:t>
            </a:r>
            <a:r>
              <a:rPr lang="ar-SY" sz="2400" dirty="0" smtClean="0"/>
              <a:t> . </a:t>
            </a:r>
          </a:p>
          <a:p>
            <a:pPr>
              <a:buNone/>
            </a:pPr>
            <a:r>
              <a:rPr lang="ar-SY" sz="2400" dirty="0" smtClean="0"/>
              <a:t>     (6) </a:t>
            </a:r>
            <a:r>
              <a:rPr lang="ar-SY" sz="2400" b="1" dirty="0" smtClean="0"/>
              <a:t>النوبات</a:t>
            </a:r>
            <a:r>
              <a:rPr lang="ar-SY" sz="2400" dirty="0" smtClean="0"/>
              <a:t> </a:t>
            </a:r>
            <a:r>
              <a:rPr lang="en-US" sz="2400" dirty="0" smtClean="0"/>
              <a:t>seizures</a:t>
            </a:r>
            <a:r>
              <a:rPr lang="ar-SY" sz="2400" dirty="0" smtClean="0"/>
              <a:t> .. خصوصاً مع الأمينات الثلاثيّة . </a:t>
            </a:r>
          </a:p>
          <a:p>
            <a:pPr>
              <a:buNone/>
            </a:pPr>
            <a:r>
              <a:rPr lang="ar-SY" sz="2400" dirty="0" smtClean="0"/>
              <a:t>     (7) </a:t>
            </a:r>
            <a:r>
              <a:rPr lang="ar-SY" sz="2400" b="1" dirty="0" err="1" smtClean="0"/>
              <a:t>إضطرابات</a:t>
            </a:r>
            <a:r>
              <a:rPr lang="ar-SY" sz="2400" dirty="0" smtClean="0"/>
              <a:t> </a:t>
            </a:r>
            <a:r>
              <a:rPr lang="ar-SY" sz="2400" b="1" dirty="0" smtClean="0"/>
              <a:t>الحركة </a:t>
            </a:r>
            <a:r>
              <a:rPr lang="ar-SY" sz="2400" dirty="0" smtClean="0"/>
              <a:t>أحياناً</a:t>
            </a:r>
            <a:r>
              <a:rPr lang="ar-SY" sz="2400" b="1" dirty="0" smtClean="0"/>
              <a:t> </a:t>
            </a:r>
            <a:r>
              <a:rPr lang="ar-SY" sz="2400" dirty="0" smtClean="0"/>
              <a:t>، مع </a:t>
            </a:r>
            <a:r>
              <a:rPr lang="ar-SY" sz="2400" dirty="0" err="1" smtClean="0">
                <a:solidFill>
                  <a:srgbClr val="7030A0"/>
                </a:solidFill>
              </a:rPr>
              <a:t>الـ</a:t>
            </a:r>
            <a:r>
              <a:rPr lang="ar-SY" sz="2400" dirty="0" smtClean="0">
                <a:solidFill>
                  <a:srgbClr val="7030A0"/>
                </a:solidFill>
              </a:rPr>
              <a:t> </a:t>
            </a:r>
            <a:r>
              <a:rPr lang="en-US" sz="2400" b="1" dirty="0" err="1" smtClean="0">
                <a:solidFill>
                  <a:srgbClr val="7030A0"/>
                </a:solidFill>
              </a:rPr>
              <a:t>amoxapine</a:t>
            </a:r>
            <a:r>
              <a:rPr lang="ar-SY" sz="2400" b="1" dirty="0" smtClean="0">
                <a:solidFill>
                  <a:srgbClr val="7030A0"/>
                </a:solidFill>
              </a:rPr>
              <a:t> </a:t>
            </a:r>
            <a:r>
              <a:rPr lang="ar-SY" sz="2400" dirty="0" smtClean="0">
                <a:solidFill>
                  <a:srgbClr val="7030A0"/>
                </a:solidFill>
              </a:rPr>
              <a:t>بسبب</a:t>
            </a:r>
            <a:r>
              <a:rPr lang="ar-SY" sz="2400" b="1" dirty="0" smtClean="0">
                <a:solidFill>
                  <a:srgbClr val="7030A0"/>
                </a:solidFill>
              </a:rPr>
              <a:t> </a:t>
            </a:r>
            <a:r>
              <a:rPr lang="ar-SY" sz="2400" dirty="0" err="1" smtClean="0">
                <a:solidFill>
                  <a:srgbClr val="7030A0"/>
                </a:solidFill>
              </a:rPr>
              <a:t>إحصار</a:t>
            </a:r>
            <a:r>
              <a:rPr lang="ar-SY" sz="2400" b="1" dirty="0" smtClean="0">
                <a:solidFill>
                  <a:srgbClr val="7030A0"/>
                </a:solidFill>
              </a:rPr>
              <a:t> </a:t>
            </a:r>
            <a:r>
              <a:rPr lang="ar-SY" sz="2400" dirty="0" smtClean="0">
                <a:solidFill>
                  <a:srgbClr val="7030A0"/>
                </a:solidFill>
              </a:rPr>
              <a:t>مستقبلات</a:t>
            </a:r>
            <a:r>
              <a:rPr lang="ar-SY" sz="2400" b="1" dirty="0" smtClean="0">
                <a:solidFill>
                  <a:srgbClr val="7030A0"/>
                </a:solidFill>
              </a:rPr>
              <a:t> </a:t>
            </a:r>
            <a:r>
              <a:rPr lang="ar-SY" sz="2400" dirty="0" err="1" smtClean="0">
                <a:solidFill>
                  <a:srgbClr val="7030A0"/>
                </a:solidFill>
              </a:rPr>
              <a:t>الـ</a:t>
            </a:r>
            <a:r>
              <a:rPr lang="ar-SY" sz="2400" dirty="0" smtClean="0">
                <a:solidFill>
                  <a:srgbClr val="7030A0"/>
                </a:solidFill>
              </a:rPr>
              <a:t> </a:t>
            </a:r>
            <a:r>
              <a:rPr lang="en-US" sz="2400" dirty="0" smtClean="0">
                <a:solidFill>
                  <a:srgbClr val="7030A0"/>
                </a:solidFill>
              </a:rPr>
              <a:t>DA</a:t>
            </a:r>
            <a:r>
              <a:rPr lang="ar-SY" sz="2400" dirty="0" smtClean="0">
                <a:solidFill>
                  <a:srgbClr val="7030A0"/>
                </a:solidFill>
              </a:rPr>
              <a:t> .  </a:t>
            </a:r>
          </a:p>
          <a:p>
            <a:pPr>
              <a:buNone/>
            </a:pPr>
            <a:r>
              <a:rPr lang="ar-SY" sz="2400" dirty="0" smtClean="0"/>
              <a:t>    ب. </a:t>
            </a:r>
            <a:r>
              <a:rPr lang="en-US" sz="2400" b="1" dirty="0" smtClean="0"/>
              <a:t>CVS</a:t>
            </a:r>
            <a:r>
              <a:rPr lang="ar-SY" sz="2400" dirty="0" smtClean="0"/>
              <a:t> : </a:t>
            </a:r>
          </a:p>
          <a:p>
            <a:pPr>
              <a:buNone/>
            </a:pPr>
            <a:r>
              <a:rPr lang="ar-SY" sz="2400" dirty="0" smtClean="0"/>
              <a:t>     (1) </a:t>
            </a:r>
            <a:r>
              <a:rPr lang="ar-SY" sz="2400" b="1" dirty="0" smtClean="0"/>
              <a:t>نقص الضغط </a:t>
            </a:r>
            <a:r>
              <a:rPr lang="ar-SY" sz="2400" b="1" dirty="0" err="1" smtClean="0"/>
              <a:t>الإنتصابي</a:t>
            </a:r>
            <a:r>
              <a:rPr lang="ar-SY" sz="2400" b="1" dirty="0" smtClean="0"/>
              <a:t> / الوضعي </a:t>
            </a:r>
            <a:r>
              <a:rPr lang="en-US" sz="2400" dirty="0" smtClean="0"/>
              <a:t>postural </a:t>
            </a:r>
            <a:r>
              <a:rPr lang="en-US" sz="2400" dirty="0" err="1" smtClean="0"/>
              <a:t>hypotention</a:t>
            </a:r>
            <a:r>
              <a:rPr lang="en-US" sz="2400" dirty="0" smtClean="0"/>
              <a:t> </a:t>
            </a:r>
            <a:r>
              <a:rPr lang="ar-SY" sz="2400" dirty="0" smtClean="0"/>
              <a:t> ، بسبب </a:t>
            </a:r>
            <a:r>
              <a:rPr lang="ar-SY" sz="2400" dirty="0" err="1" smtClean="0"/>
              <a:t>إحصار</a:t>
            </a:r>
            <a:r>
              <a:rPr lang="ar-SY" sz="2400" dirty="0" smtClean="0"/>
              <a:t> </a:t>
            </a:r>
            <a:r>
              <a:rPr lang="ar-SY" sz="2400" dirty="0" err="1" smtClean="0"/>
              <a:t>الألفا</a:t>
            </a:r>
            <a:r>
              <a:rPr lang="ar-SY" sz="2400" dirty="0" smtClean="0"/>
              <a:t> </a:t>
            </a:r>
            <a:r>
              <a:rPr lang="en-US" sz="2400" i="1" dirty="0" smtClean="0"/>
              <a:t>a</a:t>
            </a:r>
            <a:r>
              <a:rPr lang="ar-SY" sz="2400" i="1" dirty="0" smtClean="0"/>
              <a:t> ، </a:t>
            </a:r>
            <a:r>
              <a:rPr lang="ar-SY" sz="2400" dirty="0" smtClean="0"/>
              <a:t>قد</a:t>
            </a:r>
            <a:r>
              <a:rPr lang="ar-SY" sz="2400" i="1" dirty="0" smtClean="0"/>
              <a:t> </a:t>
            </a:r>
            <a:r>
              <a:rPr lang="ar-SY" sz="2400" dirty="0" smtClean="0"/>
              <a:t>يسبّب تسرّع قلب منعكس . </a:t>
            </a:r>
          </a:p>
          <a:p>
            <a:pPr>
              <a:buNone/>
            </a:pPr>
            <a:r>
              <a:rPr lang="ar-SY" sz="2400" dirty="0" smtClean="0"/>
              <a:t>     (2) تسرّع القلب </a:t>
            </a:r>
            <a:r>
              <a:rPr lang="ar-SY" sz="2400" dirty="0" err="1" smtClean="0"/>
              <a:t>وإضطراب</a:t>
            </a:r>
            <a:r>
              <a:rPr lang="ar-SY" sz="2400" dirty="0" smtClean="0"/>
              <a:t> النظم . </a:t>
            </a:r>
          </a:p>
          <a:p>
            <a:pPr>
              <a:buNone/>
            </a:pPr>
            <a:r>
              <a:rPr lang="ar-SY" sz="2400" dirty="0" smtClean="0"/>
              <a:t>      (أ) تحدُث بزيادة الجرعة ، خصوصاً </a:t>
            </a:r>
            <a:r>
              <a:rPr lang="ar-SY" sz="2400" dirty="0" err="1" smtClean="0"/>
              <a:t>الـ</a:t>
            </a:r>
            <a:r>
              <a:rPr lang="ar-SY" sz="2400" dirty="0" smtClean="0"/>
              <a:t> </a:t>
            </a:r>
            <a:r>
              <a:rPr lang="en-US" sz="2400" b="1" dirty="0" err="1" smtClean="0"/>
              <a:t>imipramine</a:t>
            </a:r>
            <a:r>
              <a:rPr lang="ar-SY" sz="2400" b="1" dirty="0" smtClean="0"/>
              <a:t> . </a:t>
            </a:r>
          </a:p>
          <a:p>
            <a:pPr>
              <a:buNone/>
            </a:pPr>
            <a:r>
              <a:rPr lang="ar-SY" sz="2400" b="1" dirty="0" smtClean="0"/>
              <a:t>      </a:t>
            </a:r>
            <a:r>
              <a:rPr lang="ar-SY" sz="2400" dirty="0" smtClean="0"/>
              <a:t>(ب) تُمَثِّل </a:t>
            </a:r>
            <a:r>
              <a:rPr lang="ar-SY" sz="2400" dirty="0" err="1" smtClean="0"/>
              <a:t>إختطار</a:t>
            </a:r>
            <a:r>
              <a:rPr lang="ar-SY" sz="2400" dirty="0" smtClean="0"/>
              <a:t> عند مرضى القلب .. </a:t>
            </a:r>
            <a:endParaRPr lang="ar-SY" sz="2400" b="1" dirty="0" smtClean="0"/>
          </a:p>
          <a:p>
            <a:pPr>
              <a:buNone/>
            </a:pPr>
            <a:endParaRPr lang="ar-SY" sz="2400" dirty="0" smtClean="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Autofit/>
          </a:bodyPr>
          <a:lstStyle/>
          <a:p>
            <a:r>
              <a:rPr lang="ar-SY" sz="2400" b="1" dirty="0" smtClean="0"/>
              <a:t>ج. الجهاز العصبي المُستَقِلّ </a:t>
            </a:r>
            <a:r>
              <a:rPr lang="en-US" sz="2400" b="1" dirty="0" smtClean="0"/>
              <a:t>Autonomic nervous system</a:t>
            </a:r>
            <a:r>
              <a:rPr lang="ar-SY" sz="2400" b="1" dirty="0" smtClean="0"/>
              <a:t> :             ....</a:t>
            </a:r>
            <a:br>
              <a:rPr lang="ar-SY" sz="2400" b="1" dirty="0" smtClean="0"/>
            </a:br>
            <a:r>
              <a:rPr lang="ar-SY" sz="2400" b="1" dirty="0" smtClean="0"/>
              <a:t>(1) تتعلَّق </a:t>
            </a:r>
            <a:r>
              <a:rPr lang="ar-SY" sz="2400" b="1" dirty="0" err="1" smtClean="0"/>
              <a:t>بإحصار</a:t>
            </a:r>
            <a:r>
              <a:rPr lang="ar-SY" sz="2400" b="1" dirty="0" smtClean="0"/>
              <a:t> </a:t>
            </a:r>
            <a:r>
              <a:rPr lang="en-US" sz="2400" b="1" dirty="0" smtClean="0"/>
              <a:t>M</a:t>
            </a:r>
            <a:r>
              <a:rPr lang="ar-SY" sz="2400" b="1" dirty="0" smtClean="0"/>
              <a:t> </a:t>
            </a:r>
            <a:r>
              <a:rPr lang="ar-SY" sz="2400" dirty="0" smtClean="0"/>
              <a:t>وقد تكون مُؤقَّتة .                                         .......</a:t>
            </a:r>
            <a:br>
              <a:rPr lang="ar-SY" sz="2400" dirty="0" smtClean="0"/>
            </a:br>
            <a:r>
              <a:rPr lang="ar-SY" sz="2400" dirty="0" smtClean="0"/>
              <a:t>     (2) </a:t>
            </a:r>
            <a:r>
              <a:rPr lang="ar-SY" sz="2400" dirty="0" err="1" smtClean="0"/>
              <a:t>الـ</a:t>
            </a:r>
            <a:r>
              <a:rPr lang="ar-SY" sz="2400" dirty="0" smtClean="0"/>
              <a:t> </a:t>
            </a:r>
            <a:r>
              <a:rPr lang="en-US" sz="2400" dirty="0" smtClean="0"/>
              <a:t>TCAs</a:t>
            </a:r>
            <a:r>
              <a:rPr lang="ar-SY" sz="2400" dirty="0" smtClean="0"/>
              <a:t>تسبِّب جفاف الفمّ وتغيُّم الرؤية وصعوبة التبوّل وإمساك .                    .               </a:t>
            </a:r>
            <a:br>
              <a:rPr lang="ar-SY" sz="2400" dirty="0" smtClean="0"/>
            </a:br>
            <a:endParaRPr lang="ar-SA" sz="2400" dirty="0"/>
          </a:p>
        </p:txBody>
      </p:sp>
      <p:sp>
        <p:nvSpPr>
          <p:cNvPr id="3" name="عنصر نائب للمحتوى 2"/>
          <p:cNvSpPr>
            <a:spLocks noGrp="1"/>
          </p:cNvSpPr>
          <p:nvPr>
            <p:ph idx="1"/>
          </p:nvPr>
        </p:nvSpPr>
        <p:spPr/>
        <p:txBody>
          <a:bodyPr>
            <a:noAutofit/>
          </a:bodyPr>
          <a:lstStyle/>
          <a:p>
            <a:pPr>
              <a:buNone/>
            </a:pPr>
            <a:r>
              <a:rPr lang="ar-SY" sz="2400" dirty="0" smtClean="0"/>
              <a:t>     (3) قد </a:t>
            </a:r>
            <a:r>
              <a:rPr lang="ar-SY" sz="2400" dirty="0" err="1" smtClean="0"/>
              <a:t>تُؤهِّب</a:t>
            </a:r>
            <a:r>
              <a:rPr lang="ar-SY" sz="2400" dirty="0" smtClean="0"/>
              <a:t> حدوث الزَرَق ضيِّق الزاوية </a:t>
            </a:r>
            <a:r>
              <a:rPr lang="en-US" sz="2400" dirty="0" smtClean="0"/>
              <a:t>narrow-angle glaucoma</a:t>
            </a:r>
            <a:r>
              <a:rPr lang="ar-SY" sz="2400" dirty="0" smtClean="0"/>
              <a:t> </a:t>
            </a:r>
            <a:r>
              <a:rPr lang="ar-SY" sz="2400" dirty="0" err="1" smtClean="0"/>
              <a:t>وإنسداد</a:t>
            </a:r>
            <a:r>
              <a:rPr lang="ar-SY" sz="2400" dirty="0" smtClean="0"/>
              <a:t> الأمعاء الشللي </a:t>
            </a:r>
            <a:r>
              <a:rPr lang="en-US" sz="2400" dirty="0" smtClean="0"/>
              <a:t>paralytic </a:t>
            </a:r>
            <a:r>
              <a:rPr lang="en-US" sz="2400" dirty="0" err="1" smtClean="0"/>
              <a:t>ileus</a:t>
            </a:r>
            <a:r>
              <a:rPr lang="ar-SY" sz="2400" dirty="0" smtClean="0"/>
              <a:t> </a:t>
            </a:r>
            <a:r>
              <a:rPr lang="ar-SY" sz="2400" dirty="0" err="1" smtClean="0"/>
              <a:t>وإحتباس</a:t>
            </a:r>
            <a:r>
              <a:rPr lang="ar-SY" sz="2400" dirty="0" smtClean="0"/>
              <a:t> البول </a:t>
            </a:r>
          </a:p>
          <a:p>
            <a:pPr>
              <a:buNone/>
            </a:pPr>
            <a:r>
              <a:rPr lang="ar-SY" sz="2400" dirty="0" smtClean="0"/>
              <a:t>     (4) هذه التأثيرات أكثَر عند المُسنّين . </a:t>
            </a:r>
          </a:p>
          <a:p>
            <a:pPr>
              <a:buNone/>
            </a:pPr>
            <a:r>
              <a:rPr lang="ar-SY" sz="2400" dirty="0" smtClean="0"/>
              <a:t>    </a:t>
            </a:r>
            <a:r>
              <a:rPr lang="ar-SY" sz="2400" b="1" dirty="0" smtClean="0"/>
              <a:t>د. التأثيرات </a:t>
            </a:r>
            <a:r>
              <a:rPr lang="ar-SY" sz="2400" b="1" dirty="0" err="1" smtClean="0"/>
              <a:t>الضائرة</a:t>
            </a:r>
            <a:r>
              <a:rPr lang="ar-SY" sz="2400" b="1" dirty="0" smtClean="0"/>
              <a:t> الأخرى : </a:t>
            </a:r>
          </a:p>
          <a:p>
            <a:pPr>
              <a:buNone/>
            </a:pPr>
            <a:r>
              <a:rPr lang="ar-SY" sz="2400" b="1" dirty="0" smtClean="0"/>
              <a:t>     (1) </a:t>
            </a:r>
            <a:r>
              <a:rPr lang="ar-SY" sz="2400" dirty="0" err="1" smtClean="0"/>
              <a:t>الـ</a:t>
            </a:r>
            <a:r>
              <a:rPr lang="ar-SY" sz="2400" dirty="0" smtClean="0"/>
              <a:t> </a:t>
            </a:r>
            <a:r>
              <a:rPr lang="en-US" sz="2400" dirty="0" smtClean="0"/>
              <a:t>TCAs</a:t>
            </a:r>
            <a:r>
              <a:rPr lang="ar-SY" sz="2400" dirty="0" smtClean="0"/>
              <a:t> </a:t>
            </a:r>
            <a:r>
              <a:rPr lang="ar-SY" sz="2400" b="1" dirty="0" smtClean="0"/>
              <a:t>تزيد</a:t>
            </a:r>
            <a:r>
              <a:rPr lang="ar-SY" sz="2400" dirty="0" smtClean="0"/>
              <a:t> </a:t>
            </a:r>
            <a:r>
              <a:rPr lang="ar-SY" sz="2400" b="1" dirty="0" smtClean="0"/>
              <a:t>الوزن</a:t>
            </a:r>
            <a:r>
              <a:rPr lang="ar-SY" sz="2400" dirty="0" smtClean="0"/>
              <a:t> . </a:t>
            </a:r>
          </a:p>
          <a:p>
            <a:pPr>
              <a:buNone/>
            </a:pPr>
            <a:r>
              <a:rPr lang="ar-SY" sz="2400" dirty="0" smtClean="0"/>
              <a:t>     (2) ضعف الوظيفة الجنسيّة . </a:t>
            </a:r>
          </a:p>
          <a:p>
            <a:pPr>
              <a:buNone/>
            </a:pPr>
            <a:r>
              <a:rPr lang="ar-SY" sz="2400" dirty="0" smtClean="0"/>
              <a:t>     (3) قد </a:t>
            </a:r>
            <a:r>
              <a:rPr lang="ar-SY" sz="2400" dirty="0" smtClean="0">
                <a:solidFill>
                  <a:srgbClr val="002060"/>
                </a:solidFill>
              </a:rPr>
              <a:t>تزيد </a:t>
            </a:r>
            <a:r>
              <a:rPr lang="ar-SY" sz="2400" b="1" dirty="0" smtClean="0">
                <a:solidFill>
                  <a:srgbClr val="002060"/>
                </a:solidFill>
              </a:rPr>
              <a:t>التفكير</a:t>
            </a:r>
            <a:r>
              <a:rPr lang="ar-SY" sz="2400" dirty="0" smtClean="0">
                <a:solidFill>
                  <a:srgbClr val="002060"/>
                </a:solidFill>
              </a:rPr>
              <a:t> </a:t>
            </a:r>
            <a:r>
              <a:rPr lang="ar-SY" sz="2400" b="1" dirty="0" err="1" smtClean="0">
                <a:solidFill>
                  <a:srgbClr val="002060"/>
                </a:solidFill>
              </a:rPr>
              <a:t>بالإنتحار</a:t>
            </a:r>
            <a:r>
              <a:rPr lang="ar-SY" sz="2400" dirty="0" smtClean="0">
                <a:solidFill>
                  <a:srgbClr val="002060"/>
                </a:solidFill>
              </a:rPr>
              <a:t> </a:t>
            </a:r>
            <a:r>
              <a:rPr lang="en-US" sz="2400" dirty="0" smtClean="0"/>
              <a:t>suicidal </a:t>
            </a:r>
            <a:r>
              <a:rPr lang="en-US" sz="2400" dirty="0" err="1" smtClean="0"/>
              <a:t>idation</a:t>
            </a:r>
            <a:r>
              <a:rPr lang="ar-SY" sz="2400" dirty="0" smtClean="0"/>
              <a:t> عند الأطفال والمراهقين </a:t>
            </a:r>
            <a:r>
              <a:rPr lang="en-US" sz="2400" dirty="0" smtClean="0"/>
              <a:t>[ </a:t>
            </a:r>
            <a:r>
              <a:rPr lang="en-US" sz="2400" b="1" dirty="0" smtClean="0"/>
              <a:t>black</a:t>
            </a:r>
            <a:r>
              <a:rPr lang="en-US" sz="2400" dirty="0" smtClean="0"/>
              <a:t> </a:t>
            </a:r>
            <a:r>
              <a:rPr lang="en-US" sz="2400" b="1" dirty="0" smtClean="0"/>
              <a:t>box</a:t>
            </a:r>
            <a:r>
              <a:rPr lang="en-US" sz="2400" dirty="0" smtClean="0"/>
              <a:t> </a:t>
            </a:r>
            <a:r>
              <a:rPr lang="en-US" sz="2400" b="1" dirty="0" smtClean="0"/>
              <a:t>warning</a:t>
            </a:r>
            <a:r>
              <a:rPr lang="en-US" sz="2400" dirty="0" smtClean="0"/>
              <a:t> ]</a:t>
            </a:r>
            <a:r>
              <a:rPr lang="ar-SY" sz="2400" dirty="0" smtClean="0"/>
              <a:t> </a:t>
            </a:r>
          </a:p>
          <a:p>
            <a:pPr>
              <a:buNone/>
            </a:pPr>
            <a:r>
              <a:rPr lang="ar-SY" sz="2400" dirty="0" smtClean="0"/>
              <a:t>     (4) قد تسبّب فقر دم </a:t>
            </a:r>
            <a:r>
              <a:rPr lang="ar-SY" sz="2400" dirty="0" err="1" smtClean="0"/>
              <a:t>إنحلالي</a:t>
            </a:r>
            <a:r>
              <a:rPr lang="ar-SY" sz="2400" dirty="0" smtClean="0"/>
              <a:t> نادراً وندرة المُحَبَّبات </a:t>
            </a:r>
            <a:r>
              <a:rPr lang="en-US" sz="2400" dirty="0" err="1" smtClean="0"/>
              <a:t>agranulocytosis</a:t>
            </a:r>
            <a:r>
              <a:rPr lang="ar-SY" sz="2400" dirty="0" smtClean="0"/>
              <a:t> . </a:t>
            </a:r>
          </a:p>
          <a:p>
            <a:pPr>
              <a:buNone/>
            </a:pPr>
            <a:r>
              <a:rPr lang="ar-SY" sz="2400" dirty="0" smtClean="0"/>
              <a:t>     (5) تفاعلات </a:t>
            </a:r>
            <a:r>
              <a:rPr lang="ar-SY" sz="2400" dirty="0" err="1" smtClean="0"/>
              <a:t>أرجيّة</a:t>
            </a:r>
            <a:r>
              <a:rPr lang="ar-SY" sz="2400" dirty="0" smtClean="0"/>
              <a:t> ويرقان </a:t>
            </a:r>
            <a:r>
              <a:rPr lang="ar-SY" sz="2400" dirty="0" err="1" smtClean="0"/>
              <a:t>إنسدادي</a:t>
            </a:r>
            <a:r>
              <a:rPr lang="ar-SY" sz="2400" dirty="0" smtClean="0"/>
              <a:t> . </a:t>
            </a:r>
          </a:p>
          <a:p>
            <a:pPr>
              <a:buNone/>
            </a:pPr>
            <a:r>
              <a:rPr lang="ar-SY" sz="2400" dirty="0" smtClean="0"/>
              <a:t>      (6) </a:t>
            </a:r>
            <a:r>
              <a:rPr lang="ar-SY" sz="2400" dirty="0" err="1" smtClean="0"/>
              <a:t>الـ</a:t>
            </a:r>
            <a:r>
              <a:rPr lang="ar-SY" sz="2400" dirty="0" smtClean="0"/>
              <a:t> </a:t>
            </a:r>
            <a:r>
              <a:rPr lang="en-US" sz="2400" b="1" dirty="0" err="1" smtClean="0">
                <a:solidFill>
                  <a:srgbClr val="00B050"/>
                </a:solidFill>
              </a:rPr>
              <a:t>atomoxetine</a:t>
            </a:r>
            <a:r>
              <a:rPr lang="ar-SY" sz="2400" b="1" dirty="0" smtClean="0"/>
              <a:t> </a:t>
            </a:r>
            <a:r>
              <a:rPr lang="ar-SY" sz="2400" dirty="0" smtClean="0"/>
              <a:t>قد يزيد أفكار </a:t>
            </a:r>
            <a:r>
              <a:rPr lang="ar-SY" sz="2400" dirty="0" err="1" smtClean="0"/>
              <a:t>الإنتحار</a:t>
            </a:r>
            <a:r>
              <a:rPr lang="ar-SY" sz="2400" dirty="0" smtClean="0"/>
              <a:t> عند الأطفال والمراهقين . </a:t>
            </a:r>
            <a:endParaRPr lang="ar-SA" sz="2400"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Autofit/>
          </a:bodyPr>
          <a:lstStyle/>
          <a:p>
            <a:r>
              <a:rPr lang="ar-SY" sz="2400" dirty="0" smtClean="0"/>
              <a:t> </a:t>
            </a:r>
            <a:r>
              <a:rPr lang="ar-SY" sz="2400" b="1" dirty="0" smtClean="0"/>
              <a:t>3. زيادة الجرعة والسمّيّة : </a:t>
            </a:r>
            <a:r>
              <a:rPr lang="ar-SY" sz="2400" dirty="0" smtClean="0"/>
              <a:t>تتسبِّب الجرعة الزائدة من </a:t>
            </a:r>
            <a:r>
              <a:rPr lang="ar-SY" sz="2400" dirty="0" err="1" smtClean="0"/>
              <a:t>الـ</a:t>
            </a:r>
            <a:r>
              <a:rPr lang="ar-SY" sz="2400" dirty="0" smtClean="0"/>
              <a:t> </a:t>
            </a:r>
            <a:r>
              <a:rPr lang="en-US" sz="2400" dirty="0" smtClean="0"/>
              <a:t>TCAs</a:t>
            </a:r>
            <a:r>
              <a:rPr lang="ar-SY" sz="2400" dirty="0" smtClean="0"/>
              <a:t> بِعَلامات مضادّة </a:t>
            </a:r>
            <a:r>
              <a:rPr lang="ar-SY" sz="2400" dirty="0" err="1" smtClean="0"/>
              <a:t>للكولينرجيّة</a:t>
            </a:r>
            <a:r>
              <a:rPr lang="ar-SY" sz="2400" dirty="0" smtClean="0"/>
              <a:t> </a:t>
            </a:r>
            <a:r>
              <a:rPr lang="ar-SY" sz="2400" dirty="0" err="1" smtClean="0"/>
              <a:t>والأدرينرجيّة</a:t>
            </a:r>
            <a:r>
              <a:rPr lang="ar-SY" sz="2400" dirty="0" smtClean="0"/>
              <a:t> ، وتثبيط التنفُّس واضطرابات النظم والصدمة والنوبات والغيبوبة والموت . المعالجة داعمة تتضمَّن </a:t>
            </a:r>
            <a:r>
              <a:rPr lang="ar-SY" sz="2400" dirty="0" err="1" smtClean="0"/>
              <a:t>بيكربونات</a:t>
            </a:r>
            <a:r>
              <a:rPr lang="ar-SY" sz="2400" dirty="0" smtClean="0"/>
              <a:t> الصوديوم للسمِّيّة القلبيّة ومركّبات </a:t>
            </a:r>
            <a:r>
              <a:rPr lang="ar-SY" sz="2400" dirty="0" err="1" smtClean="0"/>
              <a:t>البنزوديازيبين</a:t>
            </a:r>
            <a:r>
              <a:rPr lang="ar-SY" sz="2400" dirty="0" smtClean="0"/>
              <a:t> للنوبات وسوائل وريديّة </a:t>
            </a:r>
            <a:r>
              <a:rPr lang="ar-SY" sz="2400" dirty="0" err="1" smtClean="0"/>
              <a:t>و</a:t>
            </a:r>
            <a:r>
              <a:rPr lang="ar-SY" sz="2400" dirty="0" smtClean="0"/>
              <a:t> </a:t>
            </a:r>
            <a:r>
              <a:rPr lang="en-US" sz="2400" dirty="0" err="1" smtClean="0"/>
              <a:t>N.Epi</a:t>
            </a:r>
            <a:r>
              <a:rPr lang="ar-SY" sz="2400" dirty="0" smtClean="0"/>
              <a:t> لنقص الضغط . </a:t>
            </a:r>
            <a:endParaRPr lang="ar-SA" sz="2400" dirty="0"/>
          </a:p>
        </p:txBody>
      </p:sp>
      <p:sp>
        <p:nvSpPr>
          <p:cNvPr id="3" name="عنصر نائب للمحتوى 2"/>
          <p:cNvSpPr>
            <a:spLocks noGrp="1"/>
          </p:cNvSpPr>
          <p:nvPr>
            <p:ph idx="1"/>
          </p:nvPr>
        </p:nvSpPr>
        <p:spPr/>
        <p:txBody>
          <a:bodyPr>
            <a:normAutofit/>
          </a:bodyPr>
          <a:lstStyle/>
          <a:p>
            <a:pPr>
              <a:buNone/>
            </a:pPr>
            <a:r>
              <a:rPr lang="ar-SY" sz="2400" b="1" dirty="0" smtClean="0"/>
              <a:t>    4. </a:t>
            </a:r>
            <a:r>
              <a:rPr lang="ar-SY" sz="2400" b="1" dirty="0" err="1" smtClean="0"/>
              <a:t>التآثرات</a:t>
            </a:r>
            <a:r>
              <a:rPr lang="ar-SY" sz="2400" b="1" dirty="0" smtClean="0"/>
              <a:t> الدوائيّة </a:t>
            </a:r>
            <a:r>
              <a:rPr lang="en-US" sz="2400" b="1" dirty="0" smtClean="0"/>
              <a:t>Drug interactions</a:t>
            </a:r>
            <a:r>
              <a:rPr lang="ar-SY" sz="2400" b="1" dirty="0" smtClean="0"/>
              <a:t> : </a:t>
            </a:r>
          </a:p>
          <a:p>
            <a:pPr>
              <a:buNone/>
            </a:pPr>
            <a:r>
              <a:rPr lang="ar-SY" sz="2400" b="1" dirty="0" smtClean="0"/>
              <a:t>     أ. </a:t>
            </a:r>
            <a:r>
              <a:rPr lang="ar-SY" sz="2400" dirty="0" err="1" smtClean="0"/>
              <a:t>الـ</a:t>
            </a:r>
            <a:r>
              <a:rPr lang="ar-SY" sz="2400" dirty="0" smtClean="0"/>
              <a:t> </a:t>
            </a:r>
            <a:r>
              <a:rPr lang="en-US" sz="2400" dirty="0" smtClean="0"/>
              <a:t>TCAs</a:t>
            </a:r>
            <a:r>
              <a:rPr lang="ar-SY" sz="2400" dirty="0" smtClean="0"/>
              <a:t> تُؤيِّد تأثير </a:t>
            </a:r>
            <a:r>
              <a:rPr lang="ar-SY" sz="2400" b="1" dirty="0" smtClean="0"/>
              <a:t>الكحول</a:t>
            </a:r>
            <a:r>
              <a:rPr lang="ar-SY" sz="2400" dirty="0" smtClean="0"/>
              <a:t> المُثَبِّط </a:t>
            </a:r>
            <a:r>
              <a:rPr lang="ar-SY" sz="2400" dirty="0" err="1" smtClean="0"/>
              <a:t>للـ</a:t>
            </a:r>
            <a:r>
              <a:rPr lang="ar-SY" sz="2400" dirty="0" smtClean="0"/>
              <a:t> </a:t>
            </a:r>
            <a:r>
              <a:rPr lang="en-US" sz="2400" dirty="0" smtClean="0"/>
              <a:t>CNS</a:t>
            </a:r>
            <a:r>
              <a:rPr lang="ar-SY" sz="2400" dirty="0" smtClean="0"/>
              <a:t> والمُثَبِّطات المشابهة . </a:t>
            </a:r>
          </a:p>
          <a:p>
            <a:pPr>
              <a:buNone/>
            </a:pPr>
            <a:r>
              <a:rPr lang="ar-SY" sz="2400" dirty="0" smtClean="0"/>
              <a:t>     ب. تُؤيِّد التأثيرات الضاغطة </a:t>
            </a:r>
            <a:r>
              <a:rPr lang="ar-SY" sz="2400" dirty="0" err="1" smtClean="0"/>
              <a:t>للـ</a:t>
            </a:r>
            <a:r>
              <a:rPr lang="ar-SY" sz="2400" dirty="0" smtClean="0"/>
              <a:t> </a:t>
            </a:r>
            <a:r>
              <a:rPr lang="en-US" sz="2400" b="1" dirty="0" err="1" smtClean="0"/>
              <a:t>N.Epi</a:t>
            </a:r>
            <a:r>
              <a:rPr lang="ar-SY" sz="2400" dirty="0" smtClean="0"/>
              <a:t> . </a:t>
            </a:r>
          </a:p>
          <a:p>
            <a:pPr>
              <a:buNone/>
            </a:pPr>
            <a:r>
              <a:rPr lang="ar-SY" sz="2400" dirty="0" smtClean="0"/>
              <a:t>     ج. ذات تأثيرات إضافة </a:t>
            </a:r>
            <a:r>
              <a:rPr lang="en-US" sz="2400" dirty="0" smtClean="0"/>
              <a:t>additive</a:t>
            </a:r>
            <a:r>
              <a:rPr lang="ar-SY" sz="2400" dirty="0" smtClean="0"/>
              <a:t> مضادّة </a:t>
            </a:r>
            <a:r>
              <a:rPr lang="ar-SY" sz="2400" dirty="0" err="1" smtClean="0"/>
              <a:t>للكولينرجيّة</a:t>
            </a:r>
            <a:r>
              <a:rPr lang="ar-SY" sz="2400" dirty="0" smtClean="0"/>
              <a:t> مع الأدوية </a:t>
            </a:r>
            <a:r>
              <a:rPr lang="ar-SY" sz="2400" b="1" dirty="0" smtClean="0"/>
              <a:t>المضادّة</a:t>
            </a:r>
            <a:r>
              <a:rPr lang="ar-SY" sz="2400" dirty="0" smtClean="0"/>
              <a:t> </a:t>
            </a:r>
            <a:r>
              <a:rPr lang="ar-SY" sz="2400" b="1" dirty="0" smtClean="0"/>
              <a:t>لداء</a:t>
            </a:r>
            <a:r>
              <a:rPr lang="ar-SY" sz="2400" dirty="0" smtClean="0"/>
              <a:t> </a:t>
            </a:r>
            <a:r>
              <a:rPr lang="ar-SY" sz="2400" b="1" dirty="0" err="1" smtClean="0"/>
              <a:t>باركنسون</a:t>
            </a:r>
            <a:r>
              <a:rPr lang="ar-SY" sz="2400" dirty="0" smtClean="0"/>
              <a:t> </a:t>
            </a:r>
            <a:r>
              <a:rPr lang="ar-SY" sz="2400" b="1" dirty="0" smtClean="0"/>
              <a:t>والذُهان</a:t>
            </a:r>
            <a:r>
              <a:rPr lang="ar-SY" sz="2400" dirty="0" smtClean="0"/>
              <a:t> وغيرها من مضادّات </a:t>
            </a:r>
            <a:r>
              <a:rPr lang="ar-SY" sz="2400" dirty="0" err="1" smtClean="0"/>
              <a:t>الكولينرجيّة</a:t>
            </a:r>
            <a:r>
              <a:rPr lang="ar-SY" sz="2400" dirty="0" smtClean="0"/>
              <a:t> . </a:t>
            </a:r>
          </a:p>
          <a:p>
            <a:pPr>
              <a:buNone/>
            </a:pPr>
            <a:r>
              <a:rPr lang="ar-SY" sz="2400" dirty="0" smtClean="0"/>
              <a:t>     د. تحصِر </a:t>
            </a:r>
            <a:r>
              <a:rPr lang="ar-SY" sz="2400" dirty="0" err="1" smtClean="0"/>
              <a:t>الألفا</a:t>
            </a:r>
            <a:r>
              <a:rPr lang="ar-SY" sz="2400" dirty="0" smtClean="0"/>
              <a:t> </a:t>
            </a:r>
            <a:r>
              <a:rPr lang="en-US" sz="2400" i="1" dirty="0" smtClean="0"/>
              <a:t>a</a:t>
            </a:r>
            <a:r>
              <a:rPr lang="ar-SY" sz="2400" i="1" dirty="0" smtClean="0"/>
              <a:t> </a:t>
            </a:r>
            <a:r>
              <a:rPr lang="ar-SY" sz="2400" dirty="0" smtClean="0"/>
              <a:t>مُنقِصَةً فعل </a:t>
            </a:r>
            <a:r>
              <a:rPr lang="ar-SY" sz="2400" dirty="0" err="1" smtClean="0"/>
              <a:t>الـ</a:t>
            </a:r>
            <a:r>
              <a:rPr lang="ar-SY" sz="2400" dirty="0" smtClean="0"/>
              <a:t> </a:t>
            </a:r>
            <a:r>
              <a:rPr lang="en-US" sz="2400" b="1" dirty="0" err="1" smtClean="0"/>
              <a:t>clonidine</a:t>
            </a:r>
            <a:r>
              <a:rPr lang="ar-SY" sz="2400" dirty="0" smtClean="0"/>
              <a:t> والـ </a:t>
            </a:r>
            <a:r>
              <a:rPr lang="en-US" sz="2400" b="1" i="1" dirty="0" smtClean="0"/>
              <a:t>a</a:t>
            </a:r>
            <a:r>
              <a:rPr lang="en-US" sz="2400" b="1" dirty="0" smtClean="0"/>
              <a:t>-methyldopa</a:t>
            </a:r>
            <a:r>
              <a:rPr lang="ar-SY" sz="2400" dirty="0" smtClean="0"/>
              <a:t> الخافِضين للضغط . </a:t>
            </a:r>
          </a:p>
          <a:p>
            <a:pPr>
              <a:buNone/>
            </a:pPr>
            <a:r>
              <a:rPr lang="ar-SY" sz="2400" dirty="0" smtClean="0"/>
              <a:t>    </a:t>
            </a:r>
            <a:r>
              <a:rPr lang="ar-SY" sz="2400" b="1" dirty="0" smtClean="0"/>
              <a:t>ه. </a:t>
            </a:r>
            <a:r>
              <a:rPr lang="ar-SY" sz="2400" dirty="0" smtClean="0"/>
              <a:t>تُحدِث </a:t>
            </a:r>
            <a:r>
              <a:rPr lang="ar-SY" sz="2400" dirty="0" err="1" smtClean="0"/>
              <a:t>الـ</a:t>
            </a:r>
            <a:r>
              <a:rPr lang="ar-SY" sz="2400" dirty="0" smtClean="0"/>
              <a:t> </a:t>
            </a:r>
            <a:r>
              <a:rPr lang="en-US" sz="2400" dirty="0" smtClean="0"/>
              <a:t>MAOIs</a:t>
            </a:r>
            <a:r>
              <a:rPr lang="ar-SY" sz="2400" dirty="0" smtClean="0"/>
              <a:t> </a:t>
            </a:r>
            <a:r>
              <a:rPr lang="ar-SY" sz="2400" dirty="0" err="1" smtClean="0"/>
              <a:t>إستثارة</a:t>
            </a:r>
            <a:r>
              <a:rPr lang="ar-SY" sz="2400" dirty="0" smtClean="0"/>
              <a:t> </a:t>
            </a:r>
            <a:r>
              <a:rPr lang="en-US" sz="2400" dirty="0" smtClean="0"/>
              <a:t>excitement</a:t>
            </a:r>
            <a:r>
              <a:rPr lang="ar-SY" sz="2400" dirty="0" smtClean="0"/>
              <a:t> وفرط حرارة </a:t>
            </a:r>
            <a:r>
              <a:rPr lang="en-US" sz="2400" dirty="0" smtClean="0"/>
              <a:t>hyperpyrexia</a:t>
            </a:r>
            <a:r>
              <a:rPr lang="ar-SY" sz="2400" dirty="0" smtClean="0"/>
              <a:t> ونوائب فرط الضغط . يُدعى هذا بِمُتَلازِمة </a:t>
            </a:r>
            <a:r>
              <a:rPr lang="ar-SY" sz="2400" dirty="0" err="1" smtClean="0"/>
              <a:t>السيروتونين</a:t>
            </a:r>
            <a:r>
              <a:rPr lang="ar-SY" sz="2400" dirty="0" smtClean="0"/>
              <a:t> </a:t>
            </a:r>
            <a:r>
              <a:rPr lang="en-US" sz="2400" dirty="0" smtClean="0"/>
              <a:t>serotonin syndrome</a:t>
            </a:r>
            <a:r>
              <a:rPr lang="ar-SY" sz="2400" dirty="0" smtClean="0"/>
              <a:t> .. ؛ تَحدُث أيضاً مع </a:t>
            </a:r>
            <a:r>
              <a:rPr lang="ar-SY" sz="2400" dirty="0" err="1" smtClean="0"/>
              <a:t>الـ</a:t>
            </a:r>
            <a:r>
              <a:rPr lang="ar-SY" sz="2400" dirty="0" smtClean="0"/>
              <a:t> </a:t>
            </a:r>
            <a:r>
              <a:rPr lang="en-US" sz="2400" dirty="0" smtClean="0"/>
              <a:t>TCAs</a:t>
            </a:r>
            <a:r>
              <a:rPr lang="ar-SY" sz="2400" dirty="0" smtClean="0"/>
              <a:t> الأكثَر </a:t>
            </a:r>
            <a:r>
              <a:rPr lang="ar-SY" sz="2400" dirty="0" err="1" smtClean="0"/>
              <a:t>إنتقائيّة</a:t>
            </a:r>
            <a:r>
              <a:rPr lang="ar-SY" sz="2400" dirty="0" smtClean="0"/>
              <a:t> في </a:t>
            </a:r>
            <a:r>
              <a:rPr lang="ar-SY" sz="2400" dirty="0" err="1" smtClean="0"/>
              <a:t>إحصار</a:t>
            </a:r>
            <a:r>
              <a:rPr lang="ar-SY" sz="2400" dirty="0" smtClean="0"/>
              <a:t> </a:t>
            </a:r>
            <a:r>
              <a:rPr lang="ar-SY" sz="2400" dirty="0" err="1" smtClean="0"/>
              <a:t>السيروتونين</a:t>
            </a:r>
            <a:r>
              <a:rPr lang="ar-SY" sz="2400" dirty="0" smtClean="0"/>
              <a:t> . </a:t>
            </a:r>
            <a:endParaRPr lang="ar-SA" sz="2400"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Autofit/>
          </a:bodyPr>
          <a:lstStyle/>
          <a:p>
            <a:pPr algn="l" rtl="0"/>
            <a:r>
              <a:rPr lang="en-US" sz="1600" dirty="0" smtClean="0"/>
              <a:t>The primary indication for SSRIs is depression, for which they are as effective as the </a:t>
            </a:r>
            <a:r>
              <a:rPr lang="en-US" sz="1600" dirty="0" err="1" smtClean="0"/>
              <a:t>tricyclic</a:t>
            </a:r>
            <a:r>
              <a:rPr lang="en-US" sz="1600" dirty="0" smtClean="0"/>
              <a:t> antidepressants. A number of other psychiatric disorders also respond favorably to SSRIs, including obsessive-compulsive disorder (the only approved indication for </a:t>
            </a:r>
            <a:r>
              <a:rPr lang="en-US" sz="1600" i="1" dirty="0" err="1" smtClean="0"/>
              <a:t>fluvoxamine</a:t>
            </a:r>
            <a:r>
              <a:rPr lang="en-US" sz="1600" i="1" dirty="0" smtClean="0"/>
              <a:t>), panic disorder, generalized anxiety disorder, posttraumatic stress </a:t>
            </a:r>
            <a:r>
              <a:rPr lang="en-US" sz="1600" dirty="0" smtClean="0"/>
              <a:t>disorder, social anxiety disorder, premenstrual </a:t>
            </a:r>
            <a:r>
              <a:rPr lang="en-US" sz="1600" dirty="0" err="1" smtClean="0"/>
              <a:t>dysphoric</a:t>
            </a:r>
            <a:r>
              <a:rPr lang="en-US" sz="1600" dirty="0" smtClean="0"/>
              <a:t> disorder, and bulimia nervosa (only </a:t>
            </a:r>
            <a:r>
              <a:rPr lang="en-US" sz="1600" i="1" dirty="0" err="1" smtClean="0"/>
              <a:t>fluoxetine</a:t>
            </a:r>
            <a:r>
              <a:rPr lang="en-US" sz="1600" i="1" dirty="0" smtClean="0"/>
              <a:t> is approved </a:t>
            </a:r>
            <a:r>
              <a:rPr lang="en-US" sz="1600" dirty="0" smtClean="0"/>
              <a:t>for this last indication .</a:t>
            </a:r>
            <a:endParaRPr lang="ar-SA" sz="1600" dirty="0"/>
          </a:p>
        </p:txBody>
      </p:sp>
      <p:sp>
        <p:nvSpPr>
          <p:cNvPr id="3" name="عنصر نائب للمحتوى 2"/>
          <p:cNvSpPr>
            <a:spLocks noGrp="1"/>
          </p:cNvSpPr>
          <p:nvPr>
            <p:ph idx="1"/>
          </p:nvPr>
        </p:nvSpPr>
        <p:spPr/>
        <p:txBody>
          <a:bodyPr>
            <a:noAutofit/>
          </a:bodyPr>
          <a:lstStyle/>
          <a:p>
            <a:pPr>
              <a:buNone/>
            </a:pPr>
            <a:r>
              <a:rPr lang="ar-SY" sz="2400" b="1" dirty="0" smtClean="0">
                <a:solidFill>
                  <a:schemeClr val="accent3">
                    <a:lumMod val="50000"/>
                  </a:schemeClr>
                </a:solidFill>
              </a:rPr>
              <a:t>    </a:t>
            </a:r>
            <a:r>
              <a:rPr lang="ar-SY" sz="4400" b="1" dirty="0" smtClean="0">
                <a:solidFill>
                  <a:schemeClr val="accent3">
                    <a:lumMod val="50000"/>
                  </a:schemeClr>
                </a:solidFill>
              </a:rPr>
              <a:t>ه</a:t>
            </a:r>
            <a:r>
              <a:rPr lang="ar-SY" sz="2400" b="1" dirty="0" smtClean="0">
                <a:solidFill>
                  <a:schemeClr val="accent3">
                    <a:lumMod val="50000"/>
                  </a:schemeClr>
                </a:solidFill>
              </a:rPr>
              <a:t>. </a:t>
            </a:r>
            <a:r>
              <a:rPr lang="en-US" sz="2400" b="1" dirty="0" smtClean="0">
                <a:solidFill>
                  <a:schemeClr val="accent3">
                    <a:lumMod val="50000"/>
                  </a:schemeClr>
                </a:solidFill>
              </a:rPr>
              <a:t>SSRIs</a:t>
            </a:r>
            <a:r>
              <a:rPr lang="ar-SY" sz="2400" b="1" dirty="0" smtClean="0">
                <a:solidFill>
                  <a:schemeClr val="accent3">
                    <a:lumMod val="50000"/>
                  </a:schemeClr>
                </a:solidFill>
              </a:rPr>
              <a:t> : </a:t>
            </a:r>
          </a:p>
          <a:p>
            <a:pPr>
              <a:buNone/>
            </a:pPr>
            <a:r>
              <a:rPr lang="ar-SY" sz="2400" b="1" dirty="0" smtClean="0"/>
              <a:t>     1. التأثيرات </a:t>
            </a:r>
            <a:r>
              <a:rPr lang="ar-SY" sz="2400" b="1" dirty="0" err="1" smtClean="0"/>
              <a:t>الضائرة</a:t>
            </a:r>
            <a:r>
              <a:rPr lang="ar-SY" sz="2400" b="1" dirty="0" smtClean="0"/>
              <a:t> </a:t>
            </a:r>
            <a:r>
              <a:rPr lang="ar-SY" sz="2400" dirty="0" smtClean="0"/>
              <a:t>( أنظر الجدول 5 – 6 ) .. تهدئة قليلة ونقص الضغط </a:t>
            </a:r>
            <a:r>
              <a:rPr lang="ar-SY" sz="2400" dirty="0" err="1" smtClean="0"/>
              <a:t>الإنتصابي</a:t>
            </a:r>
            <a:r>
              <a:rPr lang="ar-SY" sz="2400" dirty="0" smtClean="0"/>
              <a:t> </a:t>
            </a:r>
            <a:r>
              <a:rPr lang="ar-SY" sz="2400" dirty="0" err="1" smtClean="0"/>
              <a:t>وإحصار</a:t>
            </a:r>
            <a:r>
              <a:rPr lang="ar-SY" sz="2400" dirty="0" smtClean="0"/>
              <a:t> </a:t>
            </a:r>
            <a:r>
              <a:rPr lang="ar-SY" sz="2400" dirty="0" err="1" smtClean="0"/>
              <a:t>للكولينرجيّة</a:t>
            </a:r>
            <a:r>
              <a:rPr lang="ar-SY" sz="2400" dirty="0" smtClean="0"/>
              <a:t> وسُمِّيّة قلبيّة وعائيّة . </a:t>
            </a:r>
          </a:p>
          <a:p>
            <a:pPr>
              <a:buNone/>
            </a:pPr>
            <a:r>
              <a:rPr lang="ar-SY" sz="2400" b="1" dirty="0" smtClean="0"/>
              <a:t>      أ. صداع ، </a:t>
            </a:r>
            <a:r>
              <a:rPr lang="ar-SY" sz="2400" dirty="0" smtClean="0"/>
              <a:t>مُؤقَّت . </a:t>
            </a:r>
          </a:p>
          <a:p>
            <a:pPr>
              <a:buNone/>
            </a:pPr>
            <a:r>
              <a:rPr lang="ar-SY" sz="2400" b="1" dirty="0" smtClean="0"/>
              <a:t>      ب. ضعف جنسي </a:t>
            </a:r>
            <a:r>
              <a:rPr lang="ar-SY" sz="2400" dirty="0" smtClean="0"/>
              <a:t>عند 40% ( عدم </a:t>
            </a:r>
            <a:r>
              <a:rPr lang="ar-SY" sz="2400" dirty="0" err="1" smtClean="0"/>
              <a:t>إمتثال</a:t>
            </a:r>
            <a:r>
              <a:rPr lang="ar-SY" sz="2400" dirty="0" smtClean="0"/>
              <a:t> ) . </a:t>
            </a:r>
          </a:p>
          <a:p>
            <a:pPr>
              <a:buNone/>
            </a:pPr>
            <a:r>
              <a:rPr lang="ar-SY" sz="2400" b="1" dirty="0" smtClean="0"/>
              <a:t>      ج. تهييج معدة </a:t>
            </a:r>
            <a:r>
              <a:rPr lang="ar-SY" sz="2400" dirty="0" smtClean="0"/>
              <a:t>عابِر يتضمَّن غثيان وحرقة </a:t>
            </a:r>
            <a:r>
              <a:rPr lang="en-US" sz="2400" dirty="0" smtClean="0"/>
              <a:t>heartburn</a:t>
            </a:r>
            <a:r>
              <a:rPr lang="ar-SY" sz="2400" dirty="0" smtClean="0"/>
              <a:t> . </a:t>
            </a:r>
          </a:p>
          <a:p>
            <a:pPr>
              <a:buNone/>
            </a:pPr>
            <a:r>
              <a:rPr lang="ar-SY" sz="2400" b="1" dirty="0" smtClean="0"/>
              <a:t>      د. نقص وزن </a:t>
            </a:r>
            <a:r>
              <a:rPr lang="ar-SY" sz="2400" dirty="0" smtClean="0"/>
              <a:t>متبوعاً بزيادته عند البعض . </a:t>
            </a:r>
          </a:p>
          <a:p>
            <a:pPr>
              <a:buNone/>
            </a:pPr>
            <a:r>
              <a:rPr lang="ar-SY" sz="2400" b="1" dirty="0" smtClean="0"/>
              <a:t>      ه. تنبيه </a:t>
            </a:r>
            <a:r>
              <a:rPr lang="en-US" sz="2400" b="1" dirty="0" smtClean="0"/>
              <a:t>stimulation</a:t>
            </a:r>
            <a:r>
              <a:rPr lang="ar-SY" sz="2400" b="1" dirty="0" smtClean="0"/>
              <a:t> </a:t>
            </a:r>
            <a:r>
              <a:rPr lang="ar-SY" sz="2400" dirty="0" smtClean="0"/>
              <a:t>خفيف عابر مزعج يتميَّز بالتهييج والقلق وزيادة النشاط الحركي والأرَق </a:t>
            </a:r>
            <a:r>
              <a:rPr lang="en-US" sz="2400" dirty="0" smtClean="0"/>
              <a:t>insomnia</a:t>
            </a:r>
            <a:r>
              <a:rPr lang="ar-SY" sz="2400" dirty="0" smtClean="0"/>
              <a:t> والرعاش </a:t>
            </a:r>
            <a:r>
              <a:rPr lang="ar-SY" sz="2400" dirty="0" err="1" smtClean="0"/>
              <a:t>والإستثارة</a:t>
            </a:r>
            <a:r>
              <a:rPr lang="ar-SY" sz="2400" dirty="0" smtClean="0"/>
              <a:t> </a:t>
            </a:r>
            <a:r>
              <a:rPr lang="en-US" sz="2400" dirty="0" smtClean="0"/>
              <a:t>excitement</a:t>
            </a:r>
            <a:r>
              <a:rPr lang="ar-SY" sz="2400" dirty="0" smtClean="0"/>
              <a:t> . </a:t>
            </a:r>
          </a:p>
          <a:p>
            <a:pPr>
              <a:buNone/>
            </a:pPr>
            <a:r>
              <a:rPr lang="ar-SY" sz="2400" b="1" dirty="0" smtClean="0"/>
              <a:t>      و. فتور الشعور </a:t>
            </a:r>
            <a:r>
              <a:rPr lang="en-US" sz="2400" b="1" dirty="0" smtClean="0"/>
              <a:t>apathy</a:t>
            </a:r>
            <a:r>
              <a:rPr lang="ar-SY" sz="2400" b="1" dirty="0" smtClean="0"/>
              <a:t> </a:t>
            </a:r>
            <a:r>
              <a:rPr lang="ar-SY" sz="2400" dirty="0" smtClean="0"/>
              <a:t>لدى</a:t>
            </a:r>
            <a:r>
              <a:rPr lang="ar-SY" sz="2400" b="1" dirty="0" smtClean="0"/>
              <a:t> </a:t>
            </a:r>
            <a:r>
              <a:rPr lang="ar-SY" sz="2400" dirty="0" smtClean="0"/>
              <a:t>البعض</a:t>
            </a:r>
            <a:r>
              <a:rPr lang="ar-SY" sz="2400" b="1" dirty="0" smtClean="0"/>
              <a:t> </a:t>
            </a:r>
            <a:r>
              <a:rPr lang="ar-SY" sz="2400" dirty="0" smtClean="0"/>
              <a:t>. </a:t>
            </a:r>
          </a:p>
          <a:p>
            <a:pPr>
              <a:buNone/>
            </a:pPr>
            <a:r>
              <a:rPr lang="ar-SY" sz="2400" b="1" dirty="0" smtClean="0"/>
              <a:t>      ز. تأثيرات </a:t>
            </a:r>
            <a:r>
              <a:rPr lang="ar-SY" sz="2400" b="1" dirty="0" err="1" smtClean="0"/>
              <a:t>الإنقطاع</a:t>
            </a:r>
            <a:r>
              <a:rPr lang="ar-SY" sz="2400" b="1" dirty="0" smtClean="0"/>
              <a:t> / </a:t>
            </a:r>
            <a:r>
              <a:rPr lang="ar-SY" sz="2400" b="1" dirty="0" err="1" smtClean="0"/>
              <a:t>الإرتداد</a:t>
            </a:r>
            <a:r>
              <a:rPr lang="ar-SY" sz="2400" b="1" dirty="0" smtClean="0"/>
              <a:t> </a:t>
            </a:r>
            <a:r>
              <a:rPr lang="en-US" sz="2400" b="1" dirty="0" smtClean="0"/>
              <a:t>rebound / discontinuation effects</a:t>
            </a:r>
            <a:r>
              <a:rPr lang="ar-SY" sz="2400" b="1" dirty="0" smtClean="0"/>
              <a:t> </a:t>
            </a:r>
            <a:r>
              <a:rPr lang="ar-SY" sz="2400" dirty="0" smtClean="0"/>
              <a:t>مشابهة</a:t>
            </a:r>
            <a:r>
              <a:rPr lang="ar-SY" sz="2400" b="1" dirty="0" smtClean="0"/>
              <a:t> </a:t>
            </a:r>
            <a:r>
              <a:rPr lang="ar-SY" sz="2400" dirty="0" smtClean="0"/>
              <a:t>لتلك</a:t>
            </a:r>
            <a:r>
              <a:rPr lang="ar-SY" sz="2400" b="1" dirty="0" smtClean="0"/>
              <a:t> </a:t>
            </a:r>
            <a:r>
              <a:rPr lang="ar-SY" sz="2400" dirty="0" err="1" smtClean="0"/>
              <a:t>للـ</a:t>
            </a:r>
            <a:r>
              <a:rPr lang="ar-SY" sz="2400" b="1" dirty="0" smtClean="0"/>
              <a:t> </a:t>
            </a:r>
            <a:r>
              <a:rPr lang="en-US" sz="2400" dirty="0" smtClean="0"/>
              <a:t>TCAs</a:t>
            </a:r>
            <a:r>
              <a:rPr lang="ar-SY" sz="2400" b="1" dirty="0" smtClean="0"/>
              <a:t> </a:t>
            </a:r>
            <a:r>
              <a:rPr lang="ar-SY" sz="2400" dirty="0" smtClean="0"/>
              <a:t>تحدُث</a:t>
            </a:r>
            <a:r>
              <a:rPr lang="ar-SY" sz="2400" b="1" dirty="0" smtClean="0"/>
              <a:t> </a:t>
            </a:r>
            <a:r>
              <a:rPr lang="ar-SY" sz="2400" dirty="0" smtClean="0"/>
              <a:t>أكثَر</a:t>
            </a:r>
            <a:r>
              <a:rPr lang="ar-SY" sz="2400" b="1" dirty="0" smtClean="0"/>
              <a:t> </a:t>
            </a:r>
            <a:r>
              <a:rPr lang="ar-SY" sz="2400" dirty="0" smtClean="0"/>
              <a:t>مع</a:t>
            </a:r>
            <a:r>
              <a:rPr lang="ar-SY" sz="2400" b="1" dirty="0" smtClean="0"/>
              <a:t> </a:t>
            </a:r>
            <a:r>
              <a:rPr lang="ar-SY" sz="2400" dirty="0" err="1" smtClean="0"/>
              <a:t>الـ</a:t>
            </a:r>
            <a:r>
              <a:rPr lang="ar-SY" sz="2400" b="1" dirty="0" smtClean="0"/>
              <a:t>  </a:t>
            </a:r>
            <a:r>
              <a:rPr lang="en-US" sz="2400" b="1" dirty="0" err="1" smtClean="0"/>
              <a:t>paroxetine</a:t>
            </a:r>
            <a:r>
              <a:rPr lang="ar-SY" sz="2400" b="1" dirty="0" smtClean="0"/>
              <a:t> . </a:t>
            </a:r>
            <a:endParaRPr lang="ar-SA" sz="2400" b="1"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0"/>
            <a:ext cx="8229600" cy="152400"/>
          </a:xfrm>
        </p:spPr>
        <p:txBody>
          <a:bodyPr>
            <a:normAutofit fontScale="90000"/>
          </a:bodyPr>
          <a:lstStyle/>
          <a:p>
            <a:pPr algn="l" rtl="0"/>
            <a:endParaRPr lang="ar-SA" sz="2400" dirty="0"/>
          </a:p>
        </p:txBody>
      </p:sp>
      <p:pic>
        <p:nvPicPr>
          <p:cNvPr id="1026" name="Picture 2"/>
          <p:cNvPicPr>
            <a:picLocks noGrp="1" noChangeAspect="1" noChangeArrowheads="1"/>
          </p:cNvPicPr>
          <p:nvPr>
            <p:ph idx="1"/>
          </p:nvPr>
        </p:nvPicPr>
        <p:blipFill>
          <a:blip r:embed="rId2"/>
          <a:srcRect/>
          <a:stretch>
            <a:fillRect/>
          </a:stretch>
        </p:blipFill>
        <p:spPr bwMode="auto">
          <a:xfrm>
            <a:off x="304800" y="457200"/>
            <a:ext cx="4495801" cy="5638800"/>
          </a:xfrm>
          <a:prstGeom prst="rect">
            <a:avLst/>
          </a:prstGeom>
          <a:noFill/>
          <a:ln w="9525">
            <a:noFill/>
            <a:miter lim="800000"/>
            <a:headEnd/>
            <a:tailEnd/>
          </a:ln>
          <a:effectLst/>
        </p:spPr>
      </p:pic>
      <p:pic>
        <p:nvPicPr>
          <p:cNvPr id="1027" name="Picture 3"/>
          <p:cNvPicPr>
            <a:picLocks noChangeAspect="1" noChangeArrowheads="1"/>
          </p:cNvPicPr>
          <p:nvPr/>
        </p:nvPicPr>
        <p:blipFill>
          <a:blip r:embed="rId3"/>
          <a:srcRect/>
          <a:stretch>
            <a:fillRect/>
          </a:stretch>
        </p:blipFill>
        <p:spPr bwMode="auto">
          <a:xfrm>
            <a:off x="5181600" y="533400"/>
            <a:ext cx="3810000" cy="5562600"/>
          </a:xfrm>
          <a:prstGeom prst="rect">
            <a:avLst/>
          </a:prstGeom>
          <a:noFill/>
          <a:ln w="9525">
            <a:noFill/>
            <a:miter lim="800000"/>
            <a:headEnd/>
            <a:tailEnd/>
          </a:ln>
          <a:effectLst/>
        </p:spPr>
      </p:pic>
      <p:pic>
        <p:nvPicPr>
          <p:cNvPr id="1029" name="Picture 5"/>
          <p:cNvPicPr>
            <a:picLocks noChangeAspect="1" noChangeArrowheads="1"/>
          </p:cNvPicPr>
          <p:nvPr/>
        </p:nvPicPr>
        <p:blipFill>
          <a:blip r:embed="rId4"/>
          <a:srcRect/>
          <a:stretch>
            <a:fillRect/>
          </a:stretch>
        </p:blipFill>
        <p:spPr bwMode="auto">
          <a:xfrm>
            <a:off x="228600" y="6248400"/>
            <a:ext cx="8915400" cy="4572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normAutofit/>
          </a:bodyPr>
          <a:lstStyle/>
          <a:p>
            <a:pPr>
              <a:buNone/>
            </a:pPr>
            <a:r>
              <a:rPr lang="en-US" sz="2400" dirty="0" smtClean="0"/>
              <a:t> </a:t>
            </a:r>
            <a:r>
              <a:rPr lang="ar-SY" sz="2400" dirty="0" smtClean="0"/>
              <a:t>   </a:t>
            </a:r>
            <a:r>
              <a:rPr lang="ar-SY" sz="2400" b="1" dirty="0" smtClean="0"/>
              <a:t>2. الجرعة الزائدة والسمّيّة : </a:t>
            </a:r>
            <a:r>
              <a:rPr lang="ar-SY" sz="2400" dirty="0" err="1" smtClean="0"/>
              <a:t>الـ</a:t>
            </a:r>
            <a:r>
              <a:rPr lang="ar-SY" sz="2400" dirty="0" smtClean="0"/>
              <a:t> </a:t>
            </a:r>
            <a:r>
              <a:rPr lang="en-US" sz="2400" dirty="0" smtClean="0"/>
              <a:t>SSRIs</a:t>
            </a:r>
            <a:r>
              <a:rPr lang="ar-SY" sz="2400" dirty="0" smtClean="0"/>
              <a:t> مأمونة جدّاً مقارنةً مع مضادّات </a:t>
            </a:r>
            <a:r>
              <a:rPr lang="ar-SY" sz="2400" dirty="0" err="1" smtClean="0"/>
              <a:t>الإكتئاب</a:t>
            </a:r>
            <a:r>
              <a:rPr lang="ar-SY" sz="2400" dirty="0" smtClean="0"/>
              <a:t> الأخرى .. لكنّها قد تزيد </a:t>
            </a:r>
            <a:r>
              <a:rPr lang="ar-SY" sz="2400" b="1" dirty="0" smtClean="0"/>
              <a:t>أفكار</a:t>
            </a:r>
            <a:r>
              <a:rPr lang="ar-SY" sz="2400" dirty="0" smtClean="0"/>
              <a:t> </a:t>
            </a:r>
            <a:r>
              <a:rPr lang="ar-SY" sz="2400" b="1" dirty="0" err="1" smtClean="0"/>
              <a:t>الإنتحار</a:t>
            </a:r>
            <a:r>
              <a:rPr lang="ar-SY" sz="2400" b="1" dirty="0" smtClean="0"/>
              <a:t> </a:t>
            </a:r>
            <a:r>
              <a:rPr lang="ar-SY" sz="2400" dirty="0" smtClean="0"/>
              <a:t>عند</a:t>
            </a:r>
            <a:r>
              <a:rPr lang="ar-SY" sz="2400" b="1" dirty="0" smtClean="0"/>
              <a:t> </a:t>
            </a:r>
            <a:r>
              <a:rPr lang="ar-SY" sz="2400" dirty="0" smtClean="0"/>
              <a:t>الأطفال والمراهقين والبالغين اليافعين ؛ ‘‘ </a:t>
            </a:r>
            <a:r>
              <a:rPr lang="en-US" sz="2400" b="1" dirty="0" smtClean="0"/>
              <a:t>black box</a:t>
            </a:r>
            <a:r>
              <a:rPr lang="en-US" sz="2400" dirty="0" smtClean="0"/>
              <a:t> </a:t>
            </a:r>
            <a:r>
              <a:rPr lang="en-US" sz="2400" b="1" dirty="0" smtClean="0"/>
              <a:t>warning</a:t>
            </a:r>
            <a:r>
              <a:rPr lang="ar-SY" sz="2400" dirty="0" smtClean="0"/>
              <a:t> ” .  </a:t>
            </a:r>
          </a:p>
          <a:p>
            <a:pPr>
              <a:buNone/>
            </a:pPr>
            <a:r>
              <a:rPr lang="ar-SY" sz="2400" dirty="0" smtClean="0"/>
              <a:t>    </a:t>
            </a:r>
            <a:r>
              <a:rPr lang="ar-SY" sz="2400" b="1" dirty="0" smtClean="0"/>
              <a:t>3. </a:t>
            </a:r>
            <a:r>
              <a:rPr lang="ar-SY" sz="2400" b="1" dirty="0" err="1" smtClean="0"/>
              <a:t>التآثرات</a:t>
            </a:r>
            <a:r>
              <a:rPr lang="ar-SY" sz="2400" b="1" dirty="0" smtClean="0"/>
              <a:t> الدوائيّة : </a:t>
            </a:r>
          </a:p>
          <a:p>
            <a:pPr>
              <a:buNone/>
            </a:pPr>
            <a:r>
              <a:rPr lang="ar-SY" sz="2400" b="1" dirty="0" smtClean="0"/>
              <a:t>     أ. </a:t>
            </a:r>
            <a:r>
              <a:rPr lang="ar-SY" sz="2400" dirty="0" err="1" smtClean="0">
                <a:solidFill>
                  <a:srgbClr val="002060"/>
                </a:solidFill>
              </a:rPr>
              <a:t>تآثرات</a:t>
            </a:r>
            <a:r>
              <a:rPr lang="ar-SY" sz="2400" dirty="0" smtClean="0">
                <a:solidFill>
                  <a:srgbClr val="002060"/>
                </a:solidFill>
              </a:rPr>
              <a:t> مميتة نادرة مع </a:t>
            </a:r>
            <a:r>
              <a:rPr lang="ar-SY" sz="2400" dirty="0" err="1" smtClean="0">
                <a:solidFill>
                  <a:srgbClr val="002060"/>
                </a:solidFill>
              </a:rPr>
              <a:t>الـ</a:t>
            </a:r>
            <a:r>
              <a:rPr lang="ar-SY" sz="2400" dirty="0" smtClean="0">
                <a:solidFill>
                  <a:srgbClr val="002060"/>
                </a:solidFill>
              </a:rPr>
              <a:t> </a:t>
            </a:r>
            <a:r>
              <a:rPr lang="en-US" sz="2400" dirty="0" smtClean="0">
                <a:solidFill>
                  <a:srgbClr val="002060"/>
                </a:solidFill>
              </a:rPr>
              <a:t>MAOIs</a:t>
            </a:r>
            <a:r>
              <a:rPr lang="ar-SY" sz="2400" dirty="0" smtClean="0">
                <a:solidFill>
                  <a:srgbClr val="002060"/>
                </a:solidFill>
              </a:rPr>
              <a:t> ‘‘ تُدعى </a:t>
            </a:r>
            <a:r>
              <a:rPr lang="ar-SY" sz="2800" b="1" dirty="0" smtClean="0">
                <a:solidFill>
                  <a:srgbClr val="002060"/>
                </a:solidFill>
              </a:rPr>
              <a:t>متلازمة</a:t>
            </a:r>
            <a:r>
              <a:rPr lang="ar-SY" sz="2800" dirty="0" smtClean="0">
                <a:solidFill>
                  <a:srgbClr val="002060"/>
                </a:solidFill>
              </a:rPr>
              <a:t> </a:t>
            </a:r>
            <a:r>
              <a:rPr lang="ar-SY" sz="2800" b="1" dirty="0" err="1" smtClean="0">
                <a:solidFill>
                  <a:srgbClr val="002060"/>
                </a:solidFill>
              </a:rPr>
              <a:t>السيروتونين</a:t>
            </a:r>
            <a:r>
              <a:rPr lang="ar-SY" sz="2800" dirty="0" smtClean="0">
                <a:solidFill>
                  <a:srgbClr val="002060"/>
                </a:solidFill>
              </a:rPr>
              <a:t> </a:t>
            </a:r>
            <a:r>
              <a:rPr lang="ar-SY" sz="2800" dirty="0" smtClean="0"/>
              <a:t>” </a:t>
            </a:r>
            <a:r>
              <a:rPr lang="ar-SY" sz="2800" dirty="0" smtClean="0">
                <a:solidFill>
                  <a:srgbClr val="0070C0"/>
                </a:solidFill>
              </a:rPr>
              <a:t>التي تتضمَّن </a:t>
            </a:r>
            <a:r>
              <a:rPr lang="ar-SY" sz="2800" b="1" dirty="0" smtClean="0">
                <a:solidFill>
                  <a:srgbClr val="0070C0"/>
                </a:solidFill>
              </a:rPr>
              <a:t>الرعاش وفرط الحرارة وتيبُّس العضلات </a:t>
            </a:r>
            <a:r>
              <a:rPr lang="en-US" sz="2800" b="1" dirty="0" smtClean="0">
                <a:solidFill>
                  <a:srgbClr val="0070C0"/>
                </a:solidFill>
              </a:rPr>
              <a:t>muscle rigidity</a:t>
            </a:r>
            <a:r>
              <a:rPr lang="ar-SY" sz="2800" b="1" dirty="0" smtClean="0">
                <a:solidFill>
                  <a:srgbClr val="0070C0"/>
                </a:solidFill>
              </a:rPr>
              <a:t> ، </a:t>
            </a:r>
            <a:r>
              <a:rPr lang="ar-SY" sz="2800" b="1" dirty="0" err="1" smtClean="0">
                <a:solidFill>
                  <a:srgbClr val="0070C0"/>
                </a:solidFill>
              </a:rPr>
              <a:t>ووهط</a:t>
            </a:r>
            <a:r>
              <a:rPr lang="ar-SY" sz="2800" b="1" dirty="0" smtClean="0">
                <a:solidFill>
                  <a:srgbClr val="0070C0"/>
                </a:solidFill>
              </a:rPr>
              <a:t> قلبي وعائي</a:t>
            </a:r>
            <a:r>
              <a:rPr lang="ar-SY" sz="2800" b="1" dirty="0" smtClean="0"/>
              <a:t> </a:t>
            </a:r>
            <a:r>
              <a:rPr lang="ar-SY" sz="2800" dirty="0" smtClean="0"/>
              <a:t>. </a:t>
            </a:r>
            <a:endParaRPr lang="ar-SA" sz="28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normAutofit/>
          </a:bodyPr>
          <a:lstStyle/>
          <a:p>
            <a:pPr algn="r"/>
            <a:r>
              <a:rPr lang="ar-SY" sz="3200" b="1" dirty="0" smtClean="0">
                <a:solidFill>
                  <a:schemeClr val="accent6">
                    <a:lumMod val="50000"/>
                  </a:schemeClr>
                </a:solidFill>
              </a:rPr>
              <a:t>الأدوية المضادّة للاكتئاب </a:t>
            </a:r>
            <a:r>
              <a:rPr lang="en-US" sz="3200" b="1" dirty="0" smtClean="0">
                <a:solidFill>
                  <a:schemeClr val="accent6">
                    <a:lumMod val="50000"/>
                  </a:schemeClr>
                </a:solidFill>
              </a:rPr>
              <a:t>ANTIDEPRESSANT DRUGS</a:t>
            </a:r>
            <a:br>
              <a:rPr lang="en-US" sz="3200" b="1" dirty="0" smtClean="0">
                <a:solidFill>
                  <a:schemeClr val="accent6">
                    <a:lumMod val="50000"/>
                  </a:schemeClr>
                </a:solidFill>
              </a:rPr>
            </a:br>
            <a:r>
              <a:rPr lang="ar-SY" sz="3200" b="1" dirty="0" smtClean="0">
                <a:solidFill>
                  <a:schemeClr val="accent6">
                    <a:lumMod val="50000"/>
                  </a:schemeClr>
                </a:solidFill>
              </a:rPr>
              <a:t>و </a:t>
            </a:r>
            <a:r>
              <a:rPr lang="ar-SY" sz="3200" b="1" dirty="0" err="1" smtClean="0">
                <a:solidFill>
                  <a:schemeClr val="accent6">
                    <a:lumMod val="50000"/>
                  </a:schemeClr>
                </a:solidFill>
              </a:rPr>
              <a:t>الليثيوم</a:t>
            </a:r>
            <a:r>
              <a:rPr lang="ar-SY" sz="3200" b="1" dirty="0" smtClean="0">
                <a:solidFill>
                  <a:schemeClr val="accent6">
                    <a:lumMod val="50000"/>
                  </a:schemeClr>
                </a:solidFill>
              </a:rPr>
              <a:t> </a:t>
            </a:r>
            <a:r>
              <a:rPr lang="en-US" sz="3200" b="1" dirty="0" smtClean="0">
                <a:solidFill>
                  <a:schemeClr val="accent6">
                    <a:lumMod val="50000"/>
                  </a:schemeClr>
                </a:solidFill>
              </a:rPr>
              <a:t>LITHIUM </a:t>
            </a:r>
            <a:r>
              <a:rPr lang="ar-SY" sz="3200" b="1" dirty="0" smtClean="0">
                <a:solidFill>
                  <a:schemeClr val="accent6">
                    <a:lumMod val="50000"/>
                  </a:schemeClr>
                </a:solidFill>
              </a:rPr>
              <a:t>                        </a:t>
            </a:r>
            <a:r>
              <a:rPr lang="ar-SY" sz="2400" b="1" dirty="0" smtClean="0">
                <a:solidFill>
                  <a:schemeClr val="accent6">
                    <a:lumMod val="50000"/>
                  </a:schemeClr>
                </a:solidFill>
              </a:rPr>
              <a:t>د. عبد الناصر عمرين</a:t>
            </a:r>
            <a:endParaRPr lang="ar-SA" sz="3200" b="1" dirty="0">
              <a:solidFill>
                <a:schemeClr val="accent6">
                  <a:lumMod val="50000"/>
                </a:schemeClr>
              </a:solidFill>
            </a:endParaRPr>
          </a:p>
        </p:txBody>
      </p:sp>
      <p:sp>
        <p:nvSpPr>
          <p:cNvPr id="3" name="عنوان فرعي 2"/>
          <p:cNvSpPr>
            <a:spLocks noGrp="1"/>
          </p:cNvSpPr>
          <p:nvPr>
            <p:ph type="subTitle" idx="1"/>
          </p:nvPr>
        </p:nvSpPr>
        <p:spPr/>
        <p:txBody>
          <a:bodyPr>
            <a:normAutofit/>
          </a:bodyPr>
          <a:lstStyle/>
          <a:p>
            <a:r>
              <a:rPr lang="ar-SY" sz="4400" b="1" dirty="0" smtClean="0"/>
              <a:t>أ</a:t>
            </a:r>
            <a:r>
              <a:rPr lang="ar-SY" sz="2400" b="1" dirty="0" smtClean="0"/>
              <a:t> . التصنيف </a:t>
            </a:r>
            <a:r>
              <a:rPr lang="ar-SY" sz="2400" dirty="0" smtClean="0"/>
              <a:t>(</a:t>
            </a:r>
            <a:r>
              <a:rPr lang="ar-SY" sz="2400" b="1" dirty="0" smtClean="0"/>
              <a:t> أنظر الشكل </a:t>
            </a:r>
            <a:r>
              <a:rPr lang="ar-SY" sz="2400" dirty="0" smtClean="0"/>
              <a:t>)</a:t>
            </a:r>
            <a:r>
              <a:rPr lang="ar-SY" sz="2400" b="1" dirty="0" smtClean="0"/>
              <a:t> : 1) مضادّات </a:t>
            </a:r>
            <a:r>
              <a:rPr lang="ar-SY" sz="2400" b="1" dirty="0" err="1" smtClean="0"/>
              <a:t>الإكتئاب</a:t>
            </a:r>
            <a:r>
              <a:rPr lang="ar-SY" sz="2400" b="1" dirty="0" smtClean="0"/>
              <a:t> الثلاثيّة الحلقة </a:t>
            </a:r>
            <a:r>
              <a:rPr lang="en-US" sz="2400" b="1" dirty="0" smtClean="0">
                <a:solidFill>
                  <a:schemeClr val="accent3">
                    <a:lumMod val="75000"/>
                  </a:schemeClr>
                </a:solidFill>
              </a:rPr>
              <a:t>TCAs</a:t>
            </a:r>
            <a:r>
              <a:rPr lang="ar-SY" sz="2400" b="1" dirty="0" smtClean="0"/>
              <a:t>؛ 2) </a:t>
            </a:r>
            <a:r>
              <a:rPr lang="en-US" sz="2400" b="1" dirty="0" smtClean="0">
                <a:solidFill>
                  <a:schemeClr val="accent3">
                    <a:lumMod val="75000"/>
                  </a:schemeClr>
                </a:solidFill>
              </a:rPr>
              <a:t>SSRIs</a:t>
            </a:r>
            <a:r>
              <a:rPr lang="ar-SY" sz="2400" b="1" dirty="0" smtClean="0"/>
              <a:t> ؛ 3) مضادّات </a:t>
            </a:r>
            <a:r>
              <a:rPr lang="ar-SY" sz="2400" b="1" dirty="0" err="1" smtClean="0"/>
              <a:t>الإكتئاب</a:t>
            </a:r>
            <a:r>
              <a:rPr lang="ar-SY" sz="2400" b="1" dirty="0" smtClean="0"/>
              <a:t> </a:t>
            </a:r>
            <a:r>
              <a:rPr lang="ar-SY" sz="2400" b="1" dirty="0" err="1" smtClean="0"/>
              <a:t>اللانمطيّة</a:t>
            </a:r>
            <a:r>
              <a:rPr lang="ar-SY" sz="2400" b="1" dirty="0" smtClean="0"/>
              <a:t> / </a:t>
            </a:r>
            <a:r>
              <a:rPr lang="ar-SY" sz="2400" b="1" dirty="0" err="1" smtClean="0"/>
              <a:t>اللانموزجيّة</a:t>
            </a:r>
            <a:r>
              <a:rPr lang="ar-SY" sz="2400" b="1" dirty="0" smtClean="0"/>
              <a:t>  </a:t>
            </a:r>
            <a:r>
              <a:rPr lang="en-US" sz="2400" b="1" dirty="0" smtClean="0">
                <a:solidFill>
                  <a:schemeClr val="accent3">
                    <a:lumMod val="50000"/>
                  </a:schemeClr>
                </a:solidFill>
              </a:rPr>
              <a:t>atypical</a:t>
            </a:r>
            <a:r>
              <a:rPr lang="ar-SY" sz="2400" b="1" dirty="0" smtClean="0"/>
              <a:t> (  متغايرات الحلقة ) ؛ 4) </a:t>
            </a:r>
            <a:r>
              <a:rPr lang="en-US" sz="2400" b="1" dirty="0" smtClean="0">
                <a:solidFill>
                  <a:schemeClr val="accent3">
                    <a:lumMod val="75000"/>
                  </a:schemeClr>
                </a:solidFill>
              </a:rPr>
              <a:t>MAOIs</a:t>
            </a:r>
            <a:endParaRPr lang="ar-SA" sz="2400" b="1" dirty="0">
              <a:solidFill>
                <a:schemeClr val="accent3">
                  <a:lumMod val="75000"/>
                </a:schemeClr>
              </a:solidFill>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792162"/>
          </a:xfrm>
        </p:spPr>
        <p:txBody>
          <a:bodyPr>
            <a:normAutofit fontScale="90000"/>
          </a:bodyPr>
          <a:lstStyle/>
          <a:p>
            <a:r>
              <a:rPr lang="ar-SY" sz="3100" b="1" dirty="0" smtClean="0">
                <a:solidFill>
                  <a:schemeClr val="accent3">
                    <a:lumMod val="50000"/>
                  </a:schemeClr>
                </a:solidFill>
              </a:rPr>
              <a:t>و</a:t>
            </a:r>
            <a:r>
              <a:rPr lang="ar-SY" sz="3100" dirty="0" smtClean="0">
                <a:solidFill>
                  <a:schemeClr val="accent3">
                    <a:lumMod val="50000"/>
                  </a:schemeClr>
                </a:solidFill>
              </a:rPr>
              <a:t>. </a:t>
            </a:r>
            <a:r>
              <a:rPr lang="en-US" sz="3100" b="1" dirty="0" smtClean="0">
                <a:solidFill>
                  <a:schemeClr val="accent3">
                    <a:lumMod val="50000"/>
                  </a:schemeClr>
                </a:solidFill>
              </a:rPr>
              <a:t>Atypical</a:t>
            </a:r>
            <a:r>
              <a:rPr lang="en-US" sz="3100" dirty="0" smtClean="0">
                <a:solidFill>
                  <a:schemeClr val="accent3">
                    <a:lumMod val="50000"/>
                  </a:schemeClr>
                </a:solidFill>
              </a:rPr>
              <a:t> </a:t>
            </a:r>
            <a:r>
              <a:rPr lang="en-US" sz="3100" b="1" dirty="0" smtClean="0">
                <a:solidFill>
                  <a:schemeClr val="accent3">
                    <a:lumMod val="50000"/>
                  </a:schemeClr>
                </a:solidFill>
              </a:rPr>
              <a:t>antidepressant</a:t>
            </a:r>
            <a:r>
              <a:rPr lang="en-US" sz="3100" dirty="0" smtClean="0">
                <a:solidFill>
                  <a:schemeClr val="accent3">
                    <a:lumMod val="50000"/>
                  </a:schemeClr>
                </a:solidFill>
              </a:rPr>
              <a:t> </a:t>
            </a:r>
            <a:r>
              <a:rPr lang="en-US" sz="3100" b="1" dirty="0" smtClean="0">
                <a:solidFill>
                  <a:schemeClr val="accent3">
                    <a:lumMod val="50000"/>
                  </a:schemeClr>
                </a:solidFill>
              </a:rPr>
              <a:t>agents</a:t>
            </a:r>
            <a:r>
              <a:rPr lang="en-US" sz="3100" dirty="0" smtClean="0">
                <a:solidFill>
                  <a:schemeClr val="accent3">
                    <a:lumMod val="50000"/>
                  </a:schemeClr>
                </a:solidFill>
              </a:rPr>
              <a:t> [ </a:t>
            </a:r>
            <a:r>
              <a:rPr lang="en-US" sz="3100" b="1" dirty="0" smtClean="0">
                <a:solidFill>
                  <a:schemeClr val="accent3">
                    <a:lumMod val="50000"/>
                  </a:schemeClr>
                </a:solidFill>
              </a:rPr>
              <a:t>selected</a:t>
            </a:r>
            <a:r>
              <a:rPr lang="en-US" sz="3100" dirty="0" smtClean="0">
                <a:solidFill>
                  <a:schemeClr val="accent3">
                    <a:lumMod val="50000"/>
                  </a:schemeClr>
                </a:solidFill>
              </a:rPr>
              <a:t> ]</a:t>
            </a:r>
            <a:r>
              <a:rPr lang="ar-SY" sz="3100" dirty="0" smtClean="0">
                <a:solidFill>
                  <a:schemeClr val="accent3">
                    <a:lumMod val="50000"/>
                  </a:schemeClr>
                </a:solidFill>
              </a:rPr>
              <a:t> </a:t>
            </a:r>
            <a:r>
              <a:rPr lang="ar-SY" sz="3100" dirty="0" smtClean="0"/>
              <a:t>:                                   </a:t>
            </a:r>
            <a:r>
              <a:rPr lang="ar-SY" sz="2400" dirty="0" smtClean="0"/>
              <a:t>. ذات خواص </a:t>
            </a:r>
            <a:r>
              <a:rPr lang="ar-SY" sz="2400" dirty="0" err="1" smtClean="0"/>
              <a:t>فارماكولوجيّة</a:t>
            </a:r>
            <a:r>
              <a:rPr lang="ar-SY" sz="2400" dirty="0" smtClean="0"/>
              <a:t> مشابهة لخواص </a:t>
            </a:r>
            <a:r>
              <a:rPr lang="ar-SY" sz="2400" dirty="0" err="1" smtClean="0"/>
              <a:t>الـ</a:t>
            </a:r>
            <a:r>
              <a:rPr lang="ar-SY" sz="2400" dirty="0" smtClean="0"/>
              <a:t> </a:t>
            </a:r>
            <a:r>
              <a:rPr lang="en-US" sz="2400" dirty="0" smtClean="0"/>
              <a:t>TCAs </a:t>
            </a:r>
            <a:r>
              <a:rPr lang="ar-SY" sz="2400" dirty="0" smtClean="0"/>
              <a:t>                                      .</a:t>
            </a:r>
            <a:br>
              <a:rPr lang="ar-SY" sz="2400" dirty="0" smtClean="0"/>
            </a:br>
            <a:endParaRPr lang="ar-SA" sz="2400" dirty="0"/>
          </a:p>
        </p:txBody>
      </p:sp>
      <p:sp>
        <p:nvSpPr>
          <p:cNvPr id="3" name="عنصر نائب للمحتوى 2"/>
          <p:cNvSpPr>
            <a:spLocks noGrp="1"/>
          </p:cNvSpPr>
          <p:nvPr>
            <p:ph idx="1"/>
          </p:nvPr>
        </p:nvSpPr>
        <p:spPr>
          <a:xfrm>
            <a:off x="457200" y="1371600"/>
            <a:ext cx="8229600" cy="4754563"/>
          </a:xfrm>
        </p:spPr>
        <p:txBody>
          <a:bodyPr>
            <a:normAutofit/>
          </a:bodyPr>
          <a:lstStyle/>
          <a:p>
            <a:pPr>
              <a:buNone/>
            </a:pPr>
            <a:r>
              <a:rPr lang="ar-SY" dirty="0" smtClean="0"/>
              <a:t>    </a:t>
            </a:r>
            <a:r>
              <a:rPr lang="ar-SY" sz="2400" b="1" dirty="0" smtClean="0"/>
              <a:t>1. </a:t>
            </a:r>
            <a:r>
              <a:rPr lang="en-US" sz="2400" b="1" dirty="0" err="1" smtClean="0"/>
              <a:t>trazodone</a:t>
            </a:r>
            <a:r>
              <a:rPr lang="en-US" sz="2400" b="1" dirty="0" smtClean="0"/>
              <a:t> , </a:t>
            </a:r>
            <a:r>
              <a:rPr lang="en-US" sz="2400" b="1" dirty="0" err="1" smtClean="0"/>
              <a:t>nefazodone</a:t>
            </a:r>
            <a:r>
              <a:rPr lang="en-US" sz="2400" b="1" dirty="0" smtClean="0"/>
              <a:t> , </a:t>
            </a:r>
            <a:r>
              <a:rPr lang="en-US" sz="2400" b="1" dirty="0" err="1" smtClean="0"/>
              <a:t>mirtazapine</a:t>
            </a:r>
            <a:r>
              <a:rPr lang="ar-SY" sz="2400" b="1" dirty="0" smtClean="0"/>
              <a:t> : </a:t>
            </a:r>
          </a:p>
          <a:p>
            <a:pPr>
              <a:buNone/>
            </a:pPr>
            <a:r>
              <a:rPr lang="ar-SY" sz="2400" b="1" dirty="0" smtClean="0"/>
              <a:t>      أ. مهدِّئة جدّاً ؛ </a:t>
            </a:r>
            <a:r>
              <a:rPr lang="ar-SY" sz="2400" dirty="0" smtClean="0"/>
              <a:t>تُسَبِّب نعاس </a:t>
            </a:r>
            <a:r>
              <a:rPr lang="en-US" sz="2400" dirty="0" smtClean="0"/>
              <a:t>drowsiness</a:t>
            </a:r>
            <a:r>
              <a:rPr lang="ar-SY" sz="2400" dirty="0" smtClean="0"/>
              <a:t> ودوخة </a:t>
            </a:r>
            <a:r>
              <a:rPr lang="en-US" sz="2400" dirty="0" smtClean="0"/>
              <a:t>dizziness</a:t>
            </a:r>
            <a:r>
              <a:rPr lang="ar-SY" sz="2400" dirty="0" smtClean="0"/>
              <a:t> . </a:t>
            </a:r>
          </a:p>
          <a:p>
            <a:pPr>
              <a:buNone/>
            </a:pPr>
            <a:r>
              <a:rPr lang="ar-SY" sz="2400" dirty="0" smtClean="0"/>
              <a:t>      ب. أرق </a:t>
            </a:r>
            <a:r>
              <a:rPr lang="en-US" sz="2400" dirty="0" smtClean="0"/>
              <a:t>insomnia</a:t>
            </a:r>
            <a:r>
              <a:rPr lang="ar-SY" sz="2400" dirty="0" smtClean="0"/>
              <a:t> وغثيان . </a:t>
            </a:r>
          </a:p>
          <a:p>
            <a:pPr>
              <a:buNone/>
            </a:pPr>
            <a:r>
              <a:rPr lang="ar-SY" sz="2400" dirty="0" smtClean="0"/>
              <a:t>      ج. </a:t>
            </a:r>
            <a:r>
              <a:rPr lang="ar-SY" sz="2400" dirty="0" err="1" smtClean="0"/>
              <a:t>الـ</a:t>
            </a:r>
            <a:r>
              <a:rPr lang="ar-SY" sz="2400" dirty="0" smtClean="0"/>
              <a:t>  </a:t>
            </a:r>
            <a:r>
              <a:rPr lang="en-US" sz="2400" b="1" dirty="0" err="1" smtClean="0">
                <a:solidFill>
                  <a:srgbClr val="00B050"/>
                </a:solidFill>
              </a:rPr>
              <a:t>trazodone</a:t>
            </a:r>
            <a:r>
              <a:rPr lang="ar-SY" sz="2400" dirty="0" smtClean="0"/>
              <a:t> قد يُسبِّب </a:t>
            </a:r>
            <a:r>
              <a:rPr lang="ar-SY" sz="2400" b="1" dirty="0" smtClean="0"/>
              <a:t>نقص</a:t>
            </a:r>
            <a:r>
              <a:rPr lang="ar-SY" sz="2400" dirty="0" smtClean="0"/>
              <a:t> </a:t>
            </a:r>
            <a:r>
              <a:rPr lang="ar-SY" sz="2400" b="1" dirty="0" smtClean="0"/>
              <a:t>الضغط</a:t>
            </a:r>
            <a:r>
              <a:rPr lang="ar-SY" sz="2400" dirty="0" smtClean="0"/>
              <a:t> </a:t>
            </a:r>
            <a:r>
              <a:rPr lang="ar-SY" sz="2400" b="1" dirty="0" err="1" smtClean="0"/>
              <a:t>الإنتصابي</a:t>
            </a:r>
            <a:r>
              <a:rPr lang="ar-SY" sz="2400" dirty="0" smtClean="0"/>
              <a:t> عند المسنّين </a:t>
            </a:r>
            <a:r>
              <a:rPr lang="en-US" sz="2400" dirty="0" smtClean="0"/>
              <a:t>elderly</a:t>
            </a:r>
            <a:r>
              <a:rPr lang="ar-SY" sz="2400" dirty="0" smtClean="0"/>
              <a:t> ونادراً </a:t>
            </a:r>
            <a:r>
              <a:rPr lang="ar-SY" sz="2400" b="1" dirty="0" err="1" smtClean="0"/>
              <a:t>قُساح</a:t>
            </a:r>
            <a:r>
              <a:rPr lang="ar-SY" sz="2400" dirty="0" smtClean="0"/>
              <a:t> ( بقاء </a:t>
            </a:r>
            <a:r>
              <a:rPr lang="ar-SY" sz="2400" dirty="0" err="1" smtClean="0"/>
              <a:t>الإنعاظ</a:t>
            </a:r>
            <a:r>
              <a:rPr lang="ar-SY" sz="2400" dirty="0" smtClean="0"/>
              <a:t> ) </a:t>
            </a:r>
            <a:r>
              <a:rPr lang="en-US" sz="2400" dirty="0" err="1" smtClean="0"/>
              <a:t>priapism</a:t>
            </a:r>
            <a:r>
              <a:rPr lang="ar-SY" sz="2400" dirty="0" smtClean="0"/>
              <a:t> للرِجال .. </a:t>
            </a:r>
          </a:p>
          <a:p>
            <a:pPr>
              <a:buNone/>
            </a:pPr>
            <a:r>
              <a:rPr lang="ar-SY" sz="2400" dirty="0" smtClean="0"/>
              <a:t>     د. </a:t>
            </a:r>
            <a:r>
              <a:rPr lang="ar-SY" sz="2400" dirty="0" err="1" smtClean="0"/>
              <a:t>الـ</a:t>
            </a:r>
            <a:r>
              <a:rPr lang="ar-SY" sz="2400" dirty="0" smtClean="0"/>
              <a:t> </a:t>
            </a:r>
            <a:r>
              <a:rPr lang="en-US" sz="2400" b="1" dirty="0" err="1" smtClean="0">
                <a:solidFill>
                  <a:srgbClr val="00B050"/>
                </a:solidFill>
              </a:rPr>
              <a:t>mirtazepine</a:t>
            </a:r>
            <a:r>
              <a:rPr lang="en-US" sz="2400" dirty="0" smtClean="0"/>
              <a:t> </a:t>
            </a:r>
            <a:r>
              <a:rPr lang="ar-SY" sz="2400" dirty="0" smtClean="0"/>
              <a:t> يسبّب زيادة وزن ملحوظة . </a:t>
            </a:r>
            <a:endParaRPr lang="ar-SY" sz="2400" i="1" dirty="0" smtClean="0"/>
          </a:p>
          <a:p>
            <a:pPr>
              <a:buNone/>
            </a:pPr>
            <a:r>
              <a:rPr lang="ar-SY" sz="2400" dirty="0" smtClean="0"/>
              <a:t>    </a:t>
            </a:r>
            <a:r>
              <a:rPr lang="ar-SY" sz="2400" b="1" dirty="0" smtClean="0"/>
              <a:t>2. </a:t>
            </a:r>
            <a:r>
              <a:rPr lang="en-US" sz="2400" b="1" dirty="0" err="1" smtClean="0">
                <a:solidFill>
                  <a:srgbClr val="00B050"/>
                </a:solidFill>
              </a:rPr>
              <a:t>bupropion</a:t>
            </a:r>
            <a:r>
              <a:rPr lang="ar-SY" sz="2400" b="1" dirty="0" smtClean="0"/>
              <a:t> : </a:t>
            </a:r>
            <a:r>
              <a:rPr lang="ar-SY" sz="2400" dirty="0" smtClean="0"/>
              <a:t>ليس مضادّاً </a:t>
            </a:r>
            <a:r>
              <a:rPr lang="ar-SY" sz="2400" dirty="0" err="1" smtClean="0"/>
              <a:t>للكولينرجيّة</a:t>
            </a:r>
            <a:r>
              <a:rPr lang="ar-SY" sz="2400" dirty="0" smtClean="0"/>
              <a:t> ولا خافض للضغط ؛ أكثر إحداثاً </a:t>
            </a:r>
            <a:r>
              <a:rPr lang="ar-SY" sz="2400" b="1" dirty="0" smtClean="0"/>
              <a:t>للنوبات</a:t>
            </a:r>
            <a:r>
              <a:rPr lang="ar-SY" sz="2400" dirty="0" smtClean="0"/>
              <a:t> من </a:t>
            </a:r>
            <a:r>
              <a:rPr lang="ar-SY" sz="2400" dirty="0" err="1" smtClean="0"/>
              <a:t>الـ</a:t>
            </a:r>
            <a:r>
              <a:rPr lang="ar-SY" sz="2400" dirty="0" smtClean="0"/>
              <a:t> </a:t>
            </a:r>
            <a:r>
              <a:rPr lang="en-US" sz="2400" dirty="0" smtClean="0"/>
              <a:t>TCAs</a:t>
            </a:r>
            <a:r>
              <a:rPr lang="ar-SY" sz="2400" dirty="0" smtClean="0"/>
              <a:t> ، خصوصاً بالجرعات الزائدة ؛ يسبّب مثل </a:t>
            </a:r>
            <a:r>
              <a:rPr lang="ar-SY" sz="2400" dirty="0" err="1" smtClean="0"/>
              <a:t>الـ</a:t>
            </a:r>
            <a:r>
              <a:rPr lang="ar-SY" sz="2400" dirty="0" smtClean="0"/>
              <a:t> </a:t>
            </a:r>
            <a:r>
              <a:rPr lang="en-US" sz="2400" dirty="0" smtClean="0"/>
              <a:t>SSRIs</a:t>
            </a:r>
            <a:r>
              <a:rPr lang="ar-SY" sz="2400" dirty="0" smtClean="0"/>
              <a:t> التنبيه والأرَق وزيادة الوزن ؛ يُسَوَّق أيضاً </a:t>
            </a:r>
            <a:r>
              <a:rPr lang="ar-SY" sz="2400" dirty="0" err="1" smtClean="0"/>
              <a:t>بإسم</a:t>
            </a:r>
            <a:r>
              <a:rPr lang="ar-SY" sz="2400" dirty="0" smtClean="0"/>
              <a:t> </a:t>
            </a:r>
            <a:r>
              <a:rPr lang="en-US" sz="2400" dirty="0" err="1" smtClean="0"/>
              <a:t>Zyban</a:t>
            </a:r>
            <a:r>
              <a:rPr lang="ar-SY" sz="2400" dirty="0" smtClean="0"/>
              <a:t> كمُساعَدة بإطلاق مديد </a:t>
            </a:r>
            <a:r>
              <a:rPr lang="en-US" sz="2400" dirty="0" smtClean="0"/>
              <a:t>sustained-release</a:t>
            </a:r>
            <a:r>
              <a:rPr lang="ar-SY" sz="2400" dirty="0" smtClean="0"/>
              <a:t> </a:t>
            </a:r>
            <a:r>
              <a:rPr lang="ar-SY" sz="2400" b="1" dirty="0" smtClean="0">
                <a:solidFill>
                  <a:srgbClr val="0070C0"/>
                </a:solidFill>
              </a:rPr>
              <a:t>لإيقاف التدخين </a:t>
            </a:r>
            <a:r>
              <a:rPr lang="ar-SY" sz="2400" dirty="0" smtClean="0"/>
              <a:t>. </a:t>
            </a:r>
          </a:p>
          <a:p>
            <a:pPr>
              <a:buNone/>
            </a:pPr>
            <a:r>
              <a:rPr lang="ar-SY" sz="2400" dirty="0" smtClean="0"/>
              <a:t>    </a:t>
            </a:r>
            <a:r>
              <a:rPr lang="ar-SY" sz="2400" b="1" dirty="0" smtClean="0"/>
              <a:t>3. </a:t>
            </a:r>
            <a:r>
              <a:rPr lang="en-US" sz="2400" b="1" dirty="0" err="1" smtClean="0"/>
              <a:t>maprotiline</a:t>
            </a:r>
            <a:r>
              <a:rPr lang="ar-SY" sz="2400" b="1" dirty="0" smtClean="0"/>
              <a:t> .</a:t>
            </a:r>
            <a:r>
              <a:rPr lang="ar-SY" sz="2400" dirty="0" smtClean="0"/>
              <a:t>مهدّئ جدّاً. </a:t>
            </a:r>
            <a:r>
              <a:rPr lang="ar-SY" sz="2400" dirty="0" err="1" smtClean="0"/>
              <a:t>إختطار</a:t>
            </a:r>
            <a:r>
              <a:rPr lang="ar-SY" sz="2400" dirty="0" smtClean="0"/>
              <a:t> النوبات 4% وتأثيرات </a:t>
            </a:r>
            <a:r>
              <a:rPr lang="en-US" sz="2400" dirty="0" smtClean="0"/>
              <a:t>CVS</a:t>
            </a:r>
            <a:r>
              <a:rPr lang="ar-SY" sz="2400" dirty="0" smtClean="0"/>
              <a:t>~ الجرعة. </a:t>
            </a:r>
            <a:endParaRPr lang="ar-SA"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ar-SY" b="1" dirty="0" smtClean="0">
                <a:solidFill>
                  <a:schemeClr val="accent3">
                    <a:lumMod val="50000"/>
                  </a:schemeClr>
                </a:solidFill>
              </a:rPr>
              <a:t> ز</a:t>
            </a:r>
            <a:r>
              <a:rPr lang="ar-SY" sz="2400" b="1" dirty="0" smtClean="0">
                <a:solidFill>
                  <a:schemeClr val="accent3">
                    <a:lumMod val="50000"/>
                  </a:schemeClr>
                </a:solidFill>
              </a:rPr>
              <a:t>. </a:t>
            </a:r>
            <a:r>
              <a:rPr lang="en-US" sz="2400" b="1" dirty="0" smtClean="0">
                <a:solidFill>
                  <a:schemeClr val="accent3">
                    <a:lumMod val="50000"/>
                  </a:schemeClr>
                </a:solidFill>
              </a:rPr>
              <a:t>Monoamine </a:t>
            </a:r>
            <a:r>
              <a:rPr lang="en-US" sz="2400" b="1" dirty="0" err="1" smtClean="0">
                <a:solidFill>
                  <a:schemeClr val="accent3">
                    <a:lumMod val="50000"/>
                  </a:schemeClr>
                </a:solidFill>
              </a:rPr>
              <a:t>oxidase</a:t>
            </a:r>
            <a:r>
              <a:rPr lang="en-US" sz="2400" b="1" dirty="0" smtClean="0">
                <a:solidFill>
                  <a:schemeClr val="accent3">
                    <a:lumMod val="50000"/>
                  </a:schemeClr>
                </a:solidFill>
              </a:rPr>
              <a:t> inhibitors [ MAOIs ]  </a:t>
            </a:r>
            <a:r>
              <a:rPr lang="ar-SY" sz="2400" b="1" dirty="0" smtClean="0">
                <a:solidFill>
                  <a:schemeClr val="accent3">
                    <a:lumMod val="50000"/>
                  </a:schemeClr>
                </a:solidFill>
              </a:rPr>
              <a:t> :                         .</a:t>
            </a:r>
            <a:endParaRPr lang="ar-SA" sz="2400" b="1" dirty="0">
              <a:solidFill>
                <a:schemeClr val="accent3">
                  <a:lumMod val="50000"/>
                </a:schemeClr>
              </a:solidFill>
            </a:endParaRPr>
          </a:p>
        </p:txBody>
      </p:sp>
      <p:sp>
        <p:nvSpPr>
          <p:cNvPr id="3" name="عنصر نائب للمحتوى 2"/>
          <p:cNvSpPr>
            <a:spLocks noGrp="1"/>
          </p:cNvSpPr>
          <p:nvPr>
            <p:ph idx="1"/>
          </p:nvPr>
        </p:nvSpPr>
        <p:spPr/>
        <p:txBody>
          <a:bodyPr/>
          <a:lstStyle/>
          <a:p>
            <a:pPr>
              <a:buNone/>
            </a:pPr>
            <a:r>
              <a:rPr lang="ar-SY" dirty="0" smtClean="0"/>
              <a:t>    </a:t>
            </a:r>
            <a:r>
              <a:rPr lang="ar-SY" sz="2400" b="1" dirty="0" smtClean="0"/>
              <a:t>1. الخواص </a:t>
            </a:r>
            <a:r>
              <a:rPr lang="ar-SY" sz="2400" b="1" dirty="0" err="1" smtClean="0"/>
              <a:t>الفارماكولوجيّة</a:t>
            </a:r>
            <a:r>
              <a:rPr lang="ar-SY" sz="2400" b="1" dirty="0" smtClean="0"/>
              <a:t> : </a:t>
            </a:r>
          </a:p>
          <a:p>
            <a:pPr>
              <a:buNone/>
            </a:pPr>
            <a:r>
              <a:rPr lang="ar-SY" sz="2400" b="1" dirty="0" smtClean="0"/>
              <a:t>      أ. </a:t>
            </a:r>
            <a:r>
              <a:rPr lang="en-US" sz="2400" b="1" dirty="0" smtClean="0"/>
              <a:t>  </a:t>
            </a:r>
            <a:r>
              <a:rPr lang="en-US" sz="2400" b="1" dirty="0" err="1" smtClean="0">
                <a:solidFill>
                  <a:srgbClr val="00B050"/>
                </a:solidFill>
              </a:rPr>
              <a:t>phenelzine</a:t>
            </a:r>
            <a:r>
              <a:rPr lang="en-US" sz="2400" b="1" dirty="0" smtClean="0"/>
              <a:t>  </a:t>
            </a:r>
            <a:r>
              <a:rPr lang="ar-SY" sz="2400" b="1" dirty="0" smtClean="0"/>
              <a:t>و</a:t>
            </a:r>
            <a:r>
              <a:rPr lang="en-US" sz="2400" b="1" dirty="0" smtClean="0"/>
              <a:t>  </a:t>
            </a:r>
            <a:r>
              <a:rPr lang="en-US" sz="2400" b="1" dirty="0" err="1" smtClean="0">
                <a:solidFill>
                  <a:srgbClr val="00B050"/>
                </a:solidFill>
              </a:rPr>
              <a:t>tranylcypromine</a:t>
            </a:r>
            <a:r>
              <a:rPr lang="en-US" sz="2400" b="1" dirty="0" smtClean="0"/>
              <a:t>  </a:t>
            </a:r>
            <a:r>
              <a:rPr lang="ar-SY" sz="2400" dirty="0" smtClean="0"/>
              <a:t>قليلا </a:t>
            </a:r>
            <a:r>
              <a:rPr lang="ar-SY" sz="2400" dirty="0" err="1" smtClean="0"/>
              <a:t>الإستعمال</a:t>
            </a:r>
            <a:r>
              <a:rPr lang="ar-SY" sz="2400" dirty="0" smtClean="0"/>
              <a:t> بسبب </a:t>
            </a:r>
            <a:r>
              <a:rPr lang="ar-SY" sz="2400" dirty="0" err="1" smtClean="0"/>
              <a:t>تآثراتهما</a:t>
            </a:r>
            <a:r>
              <a:rPr lang="ar-SY" sz="2400" dirty="0" smtClean="0"/>
              <a:t> الدوائيّة الخطرة . </a:t>
            </a:r>
          </a:p>
          <a:p>
            <a:pPr>
              <a:buNone/>
            </a:pPr>
            <a:r>
              <a:rPr lang="ar-SY" sz="2400" dirty="0" smtClean="0"/>
              <a:t>      ب. </a:t>
            </a:r>
            <a:r>
              <a:rPr lang="en-US" sz="2400" b="1" dirty="0" smtClean="0"/>
              <a:t>phencyclidine</a:t>
            </a:r>
            <a:r>
              <a:rPr lang="ar-SY" sz="2400" b="1" dirty="0" smtClean="0"/>
              <a:t> </a:t>
            </a:r>
            <a:r>
              <a:rPr lang="ar-SY" sz="2400" dirty="0" smtClean="0"/>
              <a:t>تُزال فعاليّته </a:t>
            </a:r>
            <a:r>
              <a:rPr lang="ar-SY" sz="2400" dirty="0" err="1" smtClean="0"/>
              <a:t>بالأستلة</a:t>
            </a:r>
            <a:r>
              <a:rPr lang="ar-SY" sz="2400" dirty="0" smtClean="0"/>
              <a:t> ؛ قد يُبدي </a:t>
            </a:r>
            <a:r>
              <a:rPr lang="ar-SY" sz="2400" dirty="0" err="1" smtClean="0"/>
              <a:t>بطيئوا</a:t>
            </a:r>
            <a:r>
              <a:rPr lang="ar-SY" sz="2400" dirty="0" smtClean="0"/>
              <a:t> </a:t>
            </a:r>
            <a:r>
              <a:rPr lang="ar-SY" sz="2400" dirty="0" err="1" smtClean="0"/>
              <a:t>الأستلة</a:t>
            </a:r>
            <a:r>
              <a:rPr lang="ar-SY" sz="2400" dirty="0" smtClean="0"/>
              <a:t> وراثيّاً / جينيّاً تأثيرات مُضًخَّمة . </a:t>
            </a:r>
          </a:p>
          <a:p>
            <a:pPr>
              <a:buNone/>
            </a:pPr>
            <a:r>
              <a:rPr lang="ar-SY" sz="2400" b="1" dirty="0" smtClean="0"/>
              <a:t>     2. التأثيرات </a:t>
            </a:r>
            <a:r>
              <a:rPr lang="ar-SY" sz="2400" b="1" dirty="0" err="1" smtClean="0"/>
              <a:t>الضائرة</a:t>
            </a:r>
            <a:r>
              <a:rPr lang="ar-SY" sz="2400" b="1" dirty="0" smtClean="0"/>
              <a:t> : </a:t>
            </a:r>
            <a:r>
              <a:rPr lang="ar-SY" sz="2400" dirty="0" smtClean="0"/>
              <a:t>نقص ضغط </a:t>
            </a:r>
            <a:r>
              <a:rPr lang="ar-SY" sz="2400" dirty="0" err="1" smtClean="0"/>
              <a:t>إنتصابي</a:t>
            </a:r>
            <a:r>
              <a:rPr lang="ar-SY" sz="2400" dirty="0" smtClean="0"/>
              <a:t> وصداع وجفاف الفم وضعف جنسي ( </a:t>
            </a:r>
            <a:r>
              <a:rPr lang="ar-SY" sz="2400" dirty="0" err="1" smtClean="0"/>
              <a:t>فينلزين</a:t>
            </a:r>
            <a:r>
              <a:rPr lang="ar-SY" sz="2400" dirty="0" smtClean="0"/>
              <a:t> ) وزيادة وزن </a:t>
            </a:r>
            <a:r>
              <a:rPr lang="ar-SY" sz="2400" dirty="0" err="1" smtClean="0"/>
              <a:t>وإضطراب</a:t>
            </a:r>
            <a:r>
              <a:rPr lang="ar-SY" sz="2400" dirty="0" smtClean="0"/>
              <a:t> النوم . </a:t>
            </a:r>
          </a:p>
          <a:p>
            <a:pPr>
              <a:buNone/>
            </a:pPr>
            <a:r>
              <a:rPr lang="ar-SY" sz="2400" b="1" dirty="0" smtClean="0"/>
              <a:t>     3. زيادة الجرعة والسمّيّة : </a:t>
            </a:r>
            <a:r>
              <a:rPr lang="ar-SY" sz="2400" dirty="0" smtClean="0"/>
              <a:t>تهييج </a:t>
            </a:r>
            <a:r>
              <a:rPr lang="en-US" sz="2400" dirty="0" smtClean="0"/>
              <a:t>agitation</a:t>
            </a:r>
            <a:r>
              <a:rPr lang="ar-SY" sz="2400" dirty="0" smtClean="0"/>
              <a:t> وفرط حرارة ونوبات ونقص الضغط أو فرطه . </a:t>
            </a:r>
          </a:p>
          <a:p>
            <a:pPr>
              <a:buNone/>
            </a:pPr>
            <a:r>
              <a:rPr lang="ar-SY" sz="2400" b="1" dirty="0" smtClean="0"/>
              <a:t>     </a:t>
            </a:r>
            <a:endParaRPr lang="ar-SA" b="1"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normAutofit lnSpcReduction="10000"/>
          </a:bodyPr>
          <a:lstStyle/>
          <a:p>
            <a:pPr>
              <a:buNone/>
            </a:pPr>
            <a:r>
              <a:rPr lang="ar-SY" dirty="0" smtClean="0"/>
              <a:t>    </a:t>
            </a:r>
            <a:r>
              <a:rPr lang="ar-SY" sz="2400" b="1" dirty="0" smtClean="0"/>
              <a:t>4. </a:t>
            </a:r>
            <a:r>
              <a:rPr lang="ar-SY" sz="2400" b="1" dirty="0" err="1" smtClean="0"/>
              <a:t>التآثرات</a:t>
            </a:r>
            <a:r>
              <a:rPr lang="ar-SY" sz="2400" b="1" dirty="0" smtClean="0"/>
              <a:t> الدوائيّة : </a:t>
            </a:r>
          </a:p>
          <a:p>
            <a:pPr>
              <a:buNone/>
            </a:pPr>
            <a:r>
              <a:rPr lang="ar-SY" sz="2400" b="1" dirty="0" smtClean="0"/>
              <a:t>      </a:t>
            </a:r>
            <a:r>
              <a:rPr lang="ar-SY" sz="2400" dirty="0" smtClean="0"/>
              <a:t>أ. قد تسبِّب صداع وغثيان </a:t>
            </a:r>
            <a:r>
              <a:rPr lang="ar-SY" sz="2400" dirty="0" err="1" smtClean="0"/>
              <a:t>وإضطراب</a:t>
            </a:r>
            <a:r>
              <a:rPr lang="ar-SY" sz="2400" dirty="0" smtClean="0"/>
              <a:t> النظم ونوبات وفرط الضغط ونادراً </a:t>
            </a:r>
            <a:r>
              <a:rPr lang="ar-SY" sz="2400" b="1" dirty="0" smtClean="0"/>
              <a:t>نزف</a:t>
            </a:r>
            <a:r>
              <a:rPr lang="ar-SY" sz="2400" dirty="0" smtClean="0"/>
              <a:t> </a:t>
            </a:r>
            <a:r>
              <a:rPr lang="ar-SY" sz="2400" b="1" dirty="0" smtClean="0"/>
              <a:t>تحت</a:t>
            </a:r>
            <a:r>
              <a:rPr lang="ar-SY" sz="2400" dirty="0" smtClean="0"/>
              <a:t> </a:t>
            </a:r>
            <a:r>
              <a:rPr lang="ar-SY" sz="2400" b="1" dirty="0" err="1" smtClean="0"/>
              <a:t>العنكبوتيّة</a:t>
            </a:r>
            <a:r>
              <a:rPr lang="ar-SY" sz="2400" dirty="0" smtClean="0"/>
              <a:t> ( </a:t>
            </a:r>
            <a:r>
              <a:rPr lang="ar-SY" sz="2400" dirty="0" err="1" smtClean="0"/>
              <a:t>السحايا</a:t>
            </a:r>
            <a:r>
              <a:rPr lang="ar-SY" sz="2400" dirty="0" smtClean="0"/>
              <a:t> الرقيقة ) </a:t>
            </a:r>
            <a:r>
              <a:rPr lang="en-US" sz="2400" b="1" dirty="0" smtClean="0"/>
              <a:t>subarachnoid</a:t>
            </a:r>
            <a:r>
              <a:rPr lang="en-US" sz="2400" dirty="0" smtClean="0"/>
              <a:t> </a:t>
            </a:r>
            <a:r>
              <a:rPr lang="en-US" sz="2400" b="1" dirty="0" smtClean="0"/>
              <a:t>bleeding</a:t>
            </a:r>
            <a:r>
              <a:rPr lang="ar-SY" sz="2400" dirty="0" smtClean="0"/>
              <a:t> </a:t>
            </a:r>
            <a:r>
              <a:rPr lang="ar-SY" sz="2400" b="1" dirty="0" smtClean="0"/>
              <a:t>وسكتة</a:t>
            </a:r>
            <a:r>
              <a:rPr lang="ar-SY" sz="2400" dirty="0" smtClean="0"/>
              <a:t> </a:t>
            </a:r>
            <a:r>
              <a:rPr lang="en-US" sz="2400" b="1" dirty="0" smtClean="0"/>
              <a:t>stroke</a:t>
            </a:r>
            <a:r>
              <a:rPr lang="ar-SY" sz="2400" dirty="0" smtClean="0"/>
              <a:t> في وجود مُحاكيات الودّي غير المباشرة ( مثل </a:t>
            </a:r>
            <a:r>
              <a:rPr lang="ar-SY" sz="2400" b="1" dirty="0" err="1" smtClean="0"/>
              <a:t>التيرامين</a:t>
            </a:r>
            <a:r>
              <a:rPr lang="ar-SY" sz="2400" dirty="0" smtClean="0"/>
              <a:t> </a:t>
            </a:r>
            <a:r>
              <a:rPr lang="en-US" sz="2400" b="1" dirty="0" err="1" smtClean="0"/>
              <a:t>tyramine</a:t>
            </a:r>
            <a:r>
              <a:rPr lang="ar-SY" sz="2400" dirty="0" smtClean="0"/>
              <a:t> الموجود </a:t>
            </a:r>
            <a:r>
              <a:rPr lang="ar-SY" sz="2400" b="1" dirty="0" smtClean="0"/>
              <a:t>في</a:t>
            </a:r>
            <a:r>
              <a:rPr lang="ar-SY" sz="2400" dirty="0" smtClean="0"/>
              <a:t> </a:t>
            </a:r>
            <a:r>
              <a:rPr lang="ar-SY" sz="2400" b="1" dirty="0" smtClean="0"/>
              <a:t>بعض</a:t>
            </a:r>
            <a:r>
              <a:rPr lang="ar-SY" sz="2400" dirty="0" smtClean="0"/>
              <a:t> </a:t>
            </a:r>
            <a:r>
              <a:rPr lang="ar-SY" sz="2400" b="1" dirty="0" smtClean="0"/>
              <a:t>الأغذية</a:t>
            </a:r>
            <a:r>
              <a:rPr lang="ar-SY" sz="2400" dirty="0" smtClean="0"/>
              <a:t> ) . السبب هو إطلاق المخزون الزائد </a:t>
            </a:r>
            <a:r>
              <a:rPr lang="ar-SY" sz="2400" dirty="0" err="1" smtClean="0"/>
              <a:t>للكاتيكولامين</a:t>
            </a:r>
            <a:r>
              <a:rPr lang="ar-SY" sz="2400" dirty="0" smtClean="0"/>
              <a:t> الناتج عن تثبيط </a:t>
            </a:r>
            <a:r>
              <a:rPr lang="ar-SY" sz="2400" dirty="0" err="1" smtClean="0"/>
              <a:t>الـ</a:t>
            </a:r>
            <a:r>
              <a:rPr lang="ar-SY" sz="2400" dirty="0" smtClean="0"/>
              <a:t> </a:t>
            </a:r>
            <a:r>
              <a:rPr lang="en-US" sz="2400" dirty="0" smtClean="0"/>
              <a:t>MAO </a:t>
            </a:r>
            <a:r>
              <a:rPr lang="ar-SY" sz="2400" dirty="0" smtClean="0"/>
              <a:t> . </a:t>
            </a:r>
          </a:p>
          <a:p>
            <a:pPr>
              <a:buNone/>
            </a:pPr>
            <a:r>
              <a:rPr lang="ar-SY" sz="2400" dirty="0" smtClean="0"/>
              <a:t>      ب. تُؤيِّد التأثير الضاغِط لجرعات زائدة من الأمينات الودّيّة المباشرة . </a:t>
            </a:r>
          </a:p>
          <a:p>
            <a:pPr>
              <a:buNone/>
            </a:pPr>
            <a:r>
              <a:rPr lang="ar-SY" sz="2400" dirty="0" smtClean="0"/>
              <a:t>      ج. قد تسبّب متلازمة </a:t>
            </a:r>
            <a:r>
              <a:rPr lang="ar-SY" sz="2400" dirty="0" err="1" smtClean="0"/>
              <a:t>السيروتونين</a:t>
            </a:r>
            <a:r>
              <a:rPr lang="ar-SY" sz="2400" dirty="0" smtClean="0"/>
              <a:t> ‘‘ في وجود </a:t>
            </a:r>
            <a:r>
              <a:rPr lang="en-US" sz="2400" dirty="0" smtClean="0"/>
              <a:t>SSRIs</a:t>
            </a:r>
            <a:r>
              <a:rPr lang="ar-SY" sz="2400" dirty="0" smtClean="0"/>
              <a:t> وبعض </a:t>
            </a:r>
            <a:r>
              <a:rPr lang="ar-SY" sz="2400" dirty="0" err="1" smtClean="0"/>
              <a:t>الـ</a:t>
            </a:r>
            <a:r>
              <a:rPr lang="ar-SY" sz="2400" dirty="0" smtClean="0"/>
              <a:t> </a:t>
            </a:r>
            <a:r>
              <a:rPr lang="en-US" sz="2400" dirty="0" smtClean="0"/>
              <a:t>TCAs</a:t>
            </a:r>
            <a:r>
              <a:rPr lang="ar-SY" sz="2400" dirty="0" smtClean="0"/>
              <a:t> </a:t>
            </a:r>
          </a:p>
          <a:p>
            <a:pPr>
              <a:buNone/>
            </a:pPr>
            <a:r>
              <a:rPr lang="ar-SY" sz="2400" dirty="0" smtClean="0"/>
              <a:t>        </a:t>
            </a:r>
            <a:r>
              <a:rPr lang="ar-SY" sz="2400" dirty="0" err="1" smtClean="0"/>
              <a:t>وأفيونات</a:t>
            </a:r>
            <a:r>
              <a:rPr lang="ar-SY" sz="2400" dirty="0" smtClean="0"/>
              <a:t> مثل </a:t>
            </a:r>
            <a:r>
              <a:rPr lang="ar-SY" sz="2400" dirty="0" err="1" smtClean="0"/>
              <a:t>الـ</a:t>
            </a:r>
            <a:r>
              <a:rPr lang="ar-SY" sz="2400" dirty="0" smtClean="0"/>
              <a:t> </a:t>
            </a:r>
            <a:r>
              <a:rPr lang="en-US" sz="2400" dirty="0" err="1" smtClean="0"/>
              <a:t>meperidine</a:t>
            </a:r>
            <a:r>
              <a:rPr lang="en-US" sz="2400" dirty="0" smtClean="0"/>
              <a:t> </a:t>
            </a:r>
            <a:r>
              <a:rPr lang="ar-SY" sz="2400" dirty="0" smtClean="0"/>
              <a:t> . </a:t>
            </a:r>
          </a:p>
          <a:p>
            <a:pPr>
              <a:buNone/>
            </a:pPr>
            <a:r>
              <a:rPr lang="ar-SY" sz="2400" dirty="0" smtClean="0"/>
              <a:t>      د. تسبّب تهدئة مُضافَة </a:t>
            </a:r>
            <a:r>
              <a:rPr lang="en-US" sz="2400" dirty="0" smtClean="0"/>
              <a:t>additive</a:t>
            </a:r>
            <a:r>
              <a:rPr lang="ar-SY" sz="2400" dirty="0" smtClean="0"/>
              <a:t> وتثبيط </a:t>
            </a:r>
            <a:r>
              <a:rPr lang="ar-SY" sz="2400" dirty="0" err="1" smtClean="0"/>
              <a:t>الـ</a:t>
            </a:r>
            <a:r>
              <a:rPr lang="ar-SY" sz="2400" dirty="0" smtClean="0"/>
              <a:t> </a:t>
            </a:r>
            <a:r>
              <a:rPr lang="en-US" sz="2400" dirty="0" smtClean="0"/>
              <a:t>CNS </a:t>
            </a:r>
            <a:r>
              <a:rPr lang="ar-SY" sz="2400" dirty="0" smtClean="0"/>
              <a:t> في وجود </a:t>
            </a:r>
            <a:r>
              <a:rPr lang="ar-SY" sz="2400" dirty="0" err="1" smtClean="0"/>
              <a:t>الباربيتورات</a:t>
            </a:r>
            <a:r>
              <a:rPr lang="ar-SY" sz="2400" dirty="0" smtClean="0"/>
              <a:t> أو الكحول أو </a:t>
            </a:r>
            <a:r>
              <a:rPr lang="ar-SY" sz="2400" dirty="0" err="1" smtClean="0"/>
              <a:t>الأفيونات</a:t>
            </a:r>
            <a:r>
              <a:rPr lang="ar-SY" sz="2400" dirty="0" smtClean="0"/>
              <a:t> . </a:t>
            </a:r>
            <a:endParaRPr lang="ar-SA"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ar-SY" sz="3200" b="1" dirty="0" err="1" smtClean="0">
                <a:solidFill>
                  <a:srgbClr val="00B050"/>
                </a:solidFill>
              </a:rPr>
              <a:t>الليثيوم</a:t>
            </a:r>
            <a:r>
              <a:rPr lang="ar-SY" sz="3200" b="1" dirty="0" smtClean="0">
                <a:solidFill>
                  <a:srgbClr val="00B050"/>
                </a:solidFill>
              </a:rPr>
              <a:t> </a:t>
            </a:r>
            <a:r>
              <a:rPr lang="en-US" sz="3200" b="1" dirty="0" smtClean="0">
                <a:solidFill>
                  <a:srgbClr val="00B050"/>
                </a:solidFill>
              </a:rPr>
              <a:t>LITHIUM</a:t>
            </a:r>
            <a:endParaRPr lang="ar-SA" sz="3200" b="1" dirty="0">
              <a:solidFill>
                <a:srgbClr val="00B050"/>
              </a:solidFill>
            </a:endParaRPr>
          </a:p>
        </p:txBody>
      </p:sp>
      <p:sp>
        <p:nvSpPr>
          <p:cNvPr id="3" name="عنصر نائب للمحتوى 2"/>
          <p:cNvSpPr>
            <a:spLocks noGrp="1"/>
          </p:cNvSpPr>
          <p:nvPr>
            <p:ph idx="1"/>
          </p:nvPr>
        </p:nvSpPr>
        <p:spPr/>
        <p:txBody>
          <a:bodyPr>
            <a:normAutofit/>
          </a:bodyPr>
          <a:lstStyle/>
          <a:p>
            <a:pPr>
              <a:buNone/>
            </a:pPr>
            <a:r>
              <a:rPr lang="en-US" sz="4400" b="1" dirty="0" smtClean="0"/>
              <a:t> </a:t>
            </a:r>
            <a:r>
              <a:rPr lang="ar-SY" sz="4400" b="1" dirty="0" smtClean="0"/>
              <a:t>   أ. </a:t>
            </a:r>
            <a:r>
              <a:rPr lang="ar-SY" sz="2400" b="1" dirty="0" smtClean="0"/>
              <a:t>آليّة التأثير </a:t>
            </a:r>
            <a:r>
              <a:rPr lang="ar-SY" sz="2400" dirty="0" smtClean="0"/>
              <a:t>( أنظر الشكل </a:t>
            </a:r>
            <a:r>
              <a:rPr lang="en-US" sz="2400" dirty="0" smtClean="0"/>
              <a:t>1 -1D</a:t>
            </a:r>
            <a:r>
              <a:rPr lang="ar-SY" sz="2400" dirty="0" smtClean="0"/>
              <a:t> ) : قد تتعلَّق مباشرةً بتثبيط تحوّل </a:t>
            </a:r>
            <a:r>
              <a:rPr lang="ar-SY" sz="2400" dirty="0" err="1" smtClean="0"/>
              <a:t>الفسفولبيد</a:t>
            </a:r>
            <a:r>
              <a:rPr lang="ar-SY" sz="2400" dirty="0" smtClean="0"/>
              <a:t> ( يُثَبِّط </a:t>
            </a:r>
            <a:r>
              <a:rPr lang="ar-SY" sz="2400" dirty="0" err="1" smtClean="0"/>
              <a:t>الـ</a:t>
            </a:r>
            <a:r>
              <a:rPr lang="ar-SY" sz="2400" dirty="0" smtClean="0"/>
              <a:t>  </a:t>
            </a:r>
            <a:r>
              <a:rPr lang="en-US" sz="2400" dirty="0" err="1" smtClean="0"/>
              <a:t>monophosphatase</a:t>
            </a:r>
            <a:r>
              <a:rPr lang="ar-SY" sz="2400" dirty="0" smtClean="0"/>
              <a:t> </a:t>
            </a:r>
            <a:r>
              <a:rPr lang="en-US" sz="2400" dirty="0" smtClean="0"/>
              <a:t> </a:t>
            </a:r>
            <a:r>
              <a:rPr lang="en-US" sz="2400" dirty="0" err="1" smtClean="0"/>
              <a:t>inositol</a:t>
            </a:r>
            <a:r>
              <a:rPr lang="ar-SY" sz="2400" dirty="0" smtClean="0"/>
              <a:t>) فيَنقُص نشاط المراسيل الثانويّة </a:t>
            </a:r>
            <a:r>
              <a:rPr lang="ar-SY" sz="2400" dirty="0" err="1" smtClean="0"/>
              <a:t>الـ</a:t>
            </a:r>
            <a:r>
              <a:rPr lang="ar-SY" sz="2400" dirty="0" smtClean="0"/>
              <a:t>  </a:t>
            </a:r>
            <a:r>
              <a:rPr lang="en-US" sz="2400" dirty="0" err="1" smtClean="0"/>
              <a:t>diacylglycerol</a:t>
            </a:r>
            <a:r>
              <a:rPr lang="en-US" sz="2400" dirty="0" smtClean="0"/>
              <a:t> [ DAG ]</a:t>
            </a:r>
            <a:r>
              <a:rPr lang="ar-SY" sz="2400" dirty="0" smtClean="0"/>
              <a:t> والـ </a:t>
            </a:r>
            <a:r>
              <a:rPr lang="en-US" sz="2400" dirty="0" err="1" smtClean="0"/>
              <a:t>inositol</a:t>
            </a:r>
            <a:r>
              <a:rPr lang="en-US" sz="2400" dirty="0" smtClean="0"/>
              <a:t> 1,4,5 – </a:t>
            </a:r>
            <a:r>
              <a:rPr lang="en-US" sz="2400" dirty="0" err="1" smtClean="0"/>
              <a:t>triphosphate</a:t>
            </a:r>
            <a:r>
              <a:rPr lang="en-US" sz="2400" dirty="0" smtClean="0"/>
              <a:t> [ IP3 ]</a:t>
            </a:r>
            <a:r>
              <a:rPr lang="ar-SY" sz="2400" dirty="0" smtClean="0"/>
              <a:t> ؛ يؤثِّر </a:t>
            </a:r>
            <a:r>
              <a:rPr lang="ar-SY" sz="2400" dirty="0" err="1" smtClean="0"/>
              <a:t>الليثيوم</a:t>
            </a:r>
            <a:r>
              <a:rPr lang="ar-SY" sz="2400" dirty="0" smtClean="0"/>
              <a:t> أيضاً في النقل العصبي على إطلاق الأمينات الحيويّة </a:t>
            </a:r>
            <a:r>
              <a:rPr lang="en-US" sz="2400" dirty="0" smtClean="0"/>
              <a:t>biogenic amines</a:t>
            </a:r>
            <a:r>
              <a:rPr lang="ar-SY" sz="2400" dirty="0" smtClean="0"/>
              <a:t> وتخليقها وعملها .  </a:t>
            </a:r>
          </a:p>
          <a:p>
            <a:pPr>
              <a:buNone/>
            </a:pPr>
            <a:r>
              <a:rPr lang="ar-SY" sz="2400" b="1" dirty="0" smtClean="0"/>
              <a:t>    </a:t>
            </a:r>
            <a:r>
              <a:rPr lang="ar-SY" sz="4400" b="1" dirty="0" smtClean="0"/>
              <a:t>ب</a:t>
            </a:r>
            <a:r>
              <a:rPr lang="ar-SY" sz="2400" b="1" dirty="0" smtClean="0"/>
              <a:t>. الخواص </a:t>
            </a:r>
            <a:r>
              <a:rPr lang="ar-SY" sz="2400" b="1" dirty="0" err="1" smtClean="0"/>
              <a:t>الفارماكولوجيّة</a:t>
            </a:r>
            <a:r>
              <a:rPr lang="ar-SY" sz="2400" b="1" dirty="0" smtClean="0"/>
              <a:t> : </a:t>
            </a:r>
          </a:p>
          <a:p>
            <a:pPr>
              <a:buNone/>
            </a:pPr>
            <a:r>
              <a:rPr lang="ar-SY" sz="2400" b="1" dirty="0" smtClean="0"/>
              <a:t>     1. </a:t>
            </a:r>
            <a:r>
              <a:rPr lang="ar-SY" sz="2400" dirty="0" smtClean="0"/>
              <a:t>يًطرَح</a:t>
            </a:r>
            <a:r>
              <a:rPr lang="ar-SY" sz="2400" b="1" dirty="0" smtClean="0"/>
              <a:t> </a:t>
            </a:r>
            <a:r>
              <a:rPr lang="ar-SY" sz="2400" dirty="0" err="1" smtClean="0"/>
              <a:t>الليثيوم</a:t>
            </a:r>
            <a:r>
              <a:rPr lang="ar-SY" sz="2400" dirty="0" smtClean="0"/>
              <a:t> تماماً كلويّاً ؛ يُعاد </a:t>
            </a:r>
            <a:r>
              <a:rPr lang="ar-SY" sz="2400" dirty="0" err="1" smtClean="0"/>
              <a:t>إمتصاص</a:t>
            </a:r>
            <a:r>
              <a:rPr lang="ar-SY" sz="2400" dirty="0" smtClean="0"/>
              <a:t> 80% في </a:t>
            </a:r>
            <a:r>
              <a:rPr lang="ar-SY" sz="2400" dirty="0" err="1" smtClean="0"/>
              <a:t>النبيب</a:t>
            </a:r>
            <a:r>
              <a:rPr lang="ar-SY" sz="2400" dirty="0" smtClean="0"/>
              <a:t> الكلوي القريب. </a:t>
            </a:r>
          </a:p>
          <a:p>
            <a:pPr>
              <a:buNone/>
            </a:pPr>
            <a:r>
              <a:rPr lang="ar-SY" sz="2400" b="1" dirty="0" smtClean="0"/>
              <a:t>     2. </a:t>
            </a:r>
            <a:r>
              <a:rPr lang="ar-SY" sz="2400" dirty="0" err="1" smtClean="0"/>
              <a:t>الليثيوم</a:t>
            </a:r>
            <a:r>
              <a:rPr lang="ar-SY" sz="2400" dirty="0" smtClean="0"/>
              <a:t> ذو مَنسَب علاجي ضئيل ؛ يجب رصد مستوياته البلازميّة باستمرار. </a:t>
            </a:r>
            <a:endParaRPr lang="ar-SA" sz="4400" b="1"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dirty="0"/>
          </a:p>
        </p:txBody>
      </p:sp>
      <p:sp>
        <p:nvSpPr>
          <p:cNvPr id="3" name="عنصر نائب للمحتوى 2"/>
          <p:cNvSpPr>
            <a:spLocks noGrp="1"/>
          </p:cNvSpPr>
          <p:nvPr>
            <p:ph idx="1"/>
          </p:nvPr>
        </p:nvSpPr>
        <p:spPr/>
        <p:txBody>
          <a:bodyPr>
            <a:noAutofit/>
          </a:bodyPr>
          <a:lstStyle/>
          <a:p>
            <a:pPr>
              <a:buNone/>
            </a:pPr>
            <a:r>
              <a:rPr lang="ar-SY" sz="2400" dirty="0" smtClean="0"/>
              <a:t>   </a:t>
            </a:r>
            <a:r>
              <a:rPr lang="ar-SY" sz="2400" b="1" dirty="0" smtClean="0"/>
              <a:t>ج. </a:t>
            </a:r>
            <a:r>
              <a:rPr lang="ar-SY" sz="2400" b="1" dirty="0" err="1" smtClean="0"/>
              <a:t>الإستعمالات</a:t>
            </a:r>
            <a:r>
              <a:rPr lang="ar-SY" sz="2400" b="1" dirty="0" smtClean="0"/>
              <a:t> العلاجيّة </a:t>
            </a:r>
            <a:r>
              <a:rPr lang="en-US" sz="2400" b="1" dirty="0" smtClean="0"/>
              <a:t>Therapeutic uses</a:t>
            </a:r>
            <a:r>
              <a:rPr lang="ar-SY" sz="2400" b="1" dirty="0" smtClean="0"/>
              <a:t> : </a:t>
            </a:r>
          </a:p>
          <a:p>
            <a:pPr>
              <a:buNone/>
            </a:pPr>
            <a:r>
              <a:rPr lang="ar-SY" sz="2400" b="1" dirty="0" smtClean="0"/>
              <a:t>     1. الهَوَس الحادّ </a:t>
            </a:r>
            <a:r>
              <a:rPr lang="en-US" sz="2400" b="1" dirty="0" smtClean="0"/>
              <a:t>acute mania</a:t>
            </a:r>
            <a:r>
              <a:rPr lang="ar-SY" sz="2400" b="1" dirty="0" smtClean="0"/>
              <a:t> أو </a:t>
            </a:r>
            <a:r>
              <a:rPr lang="ar-SY" sz="2400" b="1" dirty="0" err="1" smtClean="0"/>
              <a:t>الإضطراب</a:t>
            </a:r>
            <a:r>
              <a:rPr lang="ar-SY" sz="2400" b="1" dirty="0" smtClean="0"/>
              <a:t> العاطفي ذو </a:t>
            </a:r>
            <a:r>
              <a:rPr lang="ar-SY" sz="2400" b="1" dirty="0" err="1" smtClean="0"/>
              <a:t>الإتجاهين</a:t>
            </a:r>
            <a:r>
              <a:rPr lang="ar-SY" sz="2400" b="1" dirty="0" smtClean="0"/>
              <a:t> </a:t>
            </a:r>
            <a:r>
              <a:rPr lang="en-US" sz="2400" b="1" dirty="0" smtClean="0"/>
              <a:t>bipolar affective disorder </a:t>
            </a:r>
            <a:r>
              <a:rPr lang="ar-SY" sz="2400" b="1" dirty="0" smtClean="0"/>
              <a:t> . </a:t>
            </a:r>
          </a:p>
          <a:p>
            <a:pPr>
              <a:buNone/>
            </a:pPr>
            <a:r>
              <a:rPr lang="ar-SY" sz="2400" b="1" dirty="0" smtClean="0"/>
              <a:t>      أ. </a:t>
            </a:r>
            <a:r>
              <a:rPr lang="ar-SY" sz="2400" dirty="0" err="1" smtClean="0"/>
              <a:t>الليثيوم</a:t>
            </a:r>
            <a:r>
              <a:rPr lang="ar-SY" sz="2400" dirty="0" smtClean="0"/>
              <a:t> يعيد المزاج إلى الطبيعي عند 70% من المرضى . يستغرق بدء التأثير 2 – 3 أسابيع ؛ يُمكِن </a:t>
            </a:r>
            <a:r>
              <a:rPr lang="ar-SY" sz="2400" dirty="0" err="1" smtClean="0"/>
              <a:t>إستعمال</a:t>
            </a:r>
            <a:r>
              <a:rPr lang="ar-SY" sz="2400" dirty="0" smtClean="0"/>
              <a:t> مضادّات الذهان ومركّبات </a:t>
            </a:r>
            <a:r>
              <a:rPr lang="ar-SY" sz="2400" dirty="0" err="1" smtClean="0"/>
              <a:t>البنزوديازيبين</a:t>
            </a:r>
            <a:r>
              <a:rPr lang="ar-SY" sz="2400" dirty="0" smtClean="0"/>
              <a:t> في المراحل </a:t>
            </a:r>
            <a:r>
              <a:rPr lang="ar-SY" sz="2400" dirty="0" err="1" smtClean="0"/>
              <a:t>البدئيّة</a:t>
            </a:r>
            <a:r>
              <a:rPr lang="ar-SY" sz="2400" dirty="0" smtClean="0"/>
              <a:t> لكبح التهييج الحادّ . </a:t>
            </a:r>
          </a:p>
          <a:p>
            <a:pPr>
              <a:buNone/>
            </a:pPr>
            <a:r>
              <a:rPr lang="ar-SY" sz="2400" b="1" dirty="0" smtClean="0"/>
              <a:t>      ب. </a:t>
            </a:r>
            <a:r>
              <a:rPr lang="ar-SY" sz="2400" dirty="0" smtClean="0"/>
              <a:t>استُعمِلَت مضادّات </a:t>
            </a:r>
            <a:r>
              <a:rPr lang="ar-SY" sz="2400" dirty="0" err="1" smtClean="0"/>
              <a:t>الإختلاج</a:t>
            </a:r>
            <a:r>
              <a:rPr lang="ar-SY" sz="2400" dirty="0" smtClean="0"/>
              <a:t> </a:t>
            </a:r>
            <a:r>
              <a:rPr lang="en-US" sz="2400" dirty="0" smtClean="0"/>
              <a:t>anticonvulsants</a:t>
            </a:r>
            <a:r>
              <a:rPr lang="ar-SY" sz="2400" dirty="0" smtClean="0"/>
              <a:t> </a:t>
            </a:r>
            <a:r>
              <a:rPr lang="ar-SY" sz="2400" dirty="0" err="1" smtClean="0"/>
              <a:t>الـ</a:t>
            </a:r>
            <a:r>
              <a:rPr lang="ar-SY" sz="2400" dirty="0" smtClean="0"/>
              <a:t> </a:t>
            </a:r>
            <a:r>
              <a:rPr lang="en-US" sz="2400" b="1" dirty="0" err="1" smtClean="0"/>
              <a:t>carbamazepine</a:t>
            </a:r>
            <a:r>
              <a:rPr lang="ar-SY" sz="2400" dirty="0" smtClean="0"/>
              <a:t> و </a:t>
            </a:r>
            <a:r>
              <a:rPr lang="ar-SY" sz="2400" b="1" dirty="0" smtClean="0"/>
              <a:t>حمض</a:t>
            </a:r>
            <a:r>
              <a:rPr lang="ar-SY" sz="2400" dirty="0" smtClean="0"/>
              <a:t> </a:t>
            </a:r>
            <a:r>
              <a:rPr lang="ar-SY" sz="2400" b="1" dirty="0" err="1" smtClean="0"/>
              <a:t>الفالبروئيك</a:t>
            </a:r>
            <a:r>
              <a:rPr lang="ar-SY" sz="2400" dirty="0" smtClean="0"/>
              <a:t> </a:t>
            </a:r>
            <a:r>
              <a:rPr lang="en-US" sz="2400" b="1" dirty="0" err="1" smtClean="0"/>
              <a:t>valproic</a:t>
            </a:r>
            <a:r>
              <a:rPr lang="en-US" sz="2400" dirty="0" smtClean="0"/>
              <a:t> </a:t>
            </a:r>
            <a:r>
              <a:rPr lang="en-US" sz="2400" b="1" dirty="0" smtClean="0"/>
              <a:t>acid</a:t>
            </a:r>
            <a:r>
              <a:rPr lang="ar-SY" sz="2400" dirty="0" smtClean="0"/>
              <a:t> والـ </a:t>
            </a:r>
            <a:r>
              <a:rPr lang="en-US" sz="2400" b="1" dirty="0" err="1" smtClean="0"/>
              <a:t>lamotrigene</a:t>
            </a:r>
            <a:r>
              <a:rPr lang="ar-SY" sz="2400" dirty="0" smtClean="0"/>
              <a:t> بنجاح ، وحيدةً أو كمُساعدة للمعالجة </a:t>
            </a:r>
            <a:r>
              <a:rPr lang="ar-SY" sz="2400" dirty="0" err="1" smtClean="0"/>
              <a:t>بالليثيوم</a:t>
            </a:r>
            <a:r>
              <a:rPr lang="ar-SY" sz="2400" dirty="0" smtClean="0"/>
              <a:t> ؛ الجرعة مماثلة للجرعة المستعملة في معالجة الصَرَع </a:t>
            </a:r>
            <a:r>
              <a:rPr lang="en-US" sz="2400" dirty="0" smtClean="0"/>
              <a:t>epilepsy </a:t>
            </a:r>
            <a:r>
              <a:rPr lang="ar-SY" sz="2400" dirty="0" smtClean="0"/>
              <a:t> . وإنَّ آليّة عمل هذه الأدوية مجهولة ( أنظر </a:t>
            </a:r>
            <a:r>
              <a:rPr lang="en-US" sz="2400" dirty="0" smtClean="0"/>
              <a:t>VII</a:t>
            </a:r>
            <a:r>
              <a:rPr lang="ar-SY" sz="2400" dirty="0" smtClean="0"/>
              <a:t> ) . </a:t>
            </a:r>
          </a:p>
          <a:p>
            <a:pPr>
              <a:buNone/>
            </a:pPr>
            <a:r>
              <a:rPr lang="ar-SY" sz="2400" b="1" dirty="0" smtClean="0"/>
              <a:t>     2. الوقاية من </a:t>
            </a:r>
            <a:r>
              <a:rPr lang="ar-SY" sz="2400" b="1" dirty="0" err="1" smtClean="0"/>
              <a:t>الإضطراب</a:t>
            </a:r>
            <a:r>
              <a:rPr lang="ar-SY" sz="2400" b="1" dirty="0" smtClean="0"/>
              <a:t> العاطفي ذو </a:t>
            </a:r>
            <a:r>
              <a:rPr lang="ar-SY" sz="2400" b="1" dirty="0" err="1" smtClean="0"/>
              <a:t>الإتّجاهين</a:t>
            </a:r>
            <a:r>
              <a:rPr lang="ar-SY" sz="2400" b="1" dirty="0" smtClean="0"/>
              <a:t> ، </a:t>
            </a:r>
            <a:r>
              <a:rPr lang="ar-SY" sz="2400" dirty="0" smtClean="0"/>
              <a:t>حيث يُستَعمَل </a:t>
            </a:r>
            <a:r>
              <a:rPr lang="ar-SY" sz="2400" dirty="0" err="1" smtClean="0"/>
              <a:t>الليثيوم</a:t>
            </a:r>
            <a:r>
              <a:rPr lang="ar-SY" sz="2400" dirty="0" smtClean="0"/>
              <a:t> عادةً مع أحد </a:t>
            </a:r>
            <a:r>
              <a:rPr lang="ar-SY" sz="2400" dirty="0" err="1" smtClean="0"/>
              <a:t>الـ</a:t>
            </a:r>
            <a:r>
              <a:rPr lang="ar-SY" sz="2400" dirty="0" smtClean="0"/>
              <a:t> </a:t>
            </a:r>
            <a:r>
              <a:rPr lang="en-US" sz="2400" dirty="0" smtClean="0"/>
              <a:t>TCAs</a:t>
            </a:r>
            <a:r>
              <a:rPr lang="ar-SY" sz="2400" dirty="0" smtClean="0"/>
              <a:t> ( قد </a:t>
            </a:r>
            <a:r>
              <a:rPr lang="ar-SY" sz="2400" dirty="0" err="1" smtClean="0"/>
              <a:t>يؤَهِّب</a:t>
            </a:r>
            <a:r>
              <a:rPr lang="ar-SY" sz="2400" dirty="0" smtClean="0"/>
              <a:t> للهوَس ) . </a:t>
            </a:r>
            <a:endParaRPr lang="ar-SY" sz="2400" b="1" dirty="0" smtClean="0"/>
          </a:p>
          <a:p>
            <a:pPr>
              <a:buNone/>
            </a:pPr>
            <a:r>
              <a:rPr lang="ar-SY" sz="2400" b="1" dirty="0" smtClean="0"/>
              <a:t>      </a:t>
            </a:r>
            <a:endParaRPr lang="ar-SA" sz="2400"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Y" dirty="0" smtClean="0"/>
              <a:t> </a:t>
            </a:r>
            <a:r>
              <a:rPr lang="ar-SY" sz="7200" b="1" dirty="0" smtClean="0"/>
              <a:t>د</a:t>
            </a:r>
            <a:r>
              <a:rPr lang="ar-SY" b="1" dirty="0" smtClean="0"/>
              <a:t>. </a:t>
            </a:r>
            <a:r>
              <a:rPr lang="ar-SY" sz="2700" b="1" dirty="0" smtClean="0"/>
              <a:t>التأثيرات</a:t>
            </a:r>
            <a:r>
              <a:rPr lang="ar-SY" b="1" dirty="0" smtClean="0"/>
              <a:t> </a:t>
            </a:r>
            <a:r>
              <a:rPr lang="ar-SY" sz="2700" b="1" dirty="0" err="1" smtClean="0"/>
              <a:t>الضائرة</a:t>
            </a:r>
            <a:r>
              <a:rPr lang="ar-SY" b="1" dirty="0" smtClean="0"/>
              <a:t> </a:t>
            </a:r>
            <a:r>
              <a:rPr lang="ar-SY" sz="2700" b="1" dirty="0" smtClean="0"/>
              <a:t>:                                           .                     </a:t>
            </a:r>
            <a:r>
              <a:rPr lang="ar-SY" sz="2700" b="1" smtClean="0"/>
              <a:t>.</a:t>
            </a:r>
            <a:endParaRPr lang="ar-SA" sz="2700" dirty="0"/>
          </a:p>
        </p:txBody>
      </p:sp>
      <p:sp>
        <p:nvSpPr>
          <p:cNvPr id="3" name="عنصر نائب للمحتوى 2"/>
          <p:cNvSpPr>
            <a:spLocks noGrp="1"/>
          </p:cNvSpPr>
          <p:nvPr>
            <p:ph idx="1"/>
          </p:nvPr>
        </p:nvSpPr>
        <p:spPr/>
        <p:txBody>
          <a:bodyPr>
            <a:noAutofit/>
          </a:bodyPr>
          <a:lstStyle/>
          <a:p>
            <a:pPr>
              <a:buNone/>
            </a:pPr>
            <a:r>
              <a:rPr lang="ar-SY" sz="2400" b="1" dirty="0" smtClean="0"/>
              <a:t>     1</a:t>
            </a:r>
            <a:r>
              <a:rPr lang="ar-SY" sz="2400" dirty="0" smtClean="0"/>
              <a:t>. شائعة ضمن الجرعات العلاجيّة 0.5 – 1.4 ميلي مول/</a:t>
            </a:r>
            <a:r>
              <a:rPr lang="ar-SY" sz="2400" dirty="0" err="1" smtClean="0"/>
              <a:t>ليتر</a:t>
            </a:r>
            <a:r>
              <a:rPr lang="ar-SY" sz="2400" dirty="0" smtClean="0"/>
              <a:t> . </a:t>
            </a:r>
          </a:p>
          <a:p>
            <a:pPr>
              <a:buNone/>
            </a:pPr>
            <a:r>
              <a:rPr lang="ar-SY" sz="2400" b="1" dirty="0" smtClean="0"/>
              <a:t>     2. تتضمّن الغثيان </a:t>
            </a:r>
            <a:r>
              <a:rPr lang="ar-SY" sz="2400" b="1" dirty="0" err="1" smtClean="0"/>
              <a:t>والقياء</a:t>
            </a:r>
            <a:r>
              <a:rPr lang="ar-SY" sz="2400" b="1" dirty="0" smtClean="0"/>
              <a:t> والإسهال </a:t>
            </a:r>
            <a:r>
              <a:rPr lang="en-US" sz="2400" b="1" dirty="0" err="1" smtClean="0"/>
              <a:t>diarhea</a:t>
            </a:r>
            <a:r>
              <a:rPr lang="ar-SY" sz="2400" b="1" dirty="0" smtClean="0"/>
              <a:t> والرعاش </a:t>
            </a:r>
            <a:r>
              <a:rPr lang="en-US" sz="2400" b="1" dirty="0" smtClean="0"/>
              <a:t>tremor</a:t>
            </a:r>
            <a:r>
              <a:rPr lang="ar-SY" sz="2400" b="1" dirty="0" smtClean="0"/>
              <a:t> </a:t>
            </a:r>
            <a:r>
              <a:rPr lang="ar-SY" sz="2400" b="1" dirty="0" err="1" smtClean="0"/>
              <a:t>والعُطاش</a:t>
            </a:r>
            <a:r>
              <a:rPr lang="ar-SY" sz="2400" b="1" dirty="0" smtClean="0"/>
              <a:t> </a:t>
            </a:r>
            <a:r>
              <a:rPr lang="en-US" sz="2400" b="1" dirty="0" err="1" smtClean="0"/>
              <a:t>polydipsia</a:t>
            </a:r>
            <a:r>
              <a:rPr lang="ar-SY" sz="2400" b="1" dirty="0" smtClean="0"/>
              <a:t> </a:t>
            </a:r>
            <a:r>
              <a:rPr lang="ar-SY" sz="2400" b="1" dirty="0" err="1" smtClean="0"/>
              <a:t>والوذمة</a:t>
            </a:r>
            <a:r>
              <a:rPr lang="ar-SY" sz="2400" b="1" dirty="0" smtClean="0"/>
              <a:t> </a:t>
            </a:r>
            <a:r>
              <a:rPr lang="en-US" sz="2400" b="1" dirty="0" smtClean="0"/>
              <a:t> edema</a:t>
            </a:r>
            <a:r>
              <a:rPr lang="ar-SY" sz="2400" b="1" dirty="0" smtClean="0"/>
              <a:t>وزيادة الوزن . </a:t>
            </a:r>
          </a:p>
          <a:p>
            <a:pPr>
              <a:buNone/>
            </a:pPr>
            <a:r>
              <a:rPr lang="ar-SY" sz="2400" dirty="0" smtClean="0"/>
              <a:t>     </a:t>
            </a:r>
            <a:r>
              <a:rPr lang="ar-SY" sz="2400" b="1" dirty="0" smtClean="0"/>
              <a:t>3. </a:t>
            </a:r>
            <a:r>
              <a:rPr lang="ar-SY" sz="2400" dirty="0" smtClean="0"/>
              <a:t>يحدُث </a:t>
            </a:r>
            <a:r>
              <a:rPr lang="ar-SY" sz="2400" b="1" dirty="0" smtClean="0"/>
              <a:t>بُوال</a:t>
            </a:r>
            <a:r>
              <a:rPr lang="ar-SY" sz="2400" dirty="0" smtClean="0"/>
              <a:t> </a:t>
            </a:r>
            <a:r>
              <a:rPr lang="en-US" sz="2400" dirty="0" err="1" smtClean="0"/>
              <a:t>polyuria</a:t>
            </a:r>
            <a:r>
              <a:rPr lang="ar-SY" sz="2400" dirty="0" smtClean="0"/>
              <a:t> ( </a:t>
            </a:r>
            <a:r>
              <a:rPr lang="ar-SY" sz="2400" dirty="0" err="1" smtClean="0"/>
              <a:t>عكوس</a:t>
            </a:r>
            <a:r>
              <a:rPr lang="ar-SY" sz="2400" dirty="0" smtClean="0"/>
              <a:t> ) بتعطيل </a:t>
            </a:r>
            <a:r>
              <a:rPr lang="ar-SY" sz="2400" dirty="0" err="1" smtClean="0"/>
              <a:t>إستجابة</a:t>
            </a:r>
            <a:r>
              <a:rPr lang="ar-SY" sz="2400" dirty="0" smtClean="0"/>
              <a:t> </a:t>
            </a:r>
            <a:r>
              <a:rPr lang="ar-SY" sz="2400" dirty="0" err="1" smtClean="0"/>
              <a:t>النبيب</a:t>
            </a:r>
            <a:r>
              <a:rPr lang="ar-SY" sz="2400" dirty="0" smtClean="0"/>
              <a:t> الجامع </a:t>
            </a:r>
            <a:r>
              <a:rPr lang="ar-SY" sz="2400" dirty="0" err="1" smtClean="0"/>
              <a:t>للـ</a:t>
            </a:r>
            <a:r>
              <a:rPr lang="ar-SY" sz="2400" dirty="0" smtClean="0"/>
              <a:t> </a:t>
            </a:r>
            <a:r>
              <a:rPr lang="en-US" sz="2400" dirty="0" smtClean="0"/>
              <a:t>ADH</a:t>
            </a:r>
            <a:r>
              <a:rPr lang="ar-SY" sz="2400" dirty="0" smtClean="0"/>
              <a:t> . نادراً </a:t>
            </a:r>
            <a:r>
              <a:rPr lang="ar-SY" sz="2400" dirty="0" err="1" smtClean="0"/>
              <a:t>ماتضعُف</a:t>
            </a:r>
            <a:r>
              <a:rPr lang="ar-SY" sz="2400" dirty="0" smtClean="0"/>
              <a:t> وظيفة الكلية مع طول </a:t>
            </a:r>
            <a:r>
              <a:rPr lang="ar-SY" sz="2400" dirty="0" err="1" smtClean="0"/>
              <a:t>الإستعمال</a:t>
            </a:r>
            <a:r>
              <a:rPr lang="ar-SY" sz="2400" dirty="0" smtClean="0"/>
              <a:t> ، مُشابِهاً للسكّري </a:t>
            </a:r>
            <a:r>
              <a:rPr lang="ar-SY" sz="2400" dirty="0" err="1" smtClean="0"/>
              <a:t>التفه</a:t>
            </a:r>
            <a:r>
              <a:rPr lang="ar-SY" sz="2400" dirty="0" smtClean="0"/>
              <a:t> الكلوي المنشأ </a:t>
            </a:r>
            <a:r>
              <a:rPr lang="en-US" sz="2400" dirty="0" err="1" smtClean="0"/>
              <a:t>nephrogenic</a:t>
            </a:r>
            <a:r>
              <a:rPr lang="en-US" sz="2400" dirty="0" smtClean="0"/>
              <a:t> diabetes </a:t>
            </a:r>
            <a:r>
              <a:rPr lang="en-US" sz="2400" dirty="0" err="1" smtClean="0"/>
              <a:t>insipidus</a:t>
            </a:r>
            <a:r>
              <a:rPr lang="ar-SY" sz="2400" dirty="0" smtClean="0"/>
              <a:t> . </a:t>
            </a:r>
          </a:p>
          <a:p>
            <a:pPr>
              <a:buNone/>
            </a:pPr>
            <a:r>
              <a:rPr lang="ar-SY" sz="2400" dirty="0" smtClean="0"/>
              <a:t>     </a:t>
            </a:r>
            <a:r>
              <a:rPr lang="ar-SY" sz="2400" b="1" dirty="0" smtClean="0"/>
              <a:t>4. ضخامة</a:t>
            </a:r>
            <a:r>
              <a:rPr lang="ar-SY" sz="2400" dirty="0" smtClean="0"/>
              <a:t> </a:t>
            </a:r>
            <a:r>
              <a:rPr lang="ar-SY" sz="2400" b="1" dirty="0" err="1" smtClean="0"/>
              <a:t>الدرق</a:t>
            </a:r>
            <a:r>
              <a:rPr lang="ar-SY" sz="2400" dirty="0" smtClean="0"/>
              <a:t> </a:t>
            </a:r>
            <a:r>
              <a:rPr lang="ar-SY" sz="2400" b="1" dirty="0" smtClean="0"/>
              <a:t>الحميدة</a:t>
            </a:r>
            <a:r>
              <a:rPr lang="ar-SY" sz="2400" dirty="0" smtClean="0"/>
              <a:t> </a:t>
            </a:r>
            <a:r>
              <a:rPr lang="ar-SY" sz="2400" b="1" dirty="0" err="1" smtClean="0"/>
              <a:t>العكوسة</a:t>
            </a:r>
            <a:r>
              <a:rPr lang="ar-SY" sz="2400" dirty="0" smtClean="0"/>
              <a:t> </a:t>
            </a:r>
            <a:r>
              <a:rPr lang="en-US" sz="2400" dirty="0" smtClean="0"/>
              <a:t>benign reversible thyroid </a:t>
            </a:r>
            <a:r>
              <a:rPr lang="en-US" sz="2400" dirty="0" err="1" smtClean="0"/>
              <a:t>enlargment</a:t>
            </a:r>
            <a:r>
              <a:rPr lang="ar-SY" sz="2400" dirty="0" smtClean="0"/>
              <a:t> بسبب تراجع </a:t>
            </a:r>
            <a:r>
              <a:rPr lang="ar-SY" sz="2400" dirty="0" err="1" smtClean="0"/>
              <a:t>يودنة</a:t>
            </a:r>
            <a:r>
              <a:rPr lang="ar-SY" sz="2400" dirty="0" smtClean="0"/>
              <a:t> </a:t>
            </a:r>
            <a:r>
              <a:rPr lang="ar-SY" sz="2400" dirty="0" err="1" smtClean="0"/>
              <a:t>التيروزين</a:t>
            </a:r>
            <a:r>
              <a:rPr lang="ar-SY" sz="2400" dirty="0" smtClean="0"/>
              <a:t> وتخليق </a:t>
            </a:r>
            <a:r>
              <a:rPr lang="ar-SY" sz="2400" dirty="0" err="1" smtClean="0"/>
              <a:t>الـ</a:t>
            </a:r>
            <a:r>
              <a:rPr lang="ar-SY" sz="2400" dirty="0" smtClean="0"/>
              <a:t> </a:t>
            </a:r>
            <a:r>
              <a:rPr lang="en-US" sz="2400" dirty="0" err="1" smtClean="0"/>
              <a:t>thyroxine</a:t>
            </a:r>
            <a:r>
              <a:rPr lang="ar-SY" sz="2400" dirty="0" smtClean="0"/>
              <a:t> . ونادراً جدّاً </a:t>
            </a:r>
            <a:r>
              <a:rPr lang="ar-SY" sz="2400" dirty="0" err="1" smtClean="0"/>
              <a:t>مايسبّب</a:t>
            </a:r>
            <a:r>
              <a:rPr lang="ar-SY" sz="2400" dirty="0" smtClean="0"/>
              <a:t> </a:t>
            </a:r>
            <a:r>
              <a:rPr lang="ar-SY" sz="2400" dirty="0" err="1" smtClean="0"/>
              <a:t>الليثيوم</a:t>
            </a:r>
            <a:r>
              <a:rPr lang="ar-SY" sz="2400" dirty="0" smtClean="0"/>
              <a:t> نقص </a:t>
            </a:r>
            <a:r>
              <a:rPr lang="ar-SY" sz="2400" dirty="0" err="1" smtClean="0"/>
              <a:t>الدرق</a:t>
            </a:r>
            <a:r>
              <a:rPr lang="ar-SY" sz="2400" dirty="0" smtClean="0"/>
              <a:t> </a:t>
            </a:r>
            <a:r>
              <a:rPr lang="en-US" sz="2400" dirty="0" smtClean="0"/>
              <a:t>hypothyroidism</a:t>
            </a:r>
            <a:r>
              <a:rPr lang="ar-SY" sz="2400" dirty="0" smtClean="0"/>
              <a:t> . </a:t>
            </a:r>
          </a:p>
          <a:p>
            <a:pPr>
              <a:buNone/>
            </a:pPr>
            <a:r>
              <a:rPr lang="ar-SY" sz="2400" dirty="0" smtClean="0"/>
              <a:t>     </a:t>
            </a:r>
            <a:r>
              <a:rPr lang="ar-SY" sz="2400" b="1" dirty="0" smtClean="0"/>
              <a:t>5. يُمنَع </a:t>
            </a:r>
            <a:r>
              <a:rPr lang="ar-SY" sz="2400" b="1" dirty="0" err="1" smtClean="0"/>
              <a:t>إستعمال</a:t>
            </a:r>
            <a:r>
              <a:rPr lang="ar-SY" sz="2400" b="1" dirty="0" smtClean="0"/>
              <a:t> </a:t>
            </a:r>
            <a:r>
              <a:rPr lang="ar-SY" sz="2400" b="1" dirty="0" err="1" smtClean="0"/>
              <a:t>الليثيوم</a:t>
            </a:r>
            <a:r>
              <a:rPr lang="ar-SY" sz="2400" b="1" dirty="0" smtClean="0"/>
              <a:t> </a:t>
            </a:r>
            <a:r>
              <a:rPr lang="ar-SY" sz="2400" dirty="0" smtClean="0"/>
              <a:t>في الثلث الأوّل من الحمل بسبب </a:t>
            </a:r>
            <a:r>
              <a:rPr lang="ar-SY" sz="2400" dirty="0" err="1" smtClean="0"/>
              <a:t>إختطار</a:t>
            </a:r>
            <a:r>
              <a:rPr lang="ar-SY" sz="2400" dirty="0" smtClean="0"/>
              <a:t> التشوّهات الجنينيّة الخلقيّة .. </a:t>
            </a:r>
            <a:r>
              <a:rPr lang="ar-SY" sz="2400" dirty="0" err="1" smtClean="0"/>
              <a:t>ولايُنصَح</a:t>
            </a:r>
            <a:r>
              <a:rPr lang="ar-SY" sz="2400" dirty="0" smtClean="0"/>
              <a:t> بالإرضاع لأنّ </a:t>
            </a:r>
            <a:r>
              <a:rPr lang="ar-SY" sz="2400" dirty="0" err="1" smtClean="0"/>
              <a:t>الليثيوم</a:t>
            </a:r>
            <a:r>
              <a:rPr lang="ar-SY" sz="2400" dirty="0" smtClean="0"/>
              <a:t> يُفرَز في لبن الثدي وقد يُخِلّ بالوليد .</a:t>
            </a:r>
            <a:endParaRPr lang="ar-SA" sz="2400"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Autofit/>
          </a:bodyPr>
          <a:lstStyle/>
          <a:p>
            <a:r>
              <a:rPr lang="ar-SY" b="1" dirty="0" smtClean="0"/>
              <a:t>ه</a:t>
            </a:r>
            <a:r>
              <a:rPr lang="ar-SY" sz="2400" b="1" dirty="0" smtClean="0"/>
              <a:t>. </a:t>
            </a:r>
            <a:r>
              <a:rPr lang="ar-SY" sz="2400" b="1" dirty="0" err="1" smtClean="0"/>
              <a:t>التآثرات</a:t>
            </a:r>
            <a:r>
              <a:rPr lang="ar-SY" sz="2400" b="1" dirty="0" smtClean="0"/>
              <a:t> الدوائيّة : </a:t>
            </a:r>
            <a:r>
              <a:rPr lang="ar-SY" sz="2400" dirty="0" err="1" smtClean="0"/>
              <a:t>إستنفاذ</a:t>
            </a:r>
            <a:r>
              <a:rPr lang="ar-SY" sz="2400" dirty="0" smtClean="0"/>
              <a:t> الصوديوم يزيد عودة </a:t>
            </a:r>
            <a:r>
              <a:rPr lang="ar-SY" sz="2400" dirty="0" err="1" smtClean="0"/>
              <a:t>إمتصاص</a:t>
            </a:r>
            <a:r>
              <a:rPr lang="ar-SY" sz="2400" dirty="0" smtClean="0"/>
              <a:t> </a:t>
            </a:r>
            <a:r>
              <a:rPr lang="ar-SY" sz="2400" dirty="0" err="1" smtClean="0"/>
              <a:t>الليثيوم</a:t>
            </a:r>
            <a:r>
              <a:rPr lang="ar-SY" sz="2400" dirty="0" smtClean="0"/>
              <a:t> ممّا </a:t>
            </a:r>
            <a:r>
              <a:rPr lang="ar-SY" sz="2400" b="1" dirty="0" smtClean="0"/>
              <a:t>يزيد سمّيته . </a:t>
            </a:r>
            <a:r>
              <a:rPr lang="ar-SY" sz="2400" dirty="0" smtClean="0"/>
              <a:t>هذا </a:t>
            </a:r>
            <a:r>
              <a:rPr lang="ar-SY" sz="2400" dirty="0" err="1" smtClean="0"/>
              <a:t>الإستنفاذ</a:t>
            </a:r>
            <a:r>
              <a:rPr lang="ar-SY" sz="2400" dirty="0" smtClean="0"/>
              <a:t> يزداد </a:t>
            </a:r>
            <a:r>
              <a:rPr lang="ar-SY" sz="2400" b="1" dirty="0" smtClean="0"/>
              <a:t>بالنظام الغذائي وبمدرّات البول </a:t>
            </a:r>
            <a:r>
              <a:rPr lang="ar-SY" sz="2400" b="1" dirty="0" err="1" smtClean="0"/>
              <a:t>التيازيديّة</a:t>
            </a:r>
            <a:r>
              <a:rPr lang="ar-SY" sz="2400" b="1" dirty="0" smtClean="0"/>
              <a:t> والـ </a:t>
            </a:r>
            <a:r>
              <a:rPr lang="en-US" sz="2400" b="1" dirty="0" err="1" smtClean="0"/>
              <a:t>furosemide</a:t>
            </a:r>
            <a:r>
              <a:rPr lang="ar-SY" sz="2400" b="1" dirty="0" smtClean="0"/>
              <a:t> و </a:t>
            </a:r>
            <a:r>
              <a:rPr lang="en-US" sz="2400" b="1" dirty="0" err="1" smtClean="0"/>
              <a:t>ethacrynic</a:t>
            </a:r>
            <a:r>
              <a:rPr lang="en-US" sz="2400" b="1" dirty="0" smtClean="0"/>
              <a:t> acid</a:t>
            </a:r>
            <a:r>
              <a:rPr lang="ar-SY" sz="2400" b="1" dirty="0" smtClean="0"/>
              <a:t> </a:t>
            </a:r>
            <a:r>
              <a:rPr lang="ar-SY" sz="2400" dirty="0" smtClean="0"/>
              <a:t>أو </a:t>
            </a:r>
            <a:r>
              <a:rPr lang="ar-SY" sz="2400" dirty="0" err="1" smtClean="0"/>
              <a:t>بالقياء</a:t>
            </a:r>
            <a:r>
              <a:rPr lang="ar-SY" sz="2400" dirty="0" smtClean="0"/>
              <a:t> الشديدّ أو الإسهال .                  </a:t>
            </a:r>
            <a:endParaRPr lang="ar-SA" sz="2400" b="1" dirty="0"/>
          </a:p>
        </p:txBody>
      </p:sp>
      <p:sp>
        <p:nvSpPr>
          <p:cNvPr id="3" name="عنصر نائب للمحتوى 2"/>
          <p:cNvSpPr>
            <a:spLocks noGrp="1"/>
          </p:cNvSpPr>
          <p:nvPr>
            <p:ph idx="1"/>
          </p:nvPr>
        </p:nvSpPr>
        <p:spPr/>
        <p:txBody>
          <a:bodyPr>
            <a:normAutofit lnSpcReduction="10000"/>
          </a:bodyPr>
          <a:lstStyle/>
          <a:p>
            <a:pPr>
              <a:buNone/>
            </a:pPr>
            <a:r>
              <a:rPr lang="ar-SY" sz="2400" dirty="0" smtClean="0"/>
              <a:t>         تنقُص التصفية الكلويّة </a:t>
            </a:r>
            <a:r>
              <a:rPr lang="ar-SY" sz="2400" dirty="0" err="1" smtClean="0"/>
              <a:t>لليثيوم</a:t>
            </a:r>
            <a:r>
              <a:rPr lang="ar-SY" sz="2400" dirty="0" smtClean="0"/>
              <a:t> </a:t>
            </a:r>
            <a:r>
              <a:rPr lang="ar-SY" sz="2400" dirty="0" smtClean="0"/>
              <a:t>وتزيد </a:t>
            </a:r>
            <a:r>
              <a:rPr lang="ar-SY" sz="2400" dirty="0" smtClean="0"/>
              <a:t>فرصة التسمّم </a:t>
            </a:r>
            <a:r>
              <a:rPr lang="ar-SY" sz="2400" dirty="0" err="1" smtClean="0"/>
              <a:t>بوساظة</a:t>
            </a:r>
            <a:r>
              <a:rPr lang="ar-SY" sz="2400" dirty="0" smtClean="0"/>
              <a:t> بعض </a:t>
            </a:r>
            <a:r>
              <a:rPr lang="ar-SY" sz="2400" dirty="0" err="1" smtClean="0"/>
              <a:t>الـ</a:t>
            </a:r>
            <a:r>
              <a:rPr lang="ar-SY" sz="2400" dirty="0" smtClean="0"/>
              <a:t> </a:t>
            </a:r>
            <a:r>
              <a:rPr lang="en-US" sz="2400" dirty="0" smtClean="0"/>
              <a:t>NSAIDs</a:t>
            </a:r>
            <a:r>
              <a:rPr lang="ar-SY" sz="2400" dirty="0" smtClean="0"/>
              <a:t> ( مثل </a:t>
            </a:r>
            <a:r>
              <a:rPr lang="en-US" sz="2400" dirty="0" err="1" smtClean="0"/>
              <a:t>indomethacin</a:t>
            </a:r>
            <a:r>
              <a:rPr lang="ar-SY" sz="2400" dirty="0" smtClean="0"/>
              <a:t> و </a:t>
            </a:r>
            <a:r>
              <a:rPr lang="en-US" sz="2400" dirty="0" err="1" smtClean="0"/>
              <a:t>phenylbutazone</a:t>
            </a:r>
            <a:r>
              <a:rPr lang="ar-SY" sz="2400" dirty="0" smtClean="0"/>
              <a:t> ) . </a:t>
            </a:r>
          </a:p>
          <a:p>
            <a:pPr>
              <a:buNone/>
            </a:pPr>
            <a:r>
              <a:rPr lang="ar-SY" sz="2400" dirty="0" smtClean="0"/>
              <a:t>    </a:t>
            </a:r>
            <a:r>
              <a:rPr lang="ar-SY" sz="4400" b="1" dirty="0" smtClean="0"/>
              <a:t>و</a:t>
            </a:r>
            <a:r>
              <a:rPr lang="ar-SY" sz="2400" dirty="0" smtClean="0"/>
              <a:t>. </a:t>
            </a:r>
            <a:r>
              <a:rPr lang="ar-SY" sz="2400" b="1" dirty="0" smtClean="0"/>
              <a:t>السمّيّة : </a:t>
            </a:r>
          </a:p>
          <a:p>
            <a:pPr>
              <a:buNone/>
            </a:pPr>
            <a:r>
              <a:rPr lang="ar-SY" sz="2400" b="1" dirty="0" smtClean="0"/>
              <a:t>     1. </a:t>
            </a:r>
            <a:r>
              <a:rPr lang="ar-SY" sz="2400" dirty="0" smtClean="0"/>
              <a:t>تسريب</a:t>
            </a:r>
            <a:r>
              <a:rPr lang="ar-SY" sz="2400" b="1" dirty="0" smtClean="0"/>
              <a:t> </a:t>
            </a:r>
            <a:r>
              <a:rPr lang="ar-SY" sz="2400" dirty="0" smtClean="0"/>
              <a:t>المستوى</a:t>
            </a:r>
            <a:r>
              <a:rPr lang="ar-SY" sz="2400" b="1" dirty="0" smtClean="0"/>
              <a:t> </a:t>
            </a:r>
            <a:r>
              <a:rPr lang="ar-SY" sz="2400" dirty="0" smtClean="0"/>
              <a:t>السامّ</a:t>
            </a:r>
            <a:r>
              <a:rPr lang="ar-SY" sz="2400" b="1" dirty="0" smtClean="0"/>
              <a:t> الأكثر من 2 ميلي مول / </a:t>
            </a:r>
            <a:r>
              <a:rPr lang="ar-SY" sz="2400" b="1" dirty="0" err="1" smtClean="0"/>
              <a:t>ليتر</a:t>
            </a:r>
            <a:r>
              <a:rPr lang="ar-SY" sz="2400" b="1" dirty="0" smtClean="0"/>
              <a:t> </a:t>
            </a:r>
            <a:r>
              <a:rPr lang="ar-SY" sz="2400" dirty="0" smtClean="0"/>
              <a:t>يسبّب</a:t>
            </a:r>
            <a:r>
              <a:rPr lang="ar-SY" sz="2400" b="1" dirty="0" smtClean="0"/>
              <a:t> </a:t>
            </a:r>
            <a:r>
              <a:rPr lang="ar-SY" sz="2400" dirty="0" smtClean="0"/>
              <a:t>نعاس </a:t>
            </a:r>
            <a:r>
              <a:rPr lang="ar-SY" sz="2400" dirty="0" err="1" smtClean="0"/>
              <a:t>وقياء</a:t>
            </a:r>
            <a:r>
              <a:rPr lang="ar-SY" sz="2400" dirty="0" smtClean="0"/>
              <a:t> </a:t>
            </a:r>
            <a:r>
              <a:rPr lang="ar-SY" sz="2400" dirty="0" err="1" smtClean="0"/>
              <a:t>ورَنَح</a:t>
            </a:r>
            <a:r>
              <a:rPr lang="ar-SY" sz="2400" dirty="0" smtClean="0"/>
              <a:t> </a:t>
            </a:r>
            <a:r>
              <a:rPr lang="en-US" sz="2400" dirty="0" smtClean="0"/>
              <a:t>ataxia</a:t>
            </a:r>
            <a:r>
              <a:rPr lang="ar-SY" sz="2400" dirty="0" smtClean="0"/>
              <a:t> ودوخة ورعاش شديد .. </a:t>
            </a:r>
          </a:p>
          <a:p>
            <a:pPr>
              <a:buNone/>
            </a:pPr>
            <a:r>
              <a:rPr lang="ar-SY" sz="2400" dirty="0" smtClean="0"/>
              <a:t>     </a:t>
            </a:r>
            <a:r>
              <a:rPr lang="ar-SY" sz="2400" b="1" dirty="0" smtClean="0"/>
              <a:t>2. </a:t>
            </a:r>
            <a:r>
              <a:rPr lang="ar-SY" sz="2400" dirty="0" smtClean="0"/>
              <a:t>المستوى السامّ </a:t>
            </a:r>
            <a:r>
              <a:rPr lang="ar-SY" sz="2400" b="1" dirty="0" smtClean="0"/>
              <a:t>الأكثر من 2.5 ميلي مول / </a:t>
            </a:r>
            <a:r>
              <a:rPr lang="ar-SY" sz="2400" b="1" dirty="0" err="1" smtClean="0"/>
              <a:t>ليتر</a:t>
            </a:r>
            <a:r>
              <a:rPr lang="ar-SY" sz="2400" b="1" dirty="0" smtClean="0"/>
              <a:t> </a:t>
            </a:r>
            <a:r>
              <a:rPr lang="ar-SY" sz="2400" dirty="0" smtClean="0"/>
              <a:t>يُحدِث حركات </a:t>
            </a:r>
            <a:r>
              <a:rPr lang="ar-SY" sz="2400" dirty="0" err="1" smtClean="0"/>
              <a:t>إرتجافيّة</a:t>
            </a:r>
            <a:r>
              <a:rPr lang="ar-SY" sz="2400" dirty="0" smtClean="0"/>
              <a:t> </a:t>
            </a:r>
            <a:r>
              <a:rPr lang="en-US" sz="2400" dirty="0" err="1" smtClean="0"/>
              <a:t>clonic</a:t>
            </a:r>
            <a:r>
              <a:rPr lang="ar-SY" sz="2400" dirty="0" smtClean="0"/>
              <a:t> في الأطراف ونوبات </a:t>
            </a:r>
            <a:r>
              <a:rPr lang="ar-SY" sz="2400" dirty="0" err="1" smtClean="0"/>
              <a:t>ووهط</a:t>
            </a:r>
            <a:r>
              <a:rPr lang="ar-SY" sz="2400" dirty="0" smtClean="0"/>
              <a:t> دوراني وغيبوبة . </a:t>
            </a:r>
          </a:p>
          <a:p>
            <a:pPr>
              <a:buNone/>
            </a:pPr>
            <a:r>
              <a:rPr lang="ar-SY" sz="2400" b="1" dirty="0" smtClean="0"/>
              <a:t>     3. </a:t>
            </a:r>
            <a:r>
              <a:rPr lang="ar-SY" sz="2400" dirty="0" smtClean="0"/>
              <a:t>تتضمَّن المعالجة إيقاف الدواء </a:t>
            </a:r>
            <a:r>
              <a:rPr lang="ar-SY" sz="2400" dirty="0" err="1" smtClean="0"/>
              <a:t>والدَيال</a:t>
            </a:r>
            <a:r>
              <a:rPr lang="ar-SY" sz="2400" dirty="0" smtClean="0"/>
              <a:t> الدموي </a:t>
            </a:r>
            <a:r>
              <a:rPr lang="en-US" sz="2400" dirty="0" err="1" smtClean="0"/>
              <a:t>hemodialysis</a:t>
            </a:r>
            <a:r>
              <a:rPr lang="ar-SY" sz="2400" dirty="0" smtClean="0"/>
              <a:t> </a:t>
            </a:r>
            <a:r>
              <a:rPr lang="ar-SY" sz="2400" dirty="0" err="1" smtClean="0"/>
              <a:t>وإستعمال</a:t>
            </a:r>
            <a:r>
              <a:rPr lang="ar-SY" sz="2400" dirty="0" smtClean="0"/>
              <a:t> مضادّات </a:t>
            </a:r>
            <a:r>
              <a:rPr lang="ar-SY" sz="2400" dirty="0" err="1" smtClean="0"/>
              <a:t>الإختلاج</a:t>
            </a:r>
            <a:r>
              <a:rPr lang="ar-SY" sz="2400" dirty="0" smtClean="0"/>
              <a:t> . </a:t>
            </a:r>
          </a:p>
          <a:p>
            <a:pPr algn="l" rtl="0">
              <a:buNone/>
            </a:pPr>
            <a:r>
              <a:rPr lang="en-US" sz="2000" dirty="0" smtClean="0"/>
              <a:t>BRS ..</a:t>
            </a:r>
            <a:endParaRPr lang="ar-SY" sz="2000" dirty="0" smtClean="0"/>
          </a:p>
          <a:p>
            <a:pPr algn="l" rtl="0">
              <a:buNone/>
            </a:pPr>
            <a:r>
              <a:rPr lang="ar-SY" sz="2400" b="1" dirty="0" smtClean="0"/>
              <a:t>                                                                                           </a:t>
            </a:r>
            <a:endParaRPr lang="ar-SA" sz="1600" b="1"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0" y="457200"/>
            <a:ext cx="8686800" cy="838200"/>
          </a:xfrm>
        </p:spPr>
        <p:txBody>
          <a:bodyPr>
            <a:noAutofit/>
          </a:bodyPr>
          <a:lstStyle/>
          <a:p>
            <a:pPr algn="l" rtl="0"/>
            <a:r>
              <a:rPr lang="en-US" sz="1600" b="1" dirty="0" smtClean="0"/>
              <a:t>Central Nervous System.</a:t>
            </a:r>
            <a:r>
              <a:rPr lang="en-US" sz="1600" dirty="0" smtClean="0"/>
              <a:t> A multitude of brain functions are influenced by 5-HT, including sleep, cognition, sensory perception, motor activity, temperature regulation, </a:t>
            </a:r>
            <a:r>
              <a:rPr lang="en-US" sz="1600" dirty="0" err="1" smtClean="0"/>
              <a:t>nociception</a:t>
            </a:r>
            <a:r>
              <a:rPr lang="en-US" sz="1600" dirty="0" smtClean="0"/>
              <a:t>, </a:t>
            </a:r>
            <a:r>
              <a:rPr lang="en-US" sz="1600" b="1" dirty="0" smtClean="0">
                <a:solidFill>
                  <a:srgbClr val="FF0000"/>
                </a:solidFill>
              </a:rPr>
              <a:t>mood</a:t>
            </a:r>
            <a:r>
              <a:rPr lang="en-US" sz="1600" dirty="0" smtClean="0"/>
              <a:t>, appetite, sexual behavior, and hormone secretion. All of the cloned 5-HT receptors are expressed in the brain, often in overlapping domains. Although patterns of 5-HT receptor expression in individual neurons have not been defined, it is likely that </a:t>
            </a:r>
            <a:r>
              <a:rPr lang="en-US" sz="1600" b="1" dirty="0" smtClean="0">
                <a:solidFill>
                  <a:srgbClr val="FF0000"/>
                </a:solidFill>
              </a:rPr>
              <a:t>multiple 5-HT receptor subtypes with similar or opposing actions are expressed in individual neurons, leading to a tremendous diversity of actions. </a:t>
            </a:r>
            <a:br>
              <a:rPr lang="en-US" sz="1600" b="1" dirty="0" smtClean="0">
                <a:solidFill>
                  <a:srgbClr val="FF0000"/>
                </a:solidFill>
              </a:rPr>
            </a:br>
            <a:endParaRPr lang="en-US" sz="1600" dirty="0">
              <a:solidFill>
                <a:srgbClr val="FF0000"/>
              </a:solidFill>
            </a:endParaRPr>
          </a:p>
        </p:txBody>
      </p:sp>
      <p:sp>
        <p:nvSpPr>
          <p:cNvPr id="3" name="عنصر نائب للمحتوى 2"/>
          <p:cNvSpPr>
            <a:spLocks noGrp="1"/>
          </p:cNvSpPr>
          <p:nvPr>
            <p:ph idx="1"/>
          </p:nvPr>
        </p:nvSpPr>
        <p:spPr>
          <a:xfrm>
            <a:off x="0" y="1752600"/>
            <a:ext cx="9144000" cy="5105400"/>
          </a:xfrm>
        </p:spPr>
        <p:txBody>
          <a:bodyPr>
            <a:normAutofit fontScale="85000" lnSpcReduction="20000"/>
          </a:bodyPr>
          <a:lstStyle/>
          <a:p>
            <a:pPr algn="l" rtl="0">
              <a:buNone/>
            </a:pPr>
            <a:r>
              <a:rPr lang="en-US" sz="2000" b="1" dirty="0" smtClean="0"/>
              <a:t>       Anxiety and Depression</a:t>
            </a:r>
            <a:r>
              <a:rPr lang="en-US" sz="2000" dirty="0" smtClean="0"/>
              <a:t> The effects of 5-HT-active drugs, like the selective serotonin reuptake inhibitors (SSRIs), in anxiety and depressive disorders strongly suggest an effect of 5-HT in the </a:t>
            </a:r>
            <a:r>
              <a:rPr lang="en-US" sz="2000" dirty="0" err="1" smtClean="0"/>
              <a:t>neurochemical</a:t>
            </a:r>
            <a:r>
              <a:rPr lang="en-US" sz="2000" dirty="0" smtClean="0"/>
              <a:t> mediation of these disorders. However, 5-HT-related drugs with clinical effects in anxiety and depression have varied effects in classical animal models of these disorders, depending on the experimental paradigm, species, and strain. For example, the effective </a:t>
            </a:r>
            <a:r>
              <a:rPr lang="en-US" sz="2000" dirty="0" err="1" smtClean="0"/>
              <a:t>anxiolytic</a:t>
            </a:r>
            <a:r>
              <a:rPr lang="en-US" sz="2000" dirty="0" smtClean="0"/>
              <a:t> </a:t>
            </a:r>
            <a:r>
              <a:rPr lang="en-US" sz="2000" i="1" dirty="0" err="1" smtClean="0"/>
              <a:t>buspirone</a:t>
            </a:r>
            <a:r>
              <a:rPr lang="en-US" sz="2000" dirty="0" smtClean="0"/>
              <a:t> (BUSPAR, </a:t>
            </a:r>
            <a:r>
              <a:rPr lang="en-US" sz="2000" i="1" dirty="0" smtClean="0"/>
              <a:t>see</a:t>
            </a:r>
            <a:r>
              <a:rPr lang="en-US" sz="2000" dirty="0" smtClean="0"/>
              <a:t> </a:t>
            </a:r>
            <a:r>
              <a:rPr lang="en-US" sz="2000" u="sng" dirty="0" smtClean="0">
                <a:hlinkClick r:id="rId2" action="ppaction://hlinkfile"/>
              </a:rPr>
              <a:t>Chapter 17</a:t>
            </a:r>
            <a:r>
              <a:rPr lang="en-US" sz="2000" dirty="0" smtClean="0"/>
              <a:t>), a 5-HT</a:t>
            </a:r>
            <a:r>
              <a:rPr lang="en-US" sz="2000" baseline="-25000" dirty="0" smtClean="0"/>
              <a:t>1A</a:t>
            </a:r>
            <a:r>
              <a:rPr lang="en-US" sz="2000" dirty="0" smtClean="0"/>
              <a:t>-receptor partial agonist, does not reduce anxiety in classical approach-avoidance paradigms that were instrumental in development of </a:t>
            </a:r>
            <a:r>
              <a:rPr lang="en-US" sz="2000" dirty="0" err="1" smtClean="0"/>
              <a:t>anxiolytic</a:t>
            </a:r>
            <a:r>
              <a:rPr lang="en-US" sz="2000" dirty="0" smtClean="0"/>
              <a:t> benzodiazepines. However, </a:t>
            </a:r>
            <a:r>
              <a:rPr lang="en-US" sz="2000" dirty="0" err="1" smtClean="0"/>
              <a:t>buspirone</a:t>
            </a:r>
            <a:r>
              <a:rPr lang="en-US" sz="2000" dirty="0" smtClean="0"/>
              <a:t> and other 5-HT</a:t>
            </a:r>
            <a:r>
              <a:rPr lang="en-US" sz="2000" baseline="-25000" dirty="0" smtClean="0"/>
              <a:t>1A</a:t>
            </a:r>
            <a:r>
              <a:rPr lang="en-US" sz="2000" dirty="0" smtClean="0"/>
              <a:t>-receptor agonists are effective in other animal behavioral tests used to predict </a:t>
            </a:r>
            <a:r>
              <a:rPr lang="en-US" sz="2000" dirty="0" err="1" smtClean="0"/>
              <a:t>anxiolytic</a:t>
            </a:r>
            <a:r>
              <a:rPr lang="en-US" sz="2000" dirty="0" smtClean="0"/>
              <a:t> effects. Furthermore, studies in 5-HT</a:t>
            </a:r>
            <a:r>
              <a:rPr lang="en-US" sz="2000" baseline="-25000" dirty="0" smtClean="0"/>
              <a:t>1A</a:t>
            </a:r>
            <a:r>
              <a:rPr lang="en-US" sz="2000" dirty="0" smtClean="0"/>
              <a:t>-receptor knockout mice suggest a role for this receptor in anxiety, and possibly depression.</a:t>
            </a:r>
            <a:endParaRPr lang="ar-SA" sz="2000" dirty="0" smtClean="0"/>
          </a:p>
          <a:p>
            <a:pPr algn="l" rtl="0">
              <a:buNone/>
            </a:pPr>
            <a:endParaRPr lang="en-US" sz="2000" b="1" dirty="0" smtClean="0"/>
          </a:p>
          <a:p>
            <a:pPr algn="l" rtl="0">
              <a:buNone/>
            </a:pPr>
            <a:r>
              <a:rPr lang="en-US" sz="2800" b="1" dirty="0" smtClean="0"/>
              <a:t>       </a:t>
            </a:r>
            <a:r>
              <a:rPr lang="en-US" sz="2800" b="1" dirty="0" smtClean="0">
                <a:solidFill>
                  <a:srgbClr val="FF0000"/>
                </a:solidFill>
              </a:rPr>
              <a:t>Agonists of certain 5-HT receptors, including 5-HT</a:t>
            </a:r>
            <a:r>
              <a:rPr lang="en-US" sz="2800" b="1" baseline="-25000" dirty="0" smtClean="0">
                <a:solidFill>
                  <a:srgbClr val="FF0000"/>
                </a:solidFill>
              </a:rPr>
              <a:t>2A</a:t>
            </a:r>
            <a:r>
              <a:rPr lang="en-US" sz="2800" b="1" dirty="0" smtClean="0">
                <a:solidFill>
                  <a:srgbClr val="FF0000"/>
                </a:solidFill>
              </a:rPr>
              <a:t> and 5-HT</a:t>
            </a:r>
            <a:r>
              <a:rPr lang="en-US" sz="2800" b="1" baseline="-25000" dirty="0" smtClean="0">
                <a:solidFill>
                  <a:srgbClr val="FF0000"/>
                </a:solidFill>
              </a:rPr>
              <a:t>2C</a:t>
            </a:r>
            <a:r>
              <a:rPr lang="en-US" sz="2800" b="1" dirty="0" smtClean="0">
                <a:solidFill>
                  <a:srgbClr val="FF0000"/>
                </a:solidFill>
              </a:rPr>
              <a:t> receptors (</a:t>
            </a:r>
            <a:r>
              <a:rPr lang="en-US" sz="2800" b="1" i="1" dirty="0" smtClean="0">
                <a:solidFill>
                  <a:srgbClr val="FF0000"/>
                </a:solidFill>
              </a:rPr>
              <a:t>e.g.,</a:t>
            </a:r>
            <a:r>
              <a:rPr lang="en-US" sz="2800" b="1" dirty="0" smtClean="0">
                <a:solidFill>
                  <a:srgbClr val="FF0000"/>
                </a:solidFill>
              </a:rPr>
              <a:t> </a:t>
            </a:r>
            <a:r>
              <a:rPr lang="en-US" sz="2800" b="1" i="1" dirty="0" smtClean="0">
                <a:solidFill>
                  <a:srgbClr val="FF0000"/>
                </a:solidFill>
              </a:rPr>
              <a:t>m</a:t>
            </a:r>
            <a:r>
              <a:rPr lang="en-US" sz="2800" b="1" dirty="0" smtClean="0">
                <a:solidFill>
                  <a:srgbClr val="FF0000"/>
                </a:solidFill>
              </a:rPr>
              <a:t>-</a:t>
            </a:r>
            <a:r>
              <a:rPr lang="en-US" sz="2800" b="1" dirty="0" err="1" smtClean="0">
                <a:solidFill>
                  <a:srgbClr val="FF0000"/>
                </a:solidFill>
              </a:rPr>
              <a:t>chlorophenylpiperazine</a:t>
            </a:r>
            <a:r>
              <a:rPr lang="en-US" sz="2800" b="1" dirty="0" smtClean="0">
                <a:solidFill>
                  <a:srgbClr val="FF0000"/>
                </a:solidFill>
              </a:rPr>
              <a:t> [</a:t>
            </a:r>
            <a:r>
              <a:rPr lang="en-US" sz="2800" b="1" dirty="0" err="1" smtClean="0">
                <a:solidFill>
                  <a:srgbClr val="FF0000"/>
                </a:solidFill>
              </a:rPr>
              <a:t>mCPP</a:t>
            </a:r>
            <a:r>
              <a:rPr lang="en-US" sz="2800" b="1" dirty="0" smtClean="0">
                <a:solidFill>
                  <a:srgbClr val="FF0000"/>
                </a:solidFill>
              </a:rPr>
              <a:t>]), have been shown to have </a:t>
            </a:r>
            <a:r>
              <a:rPr lang="en-US" sz="2800" b="1" dirty="0" err="1" smtClean="0">
                <a:solidFill>
                  <a:srgbClr val="FF0000"/>
                </a:solidFill>
              </a:rPr>
              <a:t>anxiogenic</a:t>
            </a:r>
            <a:r>
              <a:rPr lang="en-US" sz="2800" b="1" dirty="0" smtClean="0">
                <a:solidFill>
                  <a:srgbClr val="FF0000"/>
                </a:solidFill>
              </a:rPr>
              <a:t> properties in laboratory animal and human studies. Similarly, these receptors have been implicated in the animal models of depression, such as learned helplessness. </a:t>
            </a:r>
          </a:p>
          <a:p>
            <a:pPr algn="l" rtl="0">
              <a:buNone/>
            </a:pPr>
            <a:r>
              <a:rPr lang="en-US" sz="2000" dirty="0" smtClean="0"/>
              <a:t/>
            </a:r>
            <a:br>
              <a:rPr lang="en-US" sz="2000" dirty="0" smtClean="0"/>
            </a:br>
            <a:endParaRPr lang="ar-SA" sz="2000" dirty="0" smtClean="0"/>
          </a:p>
          <a:p>
            <a:pPr algn="l" rtl="0">
              <a:buNone/>
            </a:pPr>
            <a:r>
              <a:rPr lang="en-US" sz="2000" b="1" dirty="0" smtClean="0">
                <a:solidFill>
                  <a:srgbClr val="FF0000"/>
                </a:solidFill>
              </a:rPr>
              <a:t/>
            </a:r>
            <a:br>
              <a:rPr lang="en-US" sz="2000" b="1" dirty="0" smtClean="0">
                <a:solidFill>
                  <a:srgbClr val="FF0000"/>
                </a:solidFill>
              </a:rPr>
            </a:br>
            <a:endParaRPr lang="ar-SA" sz="20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0"/>
            <a:ext cx="8229600" cy="45719"/>
          </a:xfrm>
        </p:spPr>
        <p:txBody>
          <a:bodyPr>
            <a:normAutofit fontScale="90000"/>
          </a:bodyPr>
          <a:lstStyle/>
          <a:p>
            <a:endParaRPr lang="ar-SA" dirty="0"/>
          </a:p>
        </p:txBody>
      </p:sp>
      <p:pic>
        <p:nvPicPr>
          <p:cNvPr id="3074" name="Picture 2"/>
          <p:cNvPicPr>
            <a:picLocks noGrp="1" noChangeAspect="1" noChangeArrowheads="1"/>
          </p:cNvPicPr>
          <p:nvPr>
            <p:ph idx="1"/>
          </p:nvPr>
        </p:nvPicPr>
        <p:blipFill>
          <a:blip r:embed="rId2"/>
          <a:srcRect/>
          <a:stretch>
            <a:fillRect/>
          </a:stretch>
        </p:blipFill>
        <p:spPr bwMode="auto">
          <a:xfrm>
            <a:off x="228600" y="228600"/>
            <a:ext cx="4267200" cy="6324600"/>
          </a:xfrm>
          <a:prstGeom prst="rect">
            <a:avLst/>
          </a:prstGeom>
          <a:noFill/>
          <a:ln w="9525">
            <a:noFill/>
            <a:miter lim="800000"/>
            <a:headEnd/>
            <a:tailEnd/>
          </a:ln>
          <a:effectLst/>
        </p:spPr>
      </p:pic>
      <p:pic>
        <p:nvPicPr>
          <p:cNvPr id="3075" name="Picture 3"/>
          <p:cNvPicPr>
            <a:picLocks noChangeAspect="1" noChangeArrowheads="1"/>
          </p:cNvPicPr>
          <p:nvPr/>
        </p:nvPicPr>
        <p:blipFill>
          <a:blip r:embed="rId3"/>
          <a:srcRect/>
          <a:stretch>
            <a:fillRect/>
          </a:stretch>
        </p:blipFill>
        <p:spPr bwMode="auto">
          <a:xfrm>
            <a:off x="4343400" y="685800"/>
            <a:ext cx="3962400" cy="5943599"/>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pic>
        <p:nvPicPr>
          <p:cNvPr id="1026" name="Picture 2" descr="C:\Users\Toshiba\Documents\صور\5.jpg"/>
          <p:cNvPicPr>
            <a:picLocks noGrp="1" noChangeAspect="1" noChangeArrowheads="1"/>
          </p:cNvPicPr>
          <p:nvPr>
            <p:ph idx="1"/>
          </p:nvPr>
        </p:nvPicPr>
        <p:blipFill>
          <a:blip r:embed="rId2"/>
          <a:srcRect/>
          <a:stretch>
            <a:fillRect/>
          </a:stretch>
        </p:blipFill>
        <p:spPr bwMode="auto">
          <a:xfrm>
            <a:off x="0" y="0"/>
            <a:ext cx="9144000" cy="6858000"/>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0"/>
            <a:ext cx="8229600" cy="45719"/>
          </a:xfrm>
        </p:spPr>
        <p:txBody>
          <a:bodyPr>
            <a:normAutofit fontScale="90000"/>
          </a:bodyPr>
          <a:lstStyle/>
          <a:p>
            <a:endParaRPr lang="ar-SA" dirty="0"/>
          </a:p>
        </p:txBody>
      </p:sp>
      <p:sp>
        <p:nvSpPr>
          <p:cNvPr id="3" name="عنصر نائب للمحتوى 2"/>
          <p:cNvSpPr>
            <a:spLocks noGrp="1"/>
          </p:cNvSpPr>
          <p:nvPr>
            <p:ph idx="1"/>
          </p:nvPr>
        </p:nvSpPr>
        <p:spPr>
          <a:xfrm>
            <a:off x="152400" y="152400"/>
            <a:ext cx="8839200" cy="6705600"/>
          </a:xfrm>
        </p:spPr>
        <p:txBody>
          <a:bodyPr>
            <a:normAutofit lnSpcReduction="10000"/>
          </a:bodyPr>
          <a:lstStyle/>
          <a:p>
            <a:pPr>
              <a:buNone/>
            </a:pPr>
            <a:r>
              <a:rPr lang="en-US" b="1" dirty="0" smtClean="0">
                <a:solidFill>
                  <a:srgbClr val="7030A0"/>
                </a:solidFill>
              </a:rPr>
              <a:t> </a:t>
            </a:r>
            <a:r>
              <a:rPr lang="ar-SY" b="1" dirty="0" smtClean="0">
                <a:solidFill>
                  <a:srgbClr val="7030A0"/>
                </a:solidFill>
              </a:rPr>
              <a:t>  </a:t>
            </a:r>
            <a:r>
              <a:rPr lang="ar-SY" sz="2400" b="1" dirty="0" smtClean="0">
                <a:solidFill>
                  <a:srgbClr val="7030A0"/>
                </a:solidFill>
              </a:rPr>
              <a:t>ب . آليّة التأثير ( أنظر الشكل 12، 2  </a:t>
            </a:r>
            <a:r>
              <a:rPr lang="ar-SY" sz="2400" b="1" dirty="0" err="1" smtClean="0">
                <a:solidFill>
                  <a:srgbClr val="7030A0"/>
                </a:solidFill>
              </a:rPr>
              <a:t>و</a:t>
            </a:r>
            <a:r>
              <a:rPr lang="ar-SY" sz="2400" b="1" dirty="0" smtClean="0">
                <a:solidFill>
                  <a:srgbClr val="7030A0"/>
                </a:solidFill>
              </a:rPr>
              <a:t> الجدول 5-5 ) : </a:t>
            </a:r>
          </a:p>
          <a:p>
            <a:pPr>
              <a:buNone/>
            </a:pPr>
            <a:r>
              <a:rPr lang="ar-SY" sz="2400" b="1" dirty="0" smtClean="0">
                <a:solidFill>
                  <a:srgbClr val="002060"/>
                </a:solidFill>
              </a:rPr>
              <a:t>     1. </a:t>
            </a:r>
            <a:r>
              <a:rPr lang="en-US" sz="2400" b="1" dirty="0" smtClean="0">
                <a:solidFill>
                  <a:schemeClr val="accent3">
                    <a:lumMod val="75000"/>
                  </a:schemeClr>
                </a:solidFill>
              </a:rPr>
              <a:t>TCAs</a:t>
            </a:r>
            <a:r>
              <a:rPr lang="ar-SY" sz="2400" b="1" dirty="0" smtClean="0">
                <a:solidFill>
                  <a:schemeClr val="accent3">
                    <a:lumMod val="75000"/>
                  </a:schemeClr>
                </a:solidFill>
              </a:rPr>
              <a:t> </a:t>
            </a:r>
            <a:r>
              <a:rPr lang="ar-SY" sz="2400" b="1" dirty="0" err="1" smtClean="0">
                <a:solidFill>
                  <a:schemeClr val="accent3">
                    <a:lumMod val="75000"/>
                  </a:schemeClr>
                </a:solidFill>
              </a:rPr>
              <a:t>واللانمطيّة</a:t>
            </a:r>
            <a:r>
              <a:rPr lang="ar-SY" sz="2400" b="1" dirty="0" smtClean="0">
                <a:solidFill>
                  <a:srgbClr val="002060"/>
                </a:solidFill>
              </a:rPr>
              <a:t> : </a:t>
            </a:r>
          </a:p>
          <a:p>
            <a:pPr>
              <a:buNone/>
            </a:pPr>
            <a:r>
              <a:rPr lang="ar-SY" sz="2400" dirty="0" smtClean="0"/>
              <a:t>      أ. </a:t>
            </a:r>
            <a:r>
              <a:rPr lang="ar-SY" sz="2400" b="1" dirty="0" smtClean="0">
                <a:solidFill>
                  <a:srgbClr val="7030A0"/>
                </a:solidFill>
              </a:rPr>
              <a:t>تؤيّد</a:t>
            </a:r>
            <a:r>
              <a:rPr lang="ar-SY" sz="2400" dirty="0" smtClean="0">
                <a:solidFill>
                  <a:srgbClr val="7030A0"/>
                </a:solidFill>
              </a:rPr>
              <a:t> عمل </a:t>
            </a:r>
            <a:r>
              <a:rPr lang="ar-SY" sz="2400" dirty="0" err="1" smtClean="0">
                <a:solidFill>
                  <a:srgbClr val="7030A0"/>
                </a:solidFill>
              </a:rPr>
              <a:t>الـ</a:t>
            </a:r>
            <a:r>
              <a:rPr lang="ar-SY" sz="2400" dirty="0" smtClean="0">
                <a:solidFill>
                  <a:srgbClr val="7030A0"/>
                </a:solidFill>
              </a:rPr>
              <a:t> </a:t>
            </a:r>
            <a:r>
              <a:rPr lang="en-US" sz="2400" b="1" dirty="0" err="1" smtClean="0">
                <a:solidFill>
                  <a:srgbClr val="7030A0"/>
                </a:solidFill>
              </a:rPr>
              <a:t>N.Epi</a:t>
            </a:r>
            <a:r>
              <a:rPr lang="ar-SY" sz="2400" dirty="0" smtClean="0">
                <a:solidFill>
                  <a:srgbClr val="7030A0"/>
                </a:solidFill>
              </a:rPr>
              <a:t> </a:t>
            </a:r>
            <a:r>
              <a:rPr lang="ar-SY" sz="2400" b="1" dirty="0" smtClean="0">
                <a:solidFill>
                  <a:srgbClr val="7030A0"/>
                </a:solidFill>
              </a:rPr>
              <a:t>و</a:t>
            </a:r>
            <a:r>
              <a:rPr lang="ar-SY" sz="2400" dirty="0" smtClean="0">
                <a:solidFill>
                  <a:srgbClr val="7030A0"/>
                </a:solidFill>
              </a:rPr>
              <a:t> </a:t>
            </a:r>
            <a:r>
              <a:rPr lang="ar-SY" sz="2400" b="1" dirty="0" smtClean="0">
                <a:solidFill>
                  <a:srgbClr val="7030A0"/>
                </a:solidFill>
              </a:rPr>
              <a:t>/</a:t>
            </a:r>
            <a:r>
              <a:rPr lang="ar-SY" sz="2400" dirty="0" smtClean="0">
                <a:solidFill>
                  <a:srgbClr val="7030A0"/>
                </a:solidFill>
              </a:rPr>
              <a:t> </a:t>
            </a:r>
            <a:r>
              <a:rPr lang="ar-SY" sz="2400" b="1" dirty="0" smtClean="0">
                <a:solidFill>
                  <a:srgbClr val="7030A0"/>
                </a:solidFill>
              </a:rPr>
              <a:t>أو</a:t>
            </a:r>
            <a:r>
              <a:rPr lang="ar-SY" sz="2400" dirty="0" smtClean="0">
                <a:solidFill>
                  <a:srgbClr val="7030A0"/>
                </a:solidFill>
              </a:rPr>
              <a:t> </a:t>
            </a:r>
            <a:r>
              <a:rPr lang="ar-SY" sz="2400" b="1" dirty="0" err="1" smtClean="0">
                <a:solidFill>
                  <a:srgbClr val="7030A0"/>
                </a:solidFill>
              </a:rPr>
              <a:t>الـ</a:t>
            </a:r>
            <a:r>
              <a:rPr lang="ar-SY" sz="2400" dirty="0" smtClean="0">
                <a:solidFill>
                  <a:srgbClr val="7030A0"/>
                </a:solidFill>
              </a:rPr>
              <a:t> </a:t>
            </a:r>
            <a:r>
              <a:rPr lang="en-US" sz="2400" b="1" dirty="0" smtClean="0">
                <a:solidFill>
                  <a:srgbClr val="7030A0"/>
                </a:solidFill>
              </a:rPr>
              <a:t>5-HT</a:t>
            </a:r>
            <a:r>
              <a:rPr lang="ar-SY" sz="2400" b="1" dirty="0" smtClean="0">
                <a:solidFill>
                  <a:srgbClr val="7030A0"/>
                </a:solidFill>
              </a:rPr>
              <a:t> </a:t>
            </a:r>
            <a:r>
              <a:rPr lang="ar-SY" sz="2400" b="1" dirty="0" smtClean="0">
                <a:solidFill>
                  <a:schemeClr val="tx1">
                    <a:lumMod val="95000"/>
                    <a:lumOff val="5000"/>
                  </a:schemeClr>
                </a:solidFill>
              </a:rPr>
              <a:t>والـ </a:t>
            </a:r>
            <a:r>
              <a:rPr lang="en-US" sz="2400" b="1" dirty="0" smtClean="0">
                <a:solidFill>
                  <a:schemeClr val="tx1">
                    <a:lumMod val="95000"/>
                    <a:lumOff val="5000"/>
                  </a:schemeClr>
                </a:solidFill>
              </a:rPr>
              <a:t>DA</a:t>
            </a:r>
            <a:r>
              <a:rPr lang="ar-SY" sz="2400" dirty="0" smtClean="0">
                <a:solidFill>
                  <a:schemeClr val="tx1">
                    <a:lumMod val="95000"/>
                    <a:lumOff val="5000"/>
                  </a:schemeClr>
                </a:solidFill>
              </a:rPr>
              <a:t> </a:t>
            </a:r>
            <a:r>
              <a:rPr lang="ar-SY" sz="2400" b="1" dirty="0" err="1" smtClean="0">
                <a:solidFill>
                  <a:srgbClr val="7030A0"/>
                </a:solidFill>
              </a:rPr>
              <a:t>بإحصار</a:t>
            </a:r>
            <a:r>
              <a:rPr lang="ar-SY" sz="2400" dirty="0" smtClean="0">
                <a:solidFill>
                  <a:srgbClr val="7030A0"/>
                </a:solidFill>
              </a:rPr>
              <a:t> </a:t>
            </a:r>
            <a:r>
              <a:rPr lang="ar-SY" sz="2400" b="1" dirty="0" err="1" smtClean="0">
                <a:solidFill>
                  <a:srgbClr val="7030A0"/>
                </a:solidFill>
              </a:rPr>
              <a:t>إستردادهما</a:t>
            </a:r>
            <a:r>
              <a:rPr lang="ar-SY" sz="2400" dirty="0" smtClean="0">
                <a:solidFill>
                  <a:srgbClr val="7030A0"/>
                </a:solidFill>
              </a:rPr>
              <a:t> </a:t>
            </a:r>
            <a:r>
              <a:rPr lang="ar-SY" sz="2400" b="1" dirty="0" err="1" smtClean="0">
                <a:solidFill>
                  <a:srgbClr val="7030A0"/>
                </a:solidFill>
              </a:rPr>
              <a:t>بالنواقل</a:t>
            </a:r>
            <a:r>
              <a:rPr lang="ar-SY" sz="2400" dirty="0" smtClean="0">
                <a:solidFill>
                  <a:srgbClr val="7030A0"/>
                </a:solidFill>
              </a:rPr>
              <a:t> </a:t>
            </a:r>
            <a:r>
              <a:rPr lang="en-US" sz="2400" dirty="0" smtClean="0">
                <a:solidFill>
                  <a:srgbClr val="7030A0"/>
                </a:solidFill>
              </a:rPr>
              <a:t>transporters</a:t>
            </a:r>
            <a:r>
              <a:rPr lang="ar-SY" sz="2400" dirty="0" smtClean="0">
                <a:solidFill>
                  <a:srgbClr val="7030A0"/>
                </a:solidFill>
              </a:rPr>
              <a:t> </a:t>
            </a:r>
            <a:r>
              <a:rPr lang="ar-SY" sz="2400" b="1" dirty="0" smtClean="0">
                <a:solidFill>
                  <a:srgbClr val="7030A0"/>
                </a:solidFill>
              </a:rPr>
              <a:t>إلى</a:t>
            </a:r>
            <a:r>
              <a:rPr lang="ar-SY" sz="2400" dirty="0" smtClean="0">
                <a:solidFill>
                  <a:srgbClr val="7030A0"/>
                </a:solidFill>
              </a:rPr>
              <a:t> </a:t>
            </a:r>
            <a:r>
              <a:rPr lang="ar-SY" sz="2400" b="1" dirty="0" smtClean="0">
                <a:solidFill>
                  <a:srgbClr val="7030A0"/>
                </a:solidFill>
              </a:rPr>
              <a:t>النهايات</a:t>
            </a:r>
            <a:r>
              <a:rPr lang="ar-SY" sz="2400" dirty="0" smtClean="0">
                <a:solidFill>
                  <a:srgbClr val="7030A0"/>
                </a:solidFill>
              </a:rPr>
              <a:t> </a:t>
            </a:r>
            <a:r>
              <a:rPr lang="ar-SY" sz="2400" b="1" dirty="0" smtClean="0">
                <a:solidFill>
                  <a:srgbClr val="7030A0"/>
                </a:solidFill>
              </a:rPr>
              <a:t>العصبيّة</a:t>
            </a:r>
            <a:r>
              <a:rPr lang="ar-SY" sz="2400" dirty="0" smtClean="0">
                <a:solidFill>
                  <a:srgbClr val="7030A0"/>
                </a:solidFill>
              </a:rPr>
              <a:t> </a:t>
            </a:r>
            <a:r>
              <a:rPr lang="ar-SY" sz="2400" b="1" dirty="0" smtClean="0">
                <a:solidFill>
                  <a:srgbClr val="7030A0"/>
                </a:solidFill>
              </a:rPr>
              <a:t>قبل</a:t>
            </a:r>
            <a:r>
              <a:rPr lang="ar-SY" sz="2400" dirty="0" smtClean="0">
                <a:solidFill>
                  <a:srgbClr val="7030A0"/>
                </a:solidFill>
              </a:rPr>
              <a:t> </a:t>
            </a:r>
            <a:r>
              <a:rPr lang="ar-SY" sz="2400" b="1" dirty="0" smtClean="0">
                <a:solidFill>
                  <a:srgbClr val="7030A0"/>
                </a:solidFill>
              </a:rPr>
              <a:t>الوصل</a:t>
            </a:r>
            <a:r>
              <a:rPr lang="ar-SY" sz="2400" dirty="0" smtClean="0">
                <a:solidFill>
                  <a:srgbClr val="7030A0"/>
                </a:solidFill>
              </a:rPr>
              <a:t> </a:t>
            </a:r>
            <a:r>
              <a:rPr lang="en-US" sz="2400" dirty="0" err="1" smtClean="0">
                <a:solidFill>
                  <a:srgbClr val="7030A0"/>
                </a:solidFill>
              </a:rPr>
              <a:t>prejunctional</a:t>
            </a:r>
            <a:r>
              <a:rPr lang="ar-SY" sz="2400" dirty="0" smtClean="0"/>
              <a:t> ( وهو الدور الأهم في تعطيلهما ) </a:t>
            </a:r>
          </a:p>
          <a:p>
            <a:pPr>
              <a:buNone/>
            </a:pPr>
            <a:r>
              <a:rPr lang="ar-SY" sz="2400" dirty="0" smtClean="0"/>
              <a:t>     ب. تتضمن الاستثناءات : </a:t>
            </a:r>
          </a:p>
          <a:p>
            <a:pPr>
              <a:buNone/>
            </a:pPr>
            <a:r>
              <a:rPr lang="ar-SY" sz="2400" dirty="0" smtClean="0"/>
              <a:t>      1). </a:t>
            </a:r>
            <a:r>
              <a:rPr lang="en-US" sz="2400" b="1" dirty="0" err="1" smtClean="0">
                <a:solidFill>
                  <a:srgbClr val="00B050"/>
                </a:solidFill>
              </a:rPr>
              <a:t>Amoxapine</a:t>
            </a:r>
            <a:r>
              <a:rPr lang="ar-SA" sz="2400" dirty="0" smtClean="0"/>
              <a:t> : الذي يحصر أيضاً مستقبلات </a:t>
            </a:r>
            <a:r>
              <a:rPr lang="ar-SA" sz="2400" dirty="0" err="1" smtClean="0"/>
              <a:t>الدوبامين</a:t>
            </a:r>
            <a:r>
              <a:rPr lang="ar-SA" sz="2400" dirty="0" smtClean="0"/>
              <a:t> </a:t>
            </a:r>
            <a:r>
              <a:rPr lang="en-US" sz="2400" dirty="0" smtClean="0"/>
              <a:t>DA</a:t>
            </a:r>
            <a:r>
              <a:rPr lang="ar-SA" sz="2400" dirty="0" smtClean="0"/>
              <a:t> </a:t>
            </a:r>
          </a:p>
          <a:p>
            <a:pPr>
              <a:buNone/>
            </a:pPr>
            <a:r>
              <a:rPr lang="ar-SA" sz="2400" dirty="0" smtClean="0"/>
              <a:t>      2). </a:t>
            </a:r>
            <a:r>
              <a:rPr lang="en-US" sz="2400" b="1" dirty="0" err="1" smtClean="0">
                <a:solidFill>
                  <a:srgbClr val="00B050"/>
                </a:solidFill>
              </a:rPr>
              <a:t>Trazodone</a:t>
            </a:r>
            <a:r>
              <a:rPr lang="en-US" sz="2400" b="1" dirty="0" smtClean="0">
                <a:solidFill>
                  <a:srgbClr val="00B050"/>
                </a:solidFill>
              </a:rPr>
              <a:t> &amp; </a:t>
            </a:r>
            <a:r>
              <a:rPr lang="en-US" sz="2400" b="1" dirty="0" err="1" smtClean="0">
                <a:solidFill>
                  <a:srgbClr val="00B050"/>
                </a:solidFill>
              </a:rPr>
              <a:t>Nefazodone</a:t>
            </a:r>
            <a:r>
              <a:rPr lang="ar-SY" sz="2400" b="1" dirty="0" smtClean="0">
                <a:solidFill>
                  <a:srgbClr val="00B050"/>
                </a:solidFill>
              </a:rPr>
              <a:t> </a:t>
            </a:r>
            <a:r>
              <a:rPr lang="ar-SY" sz="2400" b="1" dirty="0" smtClean="0"/>
              <a:t>: </a:t>
            </a:r>
            <a:r>
              <a:rPr lang="ar-SY" sz="2400" dirty="0" smtClean="0"/>
              <a:t>يحصران  </a:t>
            </a:r>
            <a:r>
              <a:rPr lang="ar-SY" sz="2400" dirty="0" err="1" smtClean="0"/>
              <a:t>الـ</a:t>
            </a:r>
            <a:r>
              <a:rPr lang="ar-SY" sz="2400" dirty="0" smtClean="0"/>
              <a:t> </a:t>
            </a:r>
            <a:r>
              <a:rPr lang="en-US" sz="2400" dirty="0" err="1" smtClean="0"/>
              <a:t>postjunctional</a:t>
            </a:r>
            <a:r>
              <a:rPr lang="en-US" sz="2400" dirty="0" smtClean="0"/>
              <a:t> 5-HT2 &amp; </a:t>
            </a:r>
            <a:r>
              <a:rPr lang="en-US" sz="2400" dirty="0" err="1" smtClean="0"/>
              <a:t>prejunctional</a:t>
            </a:r>
            <a:r>
              <a:rPr lang="en-US" sz="2400" dirty="0" smtClean="0"/>
              <a:t> 5-HT1-autoreceptors</a:t>
            </a:r>
            <a:r>
              <a:rPr lang="ar-SY" sz="2400" dirty="0" smtClean="0"/>
              <a:t> </a:t>
            </a:r>
          </a:p>
          <a:p>
            <a:pPr>
              <a:buNone/>
            </a:pPr>
            <a:r>
              <a:rPr lang="ar-SY" sz="2400" b="1" dirty="0" smtClean="0"/>
              <a:t>      3). </a:t>
            </a:r>
            <a:r>
              <a:rPr lang="en-US" sz="2400" b="1" dirty="0" err="1" smtClean="0">
                <a:solidFill>
                  <a:srgbClr val="00B050"/>
                </a:solidFill>
              </a:rPr>
              <a:t>Mirtazapine</a:t>
            </a:r>
            <a:r>
              <a:rPr lang="ar-SY" sz="2400" b="1" dirty="0" smtClean="0"/>
              <a:t> : </a:t>
            </a:r>
            <a:r>
              <a:rPr lang="ar-SY" sz="2400" dirty="0" smtClean="0"/>
              <a:t>يحصر </a:t>
            </a:r>
            <a:r>
              <a:rPr lang="ar-SY" sz="2400" dirty="0" err="1" smtClean="0"/>
              <a:t>الـ</a:t>
            </a:r>
            <a:r>
              <a:rPr lang="ar-SY" sz="2400" dirty="0" smtClean="0"/>
              <a:t> 2</a:t>
            </a:r>
            <a:r>
              <a:rPr lang="en-US" sz="2400" i="1" dirty="0" smtClean="0"/>
              <a:t>a</a:t>
            </a:r>
            <a:r>
              <a:rPr lang="ar-SY" sz="2400" i="1" dirty="0" smtClean="0"/>
              <a:t> </a:t>
            </a:r>
            <a:r>
              <a:rPr lang="ar-SY" sz="2400" dirty="0" smtClean="0"/>
              <a:t>والـ </a:t>
            </a:r>
            <a:r>
              <a:rPr lang="en-US" sz="2400" dirty="0" smtClean="0"/>
              <a:t>5-HT2</a:t>
            </a:r>
            <a:r>
              <a:rPr lang="ar-SY" sz="2400" dirty="0" smtClean="0"/>
              <a:t> </a:t>
            </a:r>
          </a:p>
          <a:p>
            <a:pPr>
              <a:buNone/>
            </a:pPr>
            <a:r>
              <a:rPr lang="ar-SY" sz="2400" b="1" dirty="0" smtClean="0"/>
              <a:t>      4) </a:t>
            </a:r>
            <a:r>
              <a:rPr lang="en-US" sz="2400" b="1" dirty="0" err="1" smtClean="0">
                <a:solidFill>
                  <a:srgbClr val="00B050"/>
                </a:solidFill>
              </a:rPr>
              <a:t>Bupropion</a:t>
            </a:r>
            <a:r>
              <a:rPr lang="ar-SA" sz="2400" b="1" dirty="0" smtClean="0"/>
              <a:t> </a:t>
            </a:r>
            <a:r>
              <a:rPr lang="ar-SY" sz="2400" b="1" dirty="0" smtClean="0"/>
              <a:t>: مثبط ضعيف لاسترداد </a:t>
            </a:r>
            <a:r>
              <a:rPr lang="ar-SY" sz="2400" b="1" dirty="0" err="1" smtClean="0"/>
              <a:t>الـ</a:t>
            </a:r>
            <a:r>
              <a:rPr lang="ar-SY" sz="2400" b="1" dirty="0" smtClean="0"/>
              <a:t> </a:t>
            </a:r>
            <a:r>
              <a:rPr lang="en-US" sz="2400" b="1" dirty="0" err="1" smtClean="0"/>
              <a:t>N.Epi</a:t>
            </a:r>
            <a:r>
              <a:rPr lang="ar-SY" sz="2400" b="1" dirty="0" smtClean="0"/>
              <a:t> والـ </a:t>
            </a:r>
            <a:r>
              <a:rPr lang="en-US" sz="2400" b="1" dirty="0" smtClean="0"/>
              <a:t>DA</a:t>
            </a:r>
            <a:r>
              <a:rPr lang="ar-SY" sz="2400" b="1" dirty="0" smtClean="0"/>
              <a:t> .</a:t>
            </a:r>
          </a:p>
          <a:p>
            <a:pPr>
              <a:buNone/>
            </a:pPr>
            <a:r>
              <a:rPr lang="ar-SY" sz="2400" dirty="0" smtClean="0"/>
              <a:t>     </a:t>
            </a:r>
            <a:r>
              <a:rPr lang="ar-SY" sz="2400" b="1" dirty="0" smtClean="0"/>
              <a:t>2 . </a:t>
            </a:r>
            <a:r>
              <a:rPr lang="en-US" sz="2400" b="1" dirty="0" smtClean="0">
                <a:solidFill>
                  <a:srgbClr val="7030A0"/>
                </a:solidFill>
              </a:rPr>
              <a:t>SSRIs</a:t>
            </a:r>
            <a:r>
              <a:rPr lang="ar-SY" sz="2400" b="1" dirty="0" smtClean="0"/>
              <a:t> : مثبطات استرداد </a:t>
            </a:r>
            <a:r>
              <a:rPr lang="ar-SY" sz="2400" b="1" dirty="0" err="1" smtClean="0"/>
              <a:t>السيروتونين</a:t>
            </a:r>
            <a:r>
              <a:rPr lang="ar-SY" sz="2400" b="1" dirty="0" smtClean="0"/>
              <a:t> الانتقائيّة .</a:t>
            </a:r>
          </a:p>
          <a:p>
            <a:pPr>
              <a:buNone/>
            </a:pPr>
            <a:r>
              <a:rPr lang="ar-SY" sz="2400" b="1" dirty="0" smtClean="0"/>
              <a:t>     3 . </a:t>
            </a:r>
            <a:r>
              <a:rPr lang="en-US" sz="2400" b="1" dirty="0" smtClean="0">
                <a:solidFill>
                  <a:srgbClr val="7030A0"/>
                </a:solidFill>
              </a:rPr>
              <a:t>MAOIs</a:t>
            </a:r>
            <a:r>
              <a:rPr lang="ar-SY" sz="2400" b="1" dirty="0" smtClean="0"/>
              <a:t> : </a:t>
            </a:r>
            <a:r>
              <a:rPr lang="en-US" sz="2400" b="1" dirty="0" err="1" smtClean="0">
                <a:solidFill>
                  <a:srgbClr val="00B050"/>
                </a:solidFill>
              </a:rPr>
              <a:t>phenelzine</a:t>
            </a:r>
            <a:r>
              <a:rPr lang="ar-SY" sz="2400" b="1" dirty="0" smtClean="0"/>
              <a:t> و </a:t>
            </a:r>
            <a:r>
              <a:rPr lang="en-US" sz="2400" b="1" dirty="0" err="1" smtClean="0">
                <a:solidFill>
                  <a:srgbClr val="00B050"/>
                </a:solidFill>
              </a:rPr>
              <a:t>tranylcypromine</a:t>
            </a:r>
            <a:r>
              <a:rPr lang="ar-SY" sz="2400" b="1" dirty="0" smtClean="0"/>
              <a:t> :</a:t>
            </a:r>
          </a:p>
          <a:p>
            <a:pPr>
              <a:buNone/>
            </a:pPr>
            <a:r>
              <a:rPr lang="ar-SY" sz="2400" b="1" dirty="0" smtClean="0"/>
              <a:t>      </a:t>
            </a:r>
            <a:r>
              <a:rPr lang="ar-SY" sz="2400" dirty="0" smtClean="0"/>
              <a:t>أ. </a:t>
            </a:r>
            <a:r>
              <a:rPr lang="ar-SY" sz="2400" dirty="0" smtClean="0">
                <a:solidFill>
                  <a:srgbClr val="7030A0"/>
                </a:solidFill>
              </a:rPr>
              <a:t>يثبّطان </a:t>
            </a:r>
            <a:r>
              <a:rPr lang="ar-SY" sz="2400" dirty="0" err="1" smtClean="0">
                <a:solidFill>
                  <a:srgbClr val="7030A0"/>
                </a:solidFill>
              </a:rPr>
              <a:t>الـ</a:t>
            </a:r>
            <a:r>
              <a:rPr lang="ar-SY" sz="2400" dirty="0" smtClean="0">
                <a:solidFill>
                  <a:srgbClr val="7030A0"/>
                </a:solidFill>
              </a:rPr>
              <a:t> </a:t>
            </a:r>
            <a:r>
              <a:rPr lang="en-US" sz="2400" b="1" dirty="0" smtClean="0">
                <a:solidFill>
                  <a:srgbClr val="7030A0"/>
                </a:solidFill>
              </a:rPr>
              <a:t>MAO-A</a:t>
            </a:r>
            <a:r>
              <a:rPr lang="ar-SY" sz="2400" dirty="0" smtClean="0">
                <a:solidFill>
                  <a:srgbClr val="7030A0"/>
                </a:solidFill>
              </a:rPr>
              <a:t> </a:t>
            </a:r>
            <a:r>
              <a:rPr lang="ar-SY" sz="2400" dirty="0" smtClean="0">
                <a:solidFill>
                  <a:srgbClr val="0070C0"/>
                </a:solidFill>
              </a:rPr>
              <a:t>والـ </a:t>
            </a:r>
            <a:r>
              <a:rPr lang="en-US" sz="2400" b="1" dirty="0" smtClean="0">
                <a:solidFill>
                  <a:srgbClr val="0070C0"/>
                </a:solidFill>
              </a:rPr>
              <a:t>MAO-B</a:t>
            </a:r>
            <a:r>
              <a:rPr lang="ar-SY" sz="2400" dirty="0" smtClean="0">
                <a:solidFill>
                  <a:srgbClr val="0070C0"/>
                </a:solidFill>
              </a:rPr>
              <a:t> . إنّ </a:t>
            </a:r>
            <a:r>
              <a:rPr lang="ar-SY" sz="2400" dirty="0" err="1" smtClean="0">
                <a:solidFill>
                  <a:srgbClr val="0070C0"/>
                </a:solidFill>
              </a:rPr>
              <a:t>الـ</a:t>
            </a:r>
            <a:r>
              <a:rPr lang="ar-SY" sz="2400" dirty="0" smtClean="0">
                <a:solidFill>
                  <a:srgbClr val="0070C0"/>
                </a:solidFill>
              </a:rPr>
              <a:t> </a:t>
            </a:r>
            <a:r>
              <a:rPr lang="en-US" sz="2400" dirty="0" smtClean="0">
                <a:solidFill>
                  <a:srgbClr val="0070C0"/>
                </a:solidFill>
              </a:rPr>
              <a:t>MAO-A</a:t>
            </a:r>
            <a:r>
              <a:rPr lang="ar-SY" sz="2400" dirty="0" smtClean="0">
                <a:solidFill>
                  <a:srgbClr val="0070C0"/>
                </a:solidFill>
              </a:rPr>
              <a:t> يدرِّك </a:t>
            </a:r>
            <a:r>
              <a:rPr lang="ar-SY" sz="2400" dirty="0" err="1" smtClean="0">
                <a:solidFill>
                  <a:srgbClr val="0070C0"/>
                </a:solidFill>
              </a:rPr>
              <a:t>الـ</a:t>
            </a:r>
            <a:r>
              <a:rPr lang="ar-SY" sz="2400" dirty="0" smtClean="0">
                <a:solidFill>
                  <a:srgbClr val="0070C0"/>
                </a:solidFill>
              </a:rPr>
              <a:t> </a:t>
            </a:r>
            <a:r>
              <a:rPr lang="en-US" sz="2400" dirty="0" err="1" smtClean="0">
                <a:solidFill>
                  <a:srgbClr val="0070C0"/>
                </a:solidFill>
              </a:rPr>
              <a:t>N.Epi</a:t>
            </a:r>
            <a:r>
              <a:rPr lang="ar-SY" sz="2400" dirty="0" smtClean="0">
                <a:solidFill>
                  <a:srgbClr val="0070C0"/>
                </a:solidFill>
              </a:rPr>
              <a:t> والسيروتونين تفضيليّاً ، أمّا </a:t>
            </a:r>
            <a:r>
              <a:rPr lang="ar-SY" sz="2400" dirty="0" err="1" smtClean="0">
                <a:solidFill>
                  <a:srgbClr val="0070C0"/>
                </a:solidFill>
              </a:rPr>
              <a:t>الـ</a:t>
            </a:r>
            <a:r>
              <a:rPr lang="ar-SY" sz="2400" dirty="0" smtClean="0">
                <a:solidFill>
                  <a:srgbClr val="0070C0"/>
                </a:solidFill>
              </a:rPr>
              <a:t> </a:t>
            </a:r>
            <a:r>
              <a:rPr lang="en-US" sz="2400" dirty="0" smtClean="0">
                <a:solidFill>
                  <a:srgbClr val="0070C0"/>
                </a:solidFill>
              </a:rPr>
              <a:t>MAO-B</a:t>
            </a:r>
            <a:r>
              <a:rPr lang="ar-SY" sz="2400" dirty="0" smtClean="0">
                <a:solidFill>
                  <a:srgbClr val="0070C0"/>
                </a:solidFill>
              </a:rPr>
              <a:t> فيُدَرِّك </a:t>
            </a:r>
            <a:r>
              <a:rPr lang="ar-SY" sz="2400" dirty="0" err="1" smtClean="0">
                <a:solidFill>
                  <a:srgbClr val="0070C0"/>
                </a:solidFill>
              </a:rPr>
              <a:t>ال</a:t>
            </a:r>
            <a:r>
              <a:rPr lang="ar-SY" sz="2400" dirty="0" smtClean="0">
                <a:solidFill>
                  <a:srgbClr val="0070C0"/>
                </a:solidFill>
              </a:rPr>
              <a:t> </a:t>
            </a:r>
            <a:r>
              <a:rPr lang="en-US" sz="2400" dirty="0" smtClean="0">
                <a:solidFill>
                  <a:srgbClr val="0070C0"/>
                </a:solidFill>
              </a:rPr>
              <a:t>DA</a:t>
            </a:r>
            <a:r>
              <a:rPr lang="ar-SY" sz="2400" dirty="0" smtClean="0">
                <a:solidFill>
                  <a:srgbClr val="0070C0"/>
                </a:solidFill>
              </a:rPr>
              <a:t> تفضيليّاً </a:t>
            </a:r>
            <a:r>
              <a:rPr lang="ar-SY" sz="2400" dirty="0" smtClean="0"/>
              <a:t>. </a:t>
            </a:r>
          </a:p>
          <a:p>
            <a:pPr>
              <a:buNone/>
            </a:pPr>
            <a:r>
              <a:rPr lang="ar-SY" sz="2400" dirty="0" smtClean="0"/>
              <a:t>      ب. يدوم تأثير </a:t>
            </a:r>
            <a:r>
              <a:rPr lang="ar-SY" sz="2400" dirty="0" err="1" smtClean="0"/>
              <a:t>الـ</a:t>
            </a:r>
            <a:r>
              <a:rPr lang="ar-SY" sz="2400" dirty="0" smtClean="0"/>
              <a:t> </a:t>
            </a:r>
            <a:r>
              <a:rPr lang="en-US" sz="2400" dirty="0" smtClean="0"/>
              <a:t>MAOIs</a:t>
            </a:r>
            <a:r>
              <a:rPr lang="ar-SY" sz="2400" dirty="0" smtClean="0"/>
              <a:t> 2-3 أسابيع بعد </a:t>
            </a:r>
            <a:r>
              <a:rPr lang="ar-SY" sz="2400" dirty="0" err="1" smtClean="0"/>
              <a:t>إطراحها</a:t>
            </a:r>
            <a:r>
              <a:rPr lang="ar-SY" sz="2400" dirty="0" smtClean="0"/>
              <a:t> .</a:t>
            </a:r>
            <a:endParaRPr lang="ar-SA" sz="24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0"/>
            <a:ext cx="8229600" cy="228600"/>
          </a:xfrm>
        </p:spPr>
        <p:txBody>
          <a:bodyPr>
            <a:noAutofit/>
          </a:bodyPr>
          <a:lstStyle/>
          <a:p>
            <a:pPr algn="l" rtl="0"/>
            <a:endParaRPr lang="ar-SA" sz="1000" dirty="0"/>
          </a:p>
        </p:txBody>
      </p:sp>
      <p:pic>
        <p:nvPicPr>
          <p:cNvPr id="1026" name="Picture 2"/>
          <p:cNvPicPr>
            <a:picLocks noGrp="1" noChangeAspect="1" noChangeArrowheads="1"/>
          </p:cNvPicPr>
          <p:nvPr>
            <p:ph idx="1"/>
          </p:nvPr>
        </p:nvPicPr>
        <p:blipFill>
          <a:blip r:embed="rId2"/>
          <a:srcRect/>
          <a:stretch>
            <a:fillRect/>
          </a:stretch>
        </p:blipFill>
        <p:spPr bwMode="auto">
          <a:xfrm>
            <a:off x="228601" y="152400"/>
            <a:ext cx="4419599" cy="3276600"/>
          </a:xfrm>
          <a:prstGeom prst="rect">
            <a:avLst/>
          </a:prstGeom>
          <a:noFill/>
          <a:ln w="9525">
            <a:noFill/>
            <a:miter lim="800000"/>
            <a:headEnd/>
            <a:tailEnd/>
          </a:ln>
          <a:effectLst/>
        </p:spPr>
      </p:pic>
      <p:pic>
        <p:nvPicPr>
          <p:cNvPr id="1027" name="Picture 3"/>
          <p:cNvPicPr>
            <a:picLocks noChangeAspect="1" noChangeArrowheads="1"/>
          </p:cNvPicPr>
          <p:nvPr/>
        </p:nvPicPr>
        <p:blipFill>
          <a:blip r:embed="rId3"/>
          <a:srcRect/>
          <a:stretch>
            <a:fillRect/>
          </a:stretch>
        </p:blipFill>
        <p:spPr bwMode="auto">
          <a:xfrm>
            <a:off x="4648200" y="152400"/>
            <a:ext cx="4495800" cy="3276600"/>
          </a:xfrm>
          <a:prstGeom prst="rect">
            <a:avLst/>
          </a:prstGeom>
          <a:noFill/>
          <a:ln w="9525">
            <a:noFill/>
            <a:miter lim="800000"/>
            <a:headEnd/>
            <a:tailEnd/>
          </a:ln>
          <a:effectLst/>
        </p:spPr>
      </p:pic>
      <p:pic>
        <p:nvPicPr>
          <p:cNvPr id="1028" name="Picture 4"/>
          <p:cNvPicPr>
            <a:picLocks noChangeAspect="1" noChangeArrowheads="1"/>
          </p:cNvPicPr>
          <p:nvPr/>
        </p:nvPicPr>
        <p:blipFill>
          <a:blip r:embed="rId4"/>
          <a:srcRect/>
          <a:stretch>
            <a:fillRect/>
          </a:stretch>
        </p:blipFill>
        <p:spPr bwMode="auto">
          <a:xfrm>
            <a:off x="228600" y="3429000"/>
            <a:ext cx="3733799" cy="3429000"/>
          </a:xfrm>
          <a:prstGeom prst="rect">
            <a:avLst/>
          </a:prstGeom>
          <a:noFill/>
          <a:ln w="9525">
            <a:noFill/>
            <a:miter lim="800000"/>
            <a:headEnd/>
            <a:tailEnd/>
          </a:ln>
          <a:effectLst/>
        </p:spPr>
      </p:pic>
      <p:pic>
        <p:nvPicPr>
          <p:cNvPr id="1029" name="Picture 5"/>
          <p:cNvPicPr>
            <a:picLocks noChangeAspect="1" noChangeArrowheads="1"/>
          </p:cNvPicPr>
          <p:nvPr/>
        </p:nvPicPr>
        <p:blipFill>
          <a:blip r:embed="rId5"/>
          <a:srcRect/>
          <a:stretch>
            <a:fillRect/>
          </a:stretch>
        </p:blipFill>
        <p:spPr bwMode="auto">
          <a:xfrm>
            <a:off x="4114800" y="6248400"/>
            <a:ext cx="5029200" cy="6096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0"/>
            <a:ext cx="8229600" cy="45719"/>
          </a:xfrm>
        </p:spPr>
        <p:txBody>
          <a:bodyPr>
            <a:normAutofit fontScale="90000"/>
          </a:bodyPr>
          <a:lstStyle/>
          <a:p>
            <a:endParaRPr lang="ar-SA" dirty="0"/>
          </a:p>
        </p:txBody>
      </p:sp>
      <p:pic>
        <p:nvPicPr>
          <p:cNvPr id="1026" name="Picture 2"/>
          <p:cNvPicPr>
            <a:picLocks noGrp="1" noChangeAspect="1" noChangeArrowheads="1"/>
          </p:cNvPicPr>
          <p:nvPr>
            <p:ph idx="1"/>
          </p:nvPr>
        </p:nvPicPr>
        <p:blipFill>
          <a:blip r:embed="rId2"/>
          <a:srcRect/>
          <a:stretch>
            <a:fillRect/>
          </a:stretch>
        </p:blipFill>
        <p:spPr bwMode="auto">
          <a:xfrm>
            <a:off x="0" y="990600"/>
            <a:ext cx="9144000" cy="58674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152400"/>
            <a:ext cx="8229600" cy="1265238"/>
          </a:xfrm>
        </p:spPr>
        <p:txBody>
          <a:bodyPr>
            <a:noAutofit/>
          </a:bodyPr>
          <a:lstStyle/>
          <a:p>
            <a:r>
              <a:rPr lang="ar-SY" sz="2400" dirty="0" smtClean="0"/>
              <a:t> </a:t>
            </a:r>
            <a:r>
              <a:rPr lang="ar-SY" sz="2400" b="1" dirty="0" err="1" smtClean="0"/>
              <a:t>النجاعة</a:t>
            </a:r>
            <a:r>
              <a:rPr lang="ar-SY" sz="2400" b="1" dirty="0" smtClean="0"/>
              <a:t> العلاجيّة : تُنجَز</a:t>
            </a:r>
            <a:r>
              <a:rPr lang="ar-SY" sz="2400" dirty="0" smtClean="0"/>
              <a:t> </a:t>
            </a:r>
            <a:r>
              <a:rPr lang="ar-SY" sz="2400" b="1" dirty="0" smtClean="0"/>
              <a:t>بعدَ</a:t>
            </a:r>
            <a:r>
              <a:rPr lang="ar-SY" sz="2400" dirty="0" smtClean="0"/>
              <a:t> </a:t>
            </a:r>
            <a:r>
              <a:rPr lang="ar-SY" sz="2400" b="1" dirty="0" smtClean="0"/>
              <a:t>أسابيع</a:t>
            </a:r>
            <a:r>
              <a:rPr lang="ar-SY" sz="2400" dirty="0" smtClean="0"/>
              <a:t> ، مترابطةً زيادة </a:t>
            </a:r>
            <a:r>
              <a:rPr lang="ar-SY" sz="2400" dirty="0" err="1" smtClean="0"/>
              <a:t>إستجابة</a:t>
            </a:r>
            <a:r>
              <a:rPr lang="ar-SY" sz="2400" dirty="0" smtClean="0"/>
              <a:t> </a:t>
            </a:r>
            <a:r>
              <a:rPr lang="ar-SY" sz="2400" dirty="0" err="1" smtClean="0"/>
              <a:t>الـ</a:t>
            </a:r>
            <a:r>
              <a:rPr lang="ar-SY" sz="2400" dirty="0" smtClean="0"/>
              <a:t> </a:t>
            </a:r>
            <a:r>
              <a:rPr lang="en-US" sz="2400" dirty="0" smtClean="0"/>
              <a:t>5-HT1A – </a:t>
            </a:r>
            <a:r>
              <a:rPr lang="en-US" sz="2400" dirty="0" err="1" smtClean="0"/>
              <a:t>autoreceptors</a:t>
            </a:r>
            <a:r>
              <a:rPr lang="ar-SY" sz="2400" dirty="0" smtClean="0"/>
              <a:t> بعد المشبك .. وربما نقص حساسيّة </a:t>
            </a:r>
            <a:r>
              <a:rPr lang="ar-SY" sz="2400" dirty="0" err="1" smtClean="0"/>
              <a:t>الـ</a:t>
            </a:r>
            <a:r>
              <a:rPr lang="ar-SY" sz="2400" dirty="0" smtClean="0"/>
              <a:t> </a:t>
            </a:r>
            <a:r>
              <a:rPr lang="en-US" sz="2400" dirty="0" err="1" smtClean="0"/>
              <a:t>N.Epi</a:t>
            </a:r>
            <a:r>
              <a:rPr lang="en-US" sz="2400" dirty="0" smtClean="0"/>
              <a:t> &amp; 5-HT – </a:t>
            </a:r>
            <a:r>
              <a:rPr lang="en-US" sz="2400" dirty="0" err="1" smtClean="0"/>
              <a:t>autoreceptors</a:t>
            </a:r>
            <a:r>
              <a:rPr lang="ar-SY" sz="2400" dirty="0" smtClean="0"/>
              <a:t> قبل المشبك ....                                                      .................................</a:t>
            </a:r>
            <a:endParaRPr lang="ar-SA" sz="2400" dirty="0"/>
          </a:p>
        </p:txBody>
      </p:sp>
      <p:sp>
        <p:nvSpPr>
          <p:cNvPr id="3" name="عنصر نائب للمحتوى 2"/>
          <p:cNvSpPr>
            <a:spLocks noGrp="1"/>
          </p:cNvSpPr>
          <p:nvPr>
            <p:ph idx="1"/>
          </p:nvPr>
        </p:nvSpPr>
        <p:spPr/>
        <p:txBody>
          <a:bodyPr>
            <a:normAutofit fontScale="92500" lnSpcReduction="20000"/>
          </a:bodyPr>
          <a:lstStyle/>
          <a:p>
            <a:pPr>
              <a:buNone/>
            </a:pPr>
            <a:r>
              <a:rPr lang="ar-SY" sz="4800" b="1" dirty="0" smtClean="0">
                <a:solidFill>
                  <a:srgbClr val="7030A0"/>
                </a:solidFill>
              </a:rPr>
              <a:t>ج</a:t>
            </a:r>
            <a:r>
              <a:rPr lang="ar-SY" sz="2600" b="1" dirty="0" smtClean="0">
                <a:solidFill>
                  <a:srgbClr val="7030A0"/>
                </a:solidFill>
              </a:rPr>
              <a:t> . </a:t>
            </a:r>
            <a:r>
              <a:rPr lang="ar-SY" sz="2600" b="1" dirty="0" err="1" smtClean="0">
                <a:solidFill>
                  <a:srgbClr val="7030A0"/>
                </a:solidFill>
              </a:rPr>
              <a:t>الإستعمالات</a:t>
            </a:r>
            <a:r>
              <a:rPr lang="ar-SY" sz="2600" b="1" dirty="0" smtClean="0">
                <a:solidFill>
                  <a:srgbClr val="7030A0"/>
                </a:solidFill>
              </a:rPr>
              <a:t> العلاجيّة : </a:t>
            </a:r>
          </a:p>
          <a:p>
            <a:pPr>
              <a:buNone/>
            </a:pPr>
            <a:r>
              <a:rPr lang="ar-SY" sz="2600" b="1" dirty="0" smtClean="0"/>
              <a:t>     1. </a:t>
            </a:r>
            <a:r>
              <a:rPr lang="ar-SY" sz="2600" b="1" dirty="0" err="1" smtClean="0"/>
              <a:t>إضطراب</a:t>
            </a:r>
            <a:r>
              <a:rPr lang="ar-SY" sz="2600" b="1" dirty="0" smtClean="0"/>
              <a:t> </a:t>
            </a:r>
            <a:r>
              <a:rPr lang="ar-SY" sz="2600" b="1" dirty="0" err="1" smtClean="0"/>
              <a:t>الإكتئاب</a:t>
            </a:r>
            <a:r>
              <a:rPr lang="ar-SY" sz="2600" b="1" dirty="0" smtClean="0"/>
              <a:t> الكبير </a:t>
            </a:r>
            <a:r>
              <a:rPr lang="en-US" sz="2600" b="1" dirty="0" smtClean="0"/>
              <a:t>Major </a:t>
            </a:r>
            <a:r>
              <a:rPr lang="en-US" sz="2600" b="1" dirty="0" err="1" smtClean="0"/>
              <a:t>depresive</a:t>
            </a:r>
            <a:r>
              <a:rPr lang="en-US" sz="2600" b="1" dirty="0" smtClean="0"/>
              <a:t> disorder</a:t>
            </a:r>
            <a:r>
              <a:rPr lang="ar-SY" sz="2600" b="1" dirty="0" smtClean="0"/>
              <a:t> </a:t>
            </a:r>
          </a:p>
          <a:p>
            <a:pPr>
              <a:buNone/>
            </a:pPr>
            <a:r>
              <a:rPr lang="ar-SY" sz="2600" b="1" dirty="0" smtClean="0"/>
              <a:t>      أ. </a:t>
            </a:r>
            <a:r>
              <a:rPr lang="ar-SY" sz="2600" dirty="0" smtClean="0"/>
              <a:t>الأدوية المضادّة </a:t>
            </a:r>
            <a:r>
              <a:rPr lang="ar-SY" sz="2600" dirty="0" err="1" smtClean="0"/>
              <a:t>للإكتئاب</a:t>
            </a:r>
            <a:r>
              <a:rPr lang="ar-SY" sz="2600" dirty="0" smtClean="0"/>
              <a:t> ترفَع المِزاج والنشاط الفيزيائي ويقظة الذهن </a:t>
            </a:r>
            <a:r>
              <a:rPr lang="en-US" sz="2600" dirty="0" smtClean="0"/>
              <a:t>mental alertness</a:t>
            </a:r>
            <a:r>
              <a:rPr lang="ar-SY" sz="2600" dirty="0" smtClean="0"/>
              <a:t> وتزيد الشهيّة والنشاط الجنسي وتُحَسِّن أنماط النوم وتُبعِد </a:t>
            </a:r>
            <a:r>
              <a:rPr lang="ar-SY" sz="2600" dirty="0" err="1" smtClean="0"/>
              <a:t>الإنهماك</a:t>
            </a:r>
            <a:r>
              <a:rPr lang="ar-SY" sz="2600" dirty="0" smtClean="0"/>
              <a:t> بالأفكار المرضيّة .  </a:t>
            </a:r>
          </a:p>
          <a:p>
            <a:pPr>
              <a:buNone/>
            </a:pPr>
            <a:r>
              <a:rPr lang="ar-SY" sz="2600" b="1" dirty="0" smtClean="0"/>
              <a:t>      ب. </a:t>
            </a:r>
            <a:r>
              <a:rPr lang="ar-SY" sz="2600" dirty="0" smtClean="0"/>
              <a:t>فعّالة عند 70% من المرضى .  </a:t>
            </a:r>
          </a:p>
          <a:p>
            <a:pPr>
              <a:buNone/>
            </a:pPr>
            <a:r>
              <a:rPr lang="ar-SY" sz="2600" b="1" dirty="0" smtClean="0"/>
              <a:t>      ج. </a:t>
            </a:r>
            <a:r>
              <a:rPr lang="ar-SY" sz="2600" dirty="0" err="1" smtClean="0"/>
              <a:t>الـ</a:t>
            </a:r>
            <a:r>
              <a:rPr lang="ar-SY" sz="2600" dirty="0" smtClean="0"/>
              <a:t> </a:t>
            </a:r>
            <a:r>
              <a:rPr lang="en-US" sz="2600" dirty="0" smtClean="0"/>
              <a:t>SSRIs</a:t>
            </a:r>
            <a:r>
              <a:rPr lang="ar-SY" sz="2600" dirty="0" smtClean="0"/>
              <a:t> أفضل من </a:t>
            </a:r>
            <a:r>
              <a:rPr lang="ar-SY" sz="2600" dirty="0" err="1" smtClean="0"/>
              <a:t>الـ</a:t>
            </a:r>
            <a:r>
              <a:rPr lang="ar-SY" sz="2600" dirty="0" smtClean="0"/>
              <a:t> </a:t>
            </a:r>
            <a:r>
              <a:rPr lang="en-US" sz="2600" dirty="0" smtClean="0"/>
              <a:t>TCAs</a:t>
            </a:r>
            <a:r>
              <a:rPr lang="ar-SY" sz="2600" dirty="0" smtClean="0"/>
              <a:t> لقلّة سميّتها . </a:t>
            </a:r>
          </a:p>
          <a:p>
            <a:pPr>
              <a:buNone/>
            </a:pPr>
            <a:r>
              <a:rPr lang="ar-SY" sz="2600" b="1" dirty="0" smtClean="0"/>
              <a:t>      د. </a:t>
            </a:r>
            <a:r>
              <a:rPr lang="ar-SY" sz="2600" dirty="0" err="1" smtClean="0"/>
              <a:t>الـ</a:t>
            </a:r>
            <a:r>
              <a:rPr lang="ar-SY" sz="2600" dirty="0" smtClean="0"/>
              <a:t> </a:t>
            </a:r>
            <a:r>
              <a:rPr lang="en-US" sz="2600" dirty="0" smtClean="0"/>
              <a:t>MAOIs</a:t>
            </a:r>
            <a:r>
              <a:rPr lang="ar-SY" sz="2600" dirty="0" smtClean="0"/>
              <a:t> تُستَعمَل فقط عند عدم جدوى </a:t>
            </a:r>
            <a:r>
              <a:rPr lang="ar-SY" sz="2600" dirty="0" err="1" smtClean="0"/>
              <a:t>الـ</a:t>
            </a:r>
            <a:r>
              <a:rPr lang="ar-SY" sz="2600" dirty="0" smtClean="0"/>
              <a:t> </a:t>
            </a:r>
            <a:r>
              <a:rPr lang="en-US" sz="2600" dirty="0" smtClean="0"/>
              <a:t>TCAs</a:t>
            </a:r>
            <a:r>
              <a:rPr lang="ar-SY" sz="2600" dirty="0" smtClean="0"/>
              <a:t> ، أو في </a:t>
            </a:r>
            <a:r>
              <a:rPr lang="ar-SY" sz="2600" dirty="0" err="1" smtClean="0"/>
              <a:t>الإكتئاب</a:t>
            </a:r>
            <a:r>
              <a:rPr lang="ar-SY" sz="2600" dirty="0" smtClean="0"/>
              <a:t> </a:t>
            </a:r>
            <a:r>
              <a:rPr lang="ar-SY" sz="2600" dirty="0" err="1" smtClean="0"/>
              <a:t>اللا</a:t>
            </a:r>
            <a:r>
              <a:rPr lang="ar-SY" sz="2600" dirty="0" smtClean="0"/>
              <a:t> نموذجي . </a:t>
            </a:r>
          </a:p>
          <a:p>
            <a:pPr>
              <a:buNone/>
            </a:pPr>
            <a:r>
              <a:rPr lang="ar-SY" sz="2600" b="1" dirty="0" smtClean="0"/>
              <a:t>     2. </a:t>
            </a:r>
            <a:r>
              <a:rPr lang="ar-SY" sz="2600" b="1" dirty="0" err="1" smtClean="0"/>
              <a:t>الإضطراب</a:t>
            </a:r>
            <a:r>
              <a:rPr lang="ar-SY" sz="2600" b="1" dirty="0" smtClean="0"/>
              <a:t> العاطفي / الوجداني ذي </a:t>
            </a:r>
            <a:r>
              <a:rPr lang="ar-SY" sz="2600" b="1" dirty="0" err="1" smtClean="0"/>
              <a:t>الإتجاهين</a:t>
            </a:r>
            <a:r>
              <a:rPr lang="ar-SY" sz="2600" b="1" dirty="0" smtClean="0"/>
              <a:t> </a:t>
            </a:r>
            <a:r>
              <a:rPr lang="en-US" sz="2600" b="1" dirty="0" smtClean="0"/>
              <a:t>Bipolar affective disorder</a:t>
            </a:r>
            <a:r>
              <a:rPr lang="ar-SY" sz="2600" b="1" dirty="0" smtClean="0"/>
              <a:t> : </a:t>
            </a:r>
            <a:r>
              <a:rPr lang="ar-SY" sz="2600" dirty="0" smtClean="0"/>
              <a:t>يُعالَج طور </a:t>
            </a:r>
            <a:r>
              <a:rPr lang="ar-SY" sz="2600" dirty="0" err="1" smtClean="0"/>
              <a:t>الإكتئاب</a:t>
            </a:r>
            <a:r>
              <a:rPr lang="ar-SY" sz="2600" dirty="0" smtClean="0"/>
              <a:t> في هذا </a:t>
            </a:r>
            <a:r>
              <a:rPr lang="ar-SY" sz="2600" dirty="0" err="1" smtClean="0"/>
              <a:t>الإضطراب</a:t>
            </a:r>
            <a:r>
              <a:rPr lang="ar-SY" sz="2600" dirty="0" smtClean="0"/>
              <a:t> بمضادّات </a:t>
            </a:r>
            <a:r>
              <a:rPr lang="ar-SY" sz="2600" dirty="0" err="1" smtClean="0"/>
              <a:t>الإكتئاب</a:t>
            </a:r>
            <a:r>
              <a:rPr lang="ar-SY" sz="2600" dirty="0" smtClean="0"/>
              <a:t> بالتوليف مع </a:t>
            </a:r>
            <a:r>
              <a:rPr lang="ar-SY" sz="2600" dirty="0" err="1" smtClean="0"/>
              <a:t>الـ</a:t>
            </a:r>
            <a:r>
              <a:rPr lang="ar-SY" sz="2600" dirty="0" smtClean="0"/>
              <a:t> </a:t>
            </a:r>
            <a:r>
              <a:rPr lang="en-US" sz="2600" b="1" dirty="0" smtClean="0">
                <a:solidFill>
                  <a:srgbClr val="00B050"/>
                </a:solidFill>
              </a:rPr>
              <a:t>lithium</a:t>
            </a:r>
            <a:r>
              <a:rPr lang="ar-SY" sz="2600" dirty="0" smtClean="0"/>
              <a:t> أو غيره من الأدوية المضادّة للهوَس </a:t>
            </a:r>
            <a:r>
              <a:rPr lang="en-US" sz="2600" dirty="0" smtClean="0"/>
              <a:t>mania</a:t>
            </a:r>
            <a:r>
              <a:rPr lang="ar-SY" sz="2600" dirty="0" smtClean="0"/>
              <a:t> </a:t>
            </a:r>
            <a:r>
              <a:rPr lang="ar-SY" sz="2400" dirty="0" smtClean="0"/>
              <a:t>. </a:t>
            </a:r>
            <a:endParaRPr lang="ar-SA" sz="2400" b="1"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dirty="0"/>
          </a:p>
        </p:txBody>
      </p:sp>
      <p:sp>
        <p:nvSpPr>
          <p:cNvPr id="3" name="عنصر نائب للمحتوى 2"/>
          <p:cNvSpPr>
            <a:spLocks noGrp="1"/>
          </p:cNvSpPr>
          <p:nvPr>
            <p:ph idx="1"/>
          </p:nvPr>
        </p:nvSpPr>
        <p:spPr/>
        <p:txBody>
          <a:bodyPr>
            <a:normAutofit fontScale="92500" lnSpcReduction="20000"/>
          </a:bodyPr>
          <a:lstStyle/>
          <a:p>
            <a:pPr>
              <a:buNone/>
            </a:pPr>
            <a:r>
              <a:rPr lang="en-US" sz="2400" dirty="0" smtClean="0"/>
              <a:t> </a:t>
            </a:r>
            <a:r>
              <a:rPr lang="ar-SY" sz="2400" dirty="0" smtClean="0"/>
              <a:t>    </a:t>
            </a:r>
            <a:r>
              <a:rPr lang="ar-SY" sz="2400" b="1" dirty="0" smtClean="0"/>
              <a:t>3. </a:t>
            </a:r>
            <a:r>
              <a:rPr lang="ar-SY" sz="2400" b="1" dirty="0" err="1" smtClean="0"/>
              <a:t>إضطرابات</a:t>
            </a:r>
            <a:r>
              <a:rPr lang="ar-SY" sz="2400" b="1" dirty="0" smtClean="0"/>
              <a:t> القلق </a:t>
            </a:r>
            <a:r>
              <a:rPr lang="en-US" sz="2400" b="1" dirty="0" smtClean="0"/>
              <a:t>Anxiety disorders </a:t>
            </a:r>
            <a:r>
              <a:rPr lang="ar-SY" sz="2400" b="1" dirty="0" smtClean="0"/>
              <a:t> : </a:t>
            </a:r>
            <a:r>
              <a:rPr lang="ar-SY" sz="2400" dirty="0" err="1" smtClean="0"/>
              <a:t>النجاعة</a:t>
            </a:r>
            <a:r>
              <a:rPr lang="ar-SY" sz="2400" dirty="0" smtClean="0"/>
              <a:t> الكاملة </a:t>
            </a:r>
            <a:r>
              <a:rPr lang="ar-SY" sz="2400" dirty="0" err="1" smtClean="0"/>
              <a:t>للـ</a:t>
            </a:r>
            <a:r>
              <a:rPr lang="ar-SY" sz="2400" dirty="0" smtClean="0"/>
              <a:t> </a:t>
            </a:r>
            <a:r>
              <a:rPr lang="en-US" sz="2400" dirty="0" smtClean="0"/>
              <a:t>SSRIs</a:t>
            </a:r>
            <a:r>
              <a:rPr lang="ar-SY" sz="2400" dirty="0" smtClean="0"/>
              <a:t> تتطلّب أسابيع . </a:t>
            </a:r>
          </a:p>
          <a:p>
            <a:pPr>
              <a:buNone/>
            </a:pPr>
            <a:r>
              <a:rPr lang="ar-SY" sz="2400" dirty="0" smtClean="0"/>
              <a:t>      </a:t>
            </a:r>
            <a:r>
              <a:rPr lang="ar-SY" sz="2400" b="1" dirty="0" smtClean="0"/>
              <a:t>أ</a:t>
            </a:r>
            <a:r>
              <a:rPr lang="ar-SY" sz="2400" dirty="0" smtClean="0"/>
              <a:t>. </a:t>
            </a:r>
            <a:r>
              <a:rPr lang="ar-SY" sz="2400" b="1" dirty="0" err="1" smtClean="0"/>
              <a:t>إضطراب</a:t>
            </a:r>
            <a:r>
              <a:rPr lang="ar-SY" sz="2400" dirty="0" smtClean="0"/>
              <a:t> </a:t>
            </a:r>
            <a:r>
              <a:rPr lang="ar-SY" sz="2400" b="1" dirty="0" smtClean="0"/>
              <a:t>القلق</a:t>
            </a:r>
            <a:r>
              <a:rPr lang="ar-SY" sz="2400" dirty="0" smtClean="0"/>
              <a:t> </a:t>
            </a:r>
            <a:r>
              <a:rPr lang="ar-SY" sz="2400" b="1" dirty="0" smtClean="0"/>
              <a:t>المعمّم</a:t>
            </a:r>
            <a:r>
              <a:rPr lang="ar-SY" sz="2400" dirty="0" smtClean="0"/>
              <a:t> </a:t>
            </a:r>
            <a:r>
              <a:rPr lang="en-US" sz="2400" dirty="0" smtClean="0"/>
              <a:t>generalized anxiety </a:t>
            </a:r>
            <a:r>
              <a:rPr lang="en-US" sz="2400" dirty="0" err="1" smtClean="0"/>
              <a:t>disordwe</a:t>
            </a:r>
            <a:r>
              <a:rPr lang="ar-SY" sz="2400" dirty="0" smtClean="0"/>
              <a:t> </a:t>
            </a:r>
            <a:r>
              <a:rPr lang="ar-SY" sz="2400" b="1" dirty="0" err="1" smtClean="0"/>
              <a:t>وإضطراب</a:t>
            </a:r>
            <a:r>
              <a:rPr lang="ar-SY" sz="2400" dirty="0" smtClean="0"/>
              <a:t> </a:t>
            </a:r>
            <a:r>
              <a:rPr lang="ar-SY" sz="2400" b="1" dirty="0" smtClean="0"/>
              <a:t>الهَلَع</a:t>
            </a:r>
            <a:r>
              <a:rPr lang="ar-SY" sz="2400" dirty="0" smtClean="0"/>
              <a:t> </a:t>
            </a:r>
            <a:r>
              <a:rPr lang="en-US" sz="2400" dirty="0" smtClean="0"/>
              <a:t>panic disorder</a:t>
            </a:r>
            <a:r>
              <a:rPr lang="ar-SY" sz="2400" dirty="0" smtClean="0"/>
              <a:t> </a:t>
            </a:r>
          </a:p>
          <a:p>
            <a:pPr>
              <a:buNone/>
            </a:pPr>
            <a:r>
              <a:rPr lang="ar-SY" sz="3000" b="1" dirty="0" smtClean="0"/>
              <a:t>      ب</a:t>
            </a:r>
            <a:r>
              <a:rPr lang="ar-SY" sz="3000" b="1" dirty="0" smtClean="0">
                <a:solidFill>
                  <a:srgbClr val="002060"/>
                </a:solidFill>
              </a:rPr>
              <a:t>. </a:t>
            </a:r>
            <a:r>
              <a:rPr lang="ar-SY" sz="3000" b="1" dirty="0" err="1" smtClean="0">
                <a:solidFill>
                  <a:srgbClr val="002060"/>
                </a:solidFill>
              </a:rPr>
              <a:t>إضطراب</a:t>
            </a:r>
            <a:r>
              <a:rPr lang="ar-SY" sz="3000" b="1" dirty="0" smtClean="0">
                <a:solidFill>
                  <a:srgbClr val="002060"/>
                </a:solidFill>
              </a:rPr>
              <a:t> الوسواس القهري </a:t>
            </a:r>
            <a:r>
              <a:rPr lang="en-US" sz="3000" dirty="0" smtClean="0">
                <a:solidFill>
                  <a:srgbClr val="002060"/>
                </a:solidFill>
              </a:rPr>
              <a:t>obsessive – compulsive disorder</a:t>
            </a:r>
            <a:r>
              <a:rPr lang="ar-SY" sz="3000" dirty="0" smtClean="0">
                <a:solidFill>
                  <a:srgbClr val="002060"/>
                </a:solidFill>
              </a:rPr>
              <a:t> ، يُعالَج أيضاً بالـ </a:t>
            </a:r>
            <a:r>
              <a:rPr lang="en-US" sz="3000" b="1" dirty="0" err="1" smtClean="0">
                <a:solidFill>
                  <a:srgbClr val="00B050"/>
                </a:solidFill>
              </a:rPr>
              <a:t>clomipramine</a:t>
            </a:r>
            <a:r>
              <a:rPr lang="ar-SY" sz="3000" b="1" dirty="0" smtClean="0">
                <a:solidFill>
                  <a:srgbClr val="0070C0"/>
                </a:solidFill>
              </a:rPr>
              <a:t> </a:t>
            </a:r>
            <a:r>
              <a:rPr lang="ar-SY" sz="3000" dirty="0" smtClean="0"/>
              <a:t>. </a:t>
            </a:r>
          </a:p>
          <a:p>
            <a:pPr>
              <a:buNone/>
            </a:pPr>
            <a:r>
              <a:rPr lang="ar-SY" sz="2400" b="1" dirty="0" smtClean="0"/>
              <a:t>      ج. </a:t>
            </a:r>
            <a:r>
              <a:rPr lang="ar-SY" sz="2400" b="1" dirty="0" err="1" smtClean="0"/>
              <a:t>الرُهاب</a:t>
            </a:r>
            <a:r>
              <a:rPr lang="ar-SY" sz="2400" b="1" dirty="0" smtClean="0"/>
              <a:t> </a:t>
            </a:r>
            <a:r>
              <a:rPr lang="ar-SY" sz="2400" b="1" dirty="0" err="1" smtClean="0"/>
              <a:t>الإجتماعي</a:t>
            </a:r>
            <a:r>
              <a:rPr lang="ar-SY" sz="2400" b="1" dirty="0" smtClean="0"/>
              <a:t> </a:t>
            </a:r>
            <a:r>
              <a:rPr lang="en-US" sz="2400" b="1" dirty="0" smtClean="0"/>
              <a:t>social phobia</a:t>
            </a:r>
            <a:r>
              <a:rPr lang="ar-SY" sz="2400" b="1" dirty="0" smtClean="0"/>
              <a:t> </a:t>
            </a:r>
            <a:r>
              <a:rPr lang="ar-SY" sz="2400" b="1" dirty="0" err="1" smtClean="0"/>
              <a:t>وإضطراب</a:t>
            </a:r>
            <a:r>
              <a:rPr lang="ar-SY" sz="2400" b="1" dirty="0" smtClean="0"/>
              <a:t> قلق تغيّر الأحوال </a:t>
            </a:r>
            <a:r>
              <a:rPr lang="en-US" sz="2400" b="1" dirty="0" smtClean="0"/>
              <a:t>situational anxiety disorder</a:t>
            </a:r>
            <a:r>
              <a:rPr lang="ar-SY" sz="2400" b="1" dirty="0" smtClean="0"/>
              <a:t> . </a:t>
            </a:r>
            <a:r>
              <a:rPr lang="ar-SY" sz="2400" b="1" dirty="0" err="1" smtClean="0"/>
              <a:t>وإضطراب</a:t>
            </a:r>
            <a:r>
              <a:rPr lang="ar-SY" sz="2400" b="1" dirty="0" smtClean="0"/>
              <a:t> الكرب </a:t>
            </a:r>
            <a:r>
              <a:rPr lang="ar-SY" sz="2400" b="1" dirty="0" err="1" smtClean="0"/>
              <a:t>مابعد</a:t>
            </a:r>
            <a:r>
              <a:rPr lang="ar-SY" sz="2400" b="1" dirty="0" smtClean="0"/>
              <a:t> </a:t>
            </a:r>
            <a:r>
              <a:rPr lang="ar-SY" sz="2400" b="1" dirty="0" err="1" smtClean="0"/>
              <a:t>الرَضح</a:t>
            </a:r>
            <a:r>
              <a:rPr lang="ar-SY" sz="2400" b="1" dirty="0" smtClean="0"/>
              <a:t> </a:t>
            </a:r>
            <a:r>
              <a:rPr lang="en-US" sz="2400" b="1" dirty="0" smtClean="0"/>
              <a:t>post-traumatic stress disorder </a:t>
            </a:r>
            <a:r>
              <a:rPr lang="ar-SY" sz="2400" b="1" dirty="0" smtClean="0"/>
              <a:t> </a:t>
            </a:r>
            <a:r>
              <a:rPr lang="ar-SY" sz="2400" dirty="0" smtClean="0"/>
              <a:t>. </a:t>
            </a:r>
          </a:p>
          <a:p>
            <a:pPr>
              <a:buNone/>
            </a:pPr>
            <a:r>
              <a:rPr lang="ar-SY" sz="2400" b="1" dirty="0" smtClean="0"/>
              <a:t>    4</a:t>
            </a:r>
            <a:r>
              <a:rPr lang="ar-SY" sz="3000" b="1" dirty="0" smtClean="0"/>
              <a:t>. </a:t>
            </a:r>
            <a:r>
              <a:rPr lang="ar-SY" sz="3000" b="1" dirty="0" smtClean="0">
                <a:solidFill>
                  <a:srgbClr val="002060"/>
                </a:solidFill>
              </a:rPr>
              <a:t>سلَس البول </a:t>
            </a:r>
            <a:r>
              <a:rPr lang="en-US" sz="3000" b="1" dirty="0" smtClean="0"/>
              <a:t>enuresis</a:t>
            </a:r>
            <a:r>
              <a:rPr lang="ar-SY" sz="3000" b="1" dirty="0" smtClean="0"/>
              <a:t> : </a:t>
            </a:r>
          </a:p>
          <a:p>
            <a:pPr>
              <a:buNone/>
            </a:pPr>
            <a:r>
              <a:rPr lang="ar-SY" sz="3000" b="1" dirty="0" smtClean="0"/>
              <a:t>      </a:t>
            </a:r>
            <a:r>
              <a:rPr lang="ar-SY" sz="3000" dirty="0" smtClean="0"/>
              <a:t>تُستعمَل </a:t>
            </a:r>
            <a:r>
              <a:rPr lang="ar-SY" sz="3000" dirty="0" err="1" smtClean="0"/>
              <a:t>الـ</a:t>
            </a:r>
            <a:r>
              <a:rPr lang="ar-SY" sz="3000" dirty="0" smtClean="0"/>
              <a:t> </a:t>
            </a:r>
            <a:r>
              <a:rPr lang="en-US" sz="3000" dirty="0" smtClean="0"/>
              <a:t> TCAs</a:t>
            </a:r>
            <a:r>
              <a:rPr lang="ar-SY" sz="3000" dirty="0" smtClean="0"/>
              <a:t>مثل </a:t>
            </a:r>
            <a:r>
              <a:rPr lang="en-US" sz="3000" b="1" dirty="0" err="1" smtClean="0">
                <a:solidFill>
                  <a:srgbClr val="00B050"/>
                </a:solidFill>
              </a:rPr>
              <a:t>imipramine</a:t>
            </a:r>
            <a:r>
              <a:rPr lang="ar-SY" sz="3000" b="1" dirty="0" smtClean="0"/>
              <a:t> (رغم عدم أفضليّتها ) </a:t>
            </a:r>
            <a:r>
              <a:rPr lang="ar-SY" sz="3000" dirty="0" smtClean="0"/>
              <a:t>لكَبح</a:t>
            </a:r>
            <a:r>
              <a:rPr lang="ar-SY" sz="3000" b="1" dirty="0" smtClean="0"/>
              <a:t> </a:t>
            </a:r>
            <a:r>
              <a:rPr lang="ar-SY" sz="3000" dirty="0" smtClean="0"/>
              <a:t>سلس</a:t>
            </a:r>
            <a:r>
              <a:rPr lang="ar-SY" sz="3000" b="1" dirty="0" smtClean="0"/>
              <a:t> </a:t>
            </a:r>
            <a:r>
              <a:rPr lang="ar-SY" sz="3000" dirty="0" smtClean="0"/>
              <a:t>البول</a:t>
            </a:r>
            <a:r>
              <a:rPr lang="ar-SY" sz="3000" b="1" dirty="0" smtClean="0"/>
              <a:t> </a:t>
            </a:r>
            <a:r>
              <a:rPr lang="ar-SY" sz="3000" dirty="0" smtClean="0"/>
              <a:t>عند الأطفال ( أكبر من 6 سنوات ) والبالغين . </a:t>
            </a:r>
          </a:p>
          <a:p>
            <a:pPr>
              <a:buNone/>
            </a:pPr>
            <a:r>
              <a:rPr lang="ar-SY" sz="3000" b="1" dirty="0" smtClean="0"/>
              <a:t>      </a:t>
            </a:r>
            <a:endParaRPr lang="ar-SA" sz="3000" b="1"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879</TotalTime>
  <Words>2533</Words>
  <Application>Microsoft Office PowerPoint</Application>
  <PresentationFormat>عرض على الشاشة (3:4)‏</PresentationFormat>
  <Paragraphs>136</Paragraphs>
  <Slides>27</Slides>
  <Notes>0</Notes>
  <HiddenSlides>0</HiddenSlides>
  <MMClips>0</MMClips>
  <ScaleCrop>false</ScaleCrop>
  <HeadingPairs>
    <vt:vector size="4" baseType="variant">
      <vt:variant>
        <vt:lpstr>سمة</vt:lpstr>
      </vt:variant>
      <vt:variant>
        <vt:i4>1</vt:i4>
      </vt:variant>
      <vt:variant>
        <vt:lpstr>عناوين الشرائح</vt:lpstr>
      </vt:variant>
      <vt:variant>
        <vt:i4>27</vt:i4>
      </vt:variant>
    </vt:vector>
  </HeadingPairs>
  <TitlesOfParts>
    <vt:vector size="28" baseType="lpstr">
      <vt:lpstr>سمة Office</vt:lpstr>
      <vt:lpstr>الاكتئاب depression اضطراب يكتنف الوظائف الجسميّة و المزاج mood والتفكير ، مُمَيّز بالحزن والقلق والشعور بالذنب وعدم القيمة ؛ اضطراب النوم والشهيّة ؛ وصعوبة التركيز . وعادةً ما يكون المكتئب موسوساً obsessed ذو أفكار انتحاريّة . قد يستديم الاكتئاب أسابيع وشهور  وسنوات . </vt:lpstr>
      <vt:lpstr>الأدوية المضادّة للاكتئاب ANTIDEPRESSANT DRUGS و الليثيوم LITHIUM                         د. عبد الناصر عمرين</vt:lpstr>
      <vt:lpstr>الشريحة 3</vt:lpstr>
      <vt:lpstr>الشريحة 4</vt:lpstr>
      <vt:lpstr>الشريحة 5</vt:lpstr>
      <vt:lpstr>الشريحة 6</vt:lpstr>
      <vt:lpstr>الشريحة 7</vt:lpstr>
      <vt:lpstr> النجاعة العلاجيّة : تُنجَز بعدَ أسابيع ، مترابطةً زيادة إستجابة الـ 5-HT1A – autoreceptors بعد المشبك .. وربما نقص حساسيّة الـ N.Epi &amp; 5-HT – autoreceptors قبل المشبك ....                                                      .................................</vt:lpstr>
      <vt:lpstr>الشريحة 9</vt:lpstr>
      <vt:lpstr>الشريحة 10</vt:lpstr>
      <vt:lpstr> د. مضادّات الإكتئاب الثلاثيّة الحلقة Tricyclic antidepressants [ TCAs ] </vt:lpstr>
      <vt:lpstr>الشريحة 12</vt:lpstr>
      <vt:lpstr>الشريحة 13</vt:lpstr>
      <vt:lpstr>الشريحة 14</vt:lpstr>
      <vt:lpstr>ج. الجهاز العصبي المُستَقِلّ Autonomic nervous system :             .... (1) تتعلَّق بإحصار M وقد تكون مُؤقَّتة .                                         .......      (2) الـ TCAsتسبِّب جفاف الفمّ وتغيُّم الرؤية وصعوبة التبوّل وإمساك .                    .                </vt:lpstr>
      <vt:lpstr> 3. زيادة الجرعة والسمّيّة : تتسبِّب الجرعة الزائدة من الـ TCAs بِعَلامات مضادّة للكولينرجيّة والأدرينرجيّة ، وتثبيط التنفُّس واضطرابات النظم والصدمة والنوبات والغيبوبة والموت . المعالجة داعمة تتضمَّن بيكربونات الصوديوم للسمِّيّة القلبيّة ومركّبات البنزوديازيبين للنوبات وسوائل وريديّة و N.Epi لنقص الضغط . </vt:lpstr>
      <vt:lpstr>The primary indication for SSRIs is depression, for which they are as effective as the tricyclic antidepressants. A number of other psychiatric disorders also respond favorably to SSRIs, including obsessive-compulsive disorder (the only approved indication for fluvoxamine), panic disorder, generalized anxiety disorder, posttraumatic stress disorder, social anxiety disorder, premenstrual dysphoric disorder, and bulimia nervosa (only fluoxetine is approved for this last indication .</vt:lpstr>
      <vt:lpstr>الشريحة 18</vt:lpstr>
      <vt:lpstr>الشريحة 19</vt:lpstr>
      <vt:lpstr>و. Atypical antidepressant agents [ selected ] :                                   . ذات خواص فارماكولوجيّة مشابهة لخواص الـ TCAs                                       . </vt:lpstr>
      <vt:lpstr> ز. Monoamine oxidase inhibitors [ MAOIs ]   :                         .</vt:lpstr>
      <vt:lpstr>الشريحة 22</vt:lpstr>
      <vt:lpstr>الليثيوم LITHIUM</vt:lpstr>
      <vt:lpstr>الشريحة 24</vt:lpstr>
      <vt:lpstr> د. التأثيرات الضائرة :                                           .                     .</vt:lpstr>
      <vt:lpstr>ه. التآثرات الدوائيّة : إستنفاذ الصوديوم يزيد عودة إمتصاص الليثيوم ممّا يزيد سمّيته . هذا الإستنفاذ يزداد بالنظام الغذائي وبمدرّات البول التيازيديّة والـ furosemide و ethacrynic acid أو بالقياء الشديدّ أو الإسهال .                  </vt:lpstr>
      <vt:lpstr>Central Nervous System. A multitude of brain functions are influenced by 5-HT, including sleep, cognition, sensory perception, motor activity, temperature regulation, nociception, mood, appetite, sexual behavior, and hormone secretion. All of the cloned 5-HT receptors are expressed in the brain, often in overlapping domains. Although patterns of 5-HT receptor expression in individual neurons have not been defined, it is likely that multiple 5-HT receptor subtypes with similar or opposing actions are expressed in individual neurons, leading to a tremendous diversity of actions.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الأدوية المضادّة للإكتئاب ANTIDEPRESSANT DRUGS</dc:title>
  <dc:creator>Toshiba</dc:creator>
  <cp:lastModifiedBy>Toshiba</cp:lastModifiedBy>
  <cp:revision>43</cp:revision>
  <dcterms:created xsi:type="dcterms:W3CDTF">2012-05-03T07:53:36Z</dcterms:created>
  <dcterms:modified xsi:type="dcterms:W3CDTF">2014-05-01T08:27:29Z</dcterms:modified>
</cp:coreProperties>
</file>