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4" r:id="rId4"/>
    <p:sldId id="263" r:id="rId5"/>
    <p:sldId id="266" r:id="rId6"/>
    <p:sldId id="267" r:id="rId7"/>
    <p:sldId id="273" r:id="rId8"/>
    <p:sldId id="268" r:id="rId9"/>
    <p:sldId id="269" r:id="rId10"/>
    <p:sldId id="270" r:id="rId11"/>
    <p:sldId id="271" r:id="rId12"/>
    <p:sldId id="274" r:id="rId13"/>
    <p:sldId id="276" r:id="rId14"/>
    <p:sldId id="275" r:id="rId15"/>
    <p:sldId id="272" r:id="rId16"/>
    <p:sldId id="258" r:id="rId17"/>
    <p:sldId id="259" r:id="rId18"/>
    <p:sldId id="260" r:id="rId19"/>
    <p:sldId id="261" r:id="rId20"/>
    <p:sldId id="26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85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724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66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07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3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04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623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37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3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39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31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317DC-50BF-4187-A075-0E9F3E892B78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04E33-1F8B-472E-AFDC-1D8AFE9C5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74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2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87833" y="96707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ar-AE" sz="8800" b="1" dirty="0">
                <a:ln w="28575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Sultan bold" pitchFamily="2" charset="-78"/>
              </a:rPr>
              <a:t>الانظمة البيئية المائية </a:t>
            </a:r>
            <a:endParaRPr lang="en-US" sz="8800" b="1" dirty="0">
              <a:ln w="28575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Sultan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8171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0" r="11923"/>
          <a:stretch/>
        </p:blipFill>
        <p:spPr>
          <a:xfrm>
            <a:off x="-27040" y="-43991"/>
            <a:ext cx="9171040" cy="6897075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0"/>
            <a:ext cx="8229600" cy="1143000"/>
          </a:xfrm>
        </p:spPr>
        <p:txBody>
          <a:bodyPr>
            <a:normAutofit/>
          </a:bodyPr>
          <a:lstStyle/>
          <a:p>
            <a:r>
              <a:rPr lang="ar-AE" altLang="en-US" sz="5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Sultan bold" pitchFamily="2" charset="-78"/>
              </a:rPr>
              <a:t>الأنظمة البيئية للمياه المالحة </a:t>
            </a:r>
            <a:endParaRPr lang="en-US" altLang="en-US" sz="54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Sultan bold" pitchFamily="2" charset="-7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1524000"/>
            <a:ext cx="4876800" cy="48768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r" rtl="1"/>
            <a:r>
              <a:rPr lang="ar-AE" altLang="en-US" sz="4000" dirty="0">
                <a:solidFill>
                  <a:srgbClr val="006600"/>
                </a:solidFill>
                <a:cs typeface="Sultan Medium" pitchFamily="2" charset="-78"/>
              </a:rPr>
              <a:t> ( ج ) منطقة المحيط المفتوح </a:t>
            </a:r>
          </a:p>
          <a:p>
            <a:pPr algn="r" rtl="1"/>
            <a:r>
              <a:rPr lang="ar-AE" altLang="en-US" sz="4000" dirty="0">
                <a:solidFill>
                  <a:srgbClr val="006600"/>
                </a:solidFill>
                <a:cs typeface="Sultan Medium" pitchFamily="2" charset="-78"/>
              </a:rPr>
              <a:t>معظم مياه المحيط . و المياه في هذه المنطقة عميقة جداً ، لكن معظم الكائنات الحية تعيش قرب السطح .</a:t>
            </a:r>
          </a:p>
          <a:p>
            <a:pPr algn="r" rtl="1"/>
            <a:r>
              <a:rPr lang="ar-AE" altLang="en-US" sz="4000" dirty="0">
                <a:solidFill>
                  <a:srgbClr val="006600"/>
                </a:solidFill>
                <a:cs typeface="Sultan Medium" pitchFamily="2" charset="-78"/>
              </a:rPr>
              <a:t>( الطحالب المجهرية ،العوالق النباتية ) . </a:t>
            </a:r>
            <a:endParaRPr lang="en-US" altLang="en-US" sz="4000" dirty="0">
              <a:solidFill>
                <a:srgbClr val="006600"/>
              </a:solidFill>
              <a:cs typeface="Sultan Mediu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538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" y="20279"/>
            <a:ext cx="9116961" cy="6837721"/>
          </a:xfrm>
          <a:prstGeom prst="rect">
            <a:avLst/>
          </a:prstGeom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AE" altLang="en-US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Sultan bold" pitchFamily="2" charset="-78"/>
              </a:rPr>
              <a:t>الأنظمة البيئية للمياه العذبة</a:t>
            </a:r>
            <a:endParaRPr lang="en-US" alt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Sultan bold" pitchFamily="2" charset="-7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129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lnSpc>
                <a:spcPct val="90000"/>
              </a:lnSpc>
            </a:pPr>
            <a:r>
              <a:rPr lang="ar-AE" altLang="en-US" dirty="0">
                <a:solidFill>
                  <a:srgbClr val="FF0000"/>
                </a:solidFill>
                <a:cs typeface="Sultan Medium" pitchFamily="2" charset="-78"/>
              </a:rPr>
              <a:t> مثال</a:t>
            </a:r>
            <a:r>
              <a:rPr lang="ar-AE" altLang="en-US" dirty="0">
                <a:cs typeface="Sultan Medium" pitchFamily="2" charset="-78"/>
              </a:rPr>
              <a:t> على الأنظمة البيئية للمياه العذبة :</a:t>
            </a:r>
          </a:p>
          <a:p>
            <a:pPr algn="r" rtl="1">
              <a:lnSpc>
                <a:spcPct val="90000"/>
              </a:lnSpc>
            </a:pPr>
            <a:r>
              <a:rPr lang="ar-AE" altLang="en-US" dirty="0">
                <a:cs typeface="Sultan Medium" pitchFamily="2" charset="-78"/>
              </a:rPr>
              <a:t>( البحيرات و البرك و الجداول و الأنهار و بعض المستنقعات ) </a:t>
            </a:r>
          </a:p>
        </p:txBody>
      </p:sp>
    </p:spTree>
    <p:extLst>
      <p:ext uri="{BB962C8B-B14F-4D97-AF65-F5344CB8AC3E}">
        <p14:creationId xmlns:p14="http://schemas.microsoft.com/office/powerpoint/2010/main" val="415219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AE" altLang="en-US" sz="6600" dirty="0">
                <a:cs typeface="Sultan bold" pitchFamily="2" charset="-78"/>
              </a:rPr>
              <a:t>الأنظمة البيئية للمياه العذبة</a:t>
            </a:r>
            <a:endParaRPr lang="en-US" altLang="en-US" sz="6600" dirty="0">
              <a:cs typeface="Sultan bold" pitchFamily="2" charset="-7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1524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lnSpc>
                <a:spcPct val="90000"/>
              </a:lnSpc>
            </a:pPr>
            <a:r>
              <a:rPr lang="ar-AE" altLang="en-US" dirty="0">
                <a:cs typeface="Sultan Medium" pitchFamily="2" charset="-78"/>
              </a:rPr>
              <a:t>نباتات هذه الأنظمة البيئية و حيواناتها متكيفة للعيش في المياه العذبة فقط .</a:t>
            </a:r>
          </a:p>
          <a:p>
            <a:pPr algn="r" rtl="1">
              <a:lnSpc>
                <a:spcPct val="90000"/>
              </a:lnSpc>
            </a:pPr>
            <a:r>
              <a:rPr lang="ar-AE" altLang="en-US" dirty="0">
                <a:solidFill>
                  <a:srgbClr val="FF0000"/>
                </a:solidFill>
                <a:cs typeface="Sultan Medium" pitchFamily="2" charset="-78"/>
              </a:rPr>
              <a:t>مثال</a:t>
            </a:r>
            <a:r>
              <a:rPr lang="ar-AE" altLang="en-US" dirty="0">
                <a:cs typeface="Sultan Medium" pitchFamily="2" charset="-78"/>
              </a:rPr>
              <a:t> على النباتات : زنابق الماء ، عشبة البرك .</a:t>
            </a:r>
          </a:p>
          <a:p>
            <a:pPr algn="r" rtl="1">
              <a:lnSpc>
                <a:spcPct val="90000"/>
              </a:lnSpc>
            </a:pPr>
            <a:endParaRPr lang="ar-AE" altLang="en-US" dirty="0">
              <a:cs typeface="Sultan Mediu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1608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AE" altLang="en-US" sz="6600" dirty="0">
                <a:cs typeface="Sultan bold" pitchFamily="2" charset="-78"/>
              </a:rPr>
              <a:t>الأنظمة البيئية للمياه العذبة</a:t>
            </a:r>
            <a:endParaRPr lang="en-US" altLang="en-US" sz="6600" dirty="0">
              <a:cs typeface="Sultan bold" pitchFamily="2" charset="-7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648200"/>
          </a:xfrm>
        </p:spPr>
        <p:txBody>
          <a:bodyPr>
            <a:normAutofit/>
          </a:bodyPr>
          <a:lstStyle/>
          <a:p>
            <a:pPr algn="r" rtl="1">
              <a:lnSpc>
                <a:spcPct val="90000"/>
              </a:lnSpc>
            </a:pPr>
            <a:r>
              <a:rPr lang="ar-AE" altLang="en-US" dirty="0">
                <a:cs typeface="Sultan Medium" pitchFamily="2" charset="-78"/>
              </a:rPr>
              <a:t>نباتات هذه الأنظمة البيئية و حيواناتها متكيفة للعيش في المياه العذبة فقط .</a:t>
            </a:r>
          </a:p>
          <a:p>
            <a:pPr algn="r" rtl="1">
              <a:lnSpc>
                <a:spcPct val="90000"/>
              </a:lnSpc>
            </a:pPr>
            <a:r>
              <a:rPr lang="ar-AE" altLang="en-US" dirty="0">
                <a:solidFill>
                  <a:srgbClr val="FF0000"/>
                </a:solidFill>
                <a:cs typeface="Sultan Medium" pitchFamily="2" charset="-78"/>
              </a:rPr>
              <a:t>مثال</a:t>
            </a:r>
            <a:r>
              <a:rPr lang="ar-AE" altLang="en-US" dirty="0">
                <a:cs typeface="Sultan Medium" pitchFamily="2" charset="-78"/>
              </a:rPr>
              <a:t> على الحيوانات : سمك الترويت و سمك القاروس 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798" y="3505200"/>
            <a:ext cx="5709202" cy="2152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2" t="8465" r="3271" b="23723"/>
          <a:stretch/>
        </p:blipFill>
        <p:spPr>
          <a:xfrm>
            <a:off x="-152400" y="4876800"/>
            <a:ext cx="5338917" cy="176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ar-AE" altLang="en-US" sz="6600" dirty="0">
                <a:cs typeface="Sultan bold" pitchFamily="2" charset="-78"/>
              </a:rPr>
              <a:t>الأنظمة البيئية للمياه العذبة</a:t>
            </a:r>
            <a:endParaRPr lang="en-US" altLang="en-US" sz="6600" dirty="0">
              <a:cs typeface="Sultan bold" pitchFamily="2" charset="-7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458200" cy="4648200"/>
          </a:xfrm>
        </p:spPr>
        <p:txBody>
          <a:bodyPr>
            <a:normAutofit/>
          </a:bodyPr>
          <a:lstStyle/>
          <a:p>
            <a:pPr algn="r" rtl="1">
              <a:lnSpc>
                <a:spcPct val="90000"/>
              </a:lnSpc>
            </a:pPr>
            <a:r>
              <a:rPr lang="ar-AE" altLang="en-US" dirty="0">
                <a:cs typeface="Sultan Medium" pitchFamily="2" charset="-78"/>
              </a:rPr>
              <a:t>عاملين يحددان أنواع الكائنات هي : درجة حرارة المياه و سرعته .</a:t>
            </a:r>
            <a:endParaRPr lang="en-US" altLang="en-US" dirty="0">
              <a:cs typeface="Sultan Medium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6" y="2140384"/>
            <a:ext cx="9148916" cy="472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583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05599"/>
          </a:xfrm>
          <a:prstGeom prst="rect">
            <a:avLst/>
          </a:prstGeom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-76200"/>
            <a:ext cx="8229600" cy="1143000"/>
          </a:xfrm>
        </p:spPr>
        <p:txBody>
          <a:bodyPr>
            <a:noAutofit/>
          </a:bodyPr>
          <a:lstStyle/>
          <a:p>
            <a:r>
              <a:rPr lang="ar-AE" altLang="en-US" sz="7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Sultan bold" pitchFamily="2" charset="-78"/>
              </a:rPr>
              <a:t>مصبات الأنهار</a:t>
            </a:r>
            <a:endParaRPr lang="en-US" altLang="en-US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Sultan bold" pitchFamily="2" charset="-7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1905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ar-AE" altLang="en-US" dirty="0">
                <a:cs typeface="Sultan Medium" pitchFamily="2" charset="-78"/>
              </a:rPr>
              <a:t>حيث يصب النهر مياهه في المحيط .</a:t>
            </a:r>
          </a:p>
          <a:p>
            <a:pPr algn="r" rtl="1"/>
            <a:r>
              <a:rPr lang="ar-AE" altLang="en-US" dirty="0">
                <a:cs typeface="Sultan Medium" pitchFamily="2" charset="-78"/>
              </a:rPr>
              <a:t>مياه مصب النهر : </a:t>
            </a:r>
          </a:p>
          <a:p>
            <a:pPr algn="r" rtl="1"/>
            <a:r>
              <a:rPr lang="ar-AE" altLang="en-US" dirty="0">
                <a:cs typeface="Sultan Medium" pitchFamily="2" charset="-78"/>
              </a:rPr>
              <a:t>غنية بالمواد الغذائية والمواد العضوية</a:t>
            </a:r>
          </a:p>
        </p:txBody>
      </p:sp>
    </p:spTree>
    <p:extLst>
      <p:ext uri="{BB962C8B-B14F-4D97-AF65-F5344CB8AC3E}">
        <p14:creationId xmlns:p14="http://schemas.microsoft.com/office/powerpoint/2010/main" val="92173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36" y="-171400"/>
            <a:ext cx="9372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 algn="r" rtl="1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ar-AE" sz="10900" dirty="0">
                <a:cs typeface="Thick Naskh 2" panose="02010604050404020304" pitchFamily="2" charset="-78"/>
              </a:rPr>
              <a:t>مياه مالحة – مياه عذبه  </a:t>
            </a:r>
            <a:endParaRPr lang="en-US" sz="10900" dirty="0">
              <a:cs typeface="Thick Naskh 2" panose="020106040504040203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5383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36" y="-171400"/>
            <a:ext cx="9372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 algn="r" rtl="1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ar-AE" sz="8800" dirty="0">
                <a:cs typeface="Thick Naskh 2" panose="02010604050404020304" pitchFamily="2" charset="-78"/>
              </a:rPr>
              <a:t>المد والجزر – المنطقة القريبة من الشاطئ – المحيط المفتوح</a:t>
            </a:r>
            <a:endParaRPr lang="en-US" sz="8800" dirty="0">
              <a:cs typeface="Thick Naskh 2" panose="020106040504040203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11586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36" y="-171400"/>
            <a:ext cx="9372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 algn="r" rtl="1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ar-AE" sz="8800" dirty="0">
                <a:cs typeface="Thick Naskh 2" panose="02010604050404020304" pitchFamily="2" charset="-78"/>
              </a:rPr>
              <a:t>سرعة المياه – درجة الحرارة </a:t>
            </a:r>
            <a:endParaRPr lang="en-US" sz="8800" dirty="0">
              <a:cs typeface="Thick Naskh 2" panose="020106040504040203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949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36" y="-171400"/>
            <a:ext cx="9372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 algn="r" rtl="1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ar-AE" sz="8800" dirty="0">
                <a:cs typeface="Thick Naskh 2" panose="02010604050404020304" pitchFamily="2" charset="-78"/>
              </a:rPr>
              <a:t>تستطيع العيش في المياه المالحة والعذبه </a:t>
            </a:r>
            <a:endParaRPr lang="en-US" sz="8800" dirty="0">
              <a:cs typeface="Thick Naskh 2" panose="02010604050404020304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40767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27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8991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4800" dirty="0">
                <a:solidFill>
                  <a:schemeClr val="accent1">
                    <a:lumMod val="75000"/>
                  </a:schemeClr>
                </a:solidFill>
                <a:cs typeface="Sultan Medium" pitchFamily="2" charset="-78"/>
              </a:rPr>
              <a:t>مراجعة</a:t>
            </a:r>
            <a:r>
              <a:rPr lang="ar-AE" sz="4800" dirty="0">
                <a:cs typeface="Sultan Medium" pitchFamily="2" charset="-78"/>
              </a:rPr>
              <a:t> </a:t>
            </a:r>
          </a:p>
          <a:p>
            <a:pPr algn="r" rtl="1"/>
            <a:r>
              <a:rPr lang="ar-AE" sz="4800" dirty="0">
                <a:cs typeface="Sultan Medium" pitchFamily="2" charset="-78"/>
              </a:rPr>
              <a:t>1-درجة الحرارة والماء والاكسجين والغذاء </a:t>
            </a:r>
          </a:p>
          <a:p>
            <a:pPr algn="r" rtl="1"/>
            <a:r>
              <a:rPr lang="ar-AE" sz="4800" dirty="0">
                <a:cs typeface="Sultan Medium" pitchFamily="2" charset="-78"/>
              </a:rPr>
              <a:t>2 – يكون للنبته جذور قوية تثبتها</a:t>
            </a:r>
          </a:p>
          <a:p>
            <a:pPr algn="r" rtl="1"/>
            <a:r>
              <a:rPr lang="ar-AE" sz="4800" dirty="0">
                <a:cs typeface="Sultan Medium" pitchFamily="2" charset="-78"/>
              </a:rPr>
              <a:t>3 – في بيئة مصب النهر </a:t>
            </a:r>
          </a:p>
          <a:p>
            <a:pPr algn="r" rtl="1"/>
            <a:r>
              <a:rPr lang="ar-AE" sz="4800" dirty="0">
                <a:cs typeface="Sultan Medium" pitchFamily="2" charset="-78"/>
              </a:rPr>
              <a:t>4 – تمنع الفيضان والتعرية </a:t>
            </a:r>
          </a:p>
          <a:p>
            <a:pPr algn="r" rtl="1"/>
            <a:r>
              <a:rPr lang="ar-AE" sz="4800" dirty="0">
                <a:cs typeface="Sultan Medium" pitchFamily="2" charset="-78"/>
              </a:rPr>
              <a:t>5- ج </a:t>
            </a:r>
            <a:endParaRPr lang="en-US" sz="4800" dirty="0">
              <a:cs typeface="Sultan Mediu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26047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/>
              <a:t>الانظمة البيئية المائية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5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Sultan bold" pitchFamily="2" charset="-78"/>
              </a:rPr>
              <a:t>ما هو النظام البيئي المائي؟</a:t>
            </a:r>
            <a:endParaRPr lang="en-US" sz="54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Sultan bold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219200"/>
            <a:ext cx="711708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AE" sz="3600" dirty="0">
                <a:cs typeface="Sultan Medium" pitchFamily="2" charset="-78"/>
              </a:rPr>
              <a:t>جميع المسطحات المائية على الارض مثل البحار والمحيطات والانهار والبحيرات وغيرها </a:t>
            </a:r>
            <a:endParaRPr lang="en-US" sz="3600" dirty="0">
              <a:cs typeface="Sultan Mediu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4563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8" y="0"/>
            <a:ext cx="9146458" cy="693420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5240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AE" altLang="en-US" sz="6000" u="sng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Sultan bold" pitchFamily="2" charset="-78"/>
              </a:rPr>
              <a:t>الأنظمة البيئية المائية</a:t>
            </a:r>
            <a:endParaRPr lang="en-US" altLang="en-US" sz="6000" u="sng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Sultan bold" pitchFamily="2" charset="-78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01935" y="2667000"/>
            <a:ext cx="3599708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sp>
        <p:nvSpPr>
          <p:cNvPr id="8" name="Down Arrow 7"/>
          <p:cNvSpPr/>
          <p:nvPr/>
        </p:nvSpPr>
        <p:spPr>
          <a:xfrm>
            <a:off x="7365670" y="2590800"/>
            <a:ext cx="863930" cy="114300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078181" y="2667000"/>
            <a:ext cx="3599708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sp>
        <p:nvSpPr>
          <p:cNvPr id="10" name="Down Arrow 9"/>
          <p:cNvSpPr/>
          <p:nvPr/>
        </p:nvSpPr>
        <p:spPr>
          <a:xfrm>
            <a:off x="838200" y="2590800"/>
            <a:ext cx="863930" cy="1143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658626" y="3886200"/>
            <a:ext cx="3256774" cy="132343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AE" altLang="en-US" sz="4000" dirty="0">
                <a:solidFill>
                  <a:schemeClr val="bg1"/>
                </a:solidFill>
                <a:cs typeface="Sultan Medium" pitchFamily="2" charset="-78"/>
              </a:rPr>
              <a:t>الأنظمة البيئية للمياه المالحة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3886200"/>
            <a:ext cx="3122584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AE" altLang="en-US" sz="4000" dirty="0">
                <a:cs typeface="Sultan Medium" pitchFamily="2" charset="-78"/>
              </a:rPr>
              <a:t>الأنظمة البيئية للمياه العذبة </a:t>
            </a:r>
            <a:endParaRPr lang="en-US" sz="4000" dirty="0"/>
          </a:p>
        </p:txBody>
      </p:sp>
      <p:sp>
        <p:nvSpPr>
          <p:cNvPr id="13" name="Rectangle 12"/>
          <p:cNvSpPr/>
          <p:nvPr/>
        </p:nvSpPr>
        <p:spPr>
          <a:xfrm>
            <a:off x="5562600" y="5739825"/>
            <a:ext cx="3392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altLang="en-US" sz="4000" b="1" dirty="0">
                <a:solidFill>
                  <a:srgbClr val="C00000"/>
                </a:solidFill>
                <a:cs typeface="Sultan Medium" pitchFamily="2" charset="-78"/>
              </a:rPr>
              <a:t>المحيطات – البحار 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00" y="5715000"/>
            <a:ext cx="31406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AE" altLang="en-US" sz="4000" b="1" dirty="0">
                <a:solidFill>
                  <a:schemeClr val="accent1">
                    <a:lumMod val="75000"/>
                  </a:schemeClr>
                </a:solidFill>
                <a:cs typeface="Sultan Medium" pitchFamily="2" charset="-78"/>
              </a:rPr>
              <a:t>الجداول – الأنهار 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6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AE" altLang="en-US" sz="6000" u="sng" dirty="0">
                <a:solidFill>
                  <a:schemeClr val="accent5">
                    <a:lumMod val="75000"/>
                  </a:schemeClr>
                </a:solidFill>
                <a:cs typeface="Sultan bold" pitchFamily="2" charset="-78"/>
              </a:rPr>
              <a:t>الأنظمة البيئية المائية</a:t>
            </a:r>
            <a:endParaRPr lang="en-US" altLang="en-US" sz="6000" u="sng" dirty="0">
              <a:solidFill>
                <a:schemeClr val="accent5">
                  <a:lumMod val="75000"/>
                </a:schemeClr>
              </a:solidFill>
              <a:cs typeface="Sultan bold" pitchFamily="2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1295400"/>
            <a:ext cx="8458200" cy="449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AE" altLang="en-US" dirty="0">
                <a:solidFill>
                  <a:srgbClr val="FF0000"/>
                </a:solidFill>
                <a:cs typeface="Sultan Medium" pitchFamily="2" charset="-78"/>
              </a:rPr>
              <a:t>ملحوظة :</a:t>
            </a:r>
          </a:p>
          <a:p>
            <a:pPr algn="r" rtl="1"/>
            <a:r>
              <a:rPr lang="ar-AE" altLang="en-US" dirty="0">
                <a:cs typeface="Sultan Medium" pitchFamily="2" charset="-78"/>
              </a:rPr>
              <a:t>هناك أيضاً أنظمة بيئية للمياه القليله الملوحة . حيث تختلط المياه المالحة بالمياه العذبة .</a:t>
            </a:r>
            <a:endParaRPr lang="en-US" altLang="en-US" dirty="0">
              <a:cs typeface="Sultan Medium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7578"/>
            <a:ext cx="9144000" cy="378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2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1625"/>
            <a:ext cx="7772400" cy="146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AE" altLang="en-US" sz="6600" dirty="0">
                <a:cs typeface="Sultan bold" pitchFamily="2" charset="-78"/>
              </a:rPr>
              <a:t>الأنظمة البيئية للمياه المالحة </a:t>
            </a:r>
            <a:endParaRPr lang="en-US" altLang="en-US" sz="6600" dirty="0">
              <a:cs typeface="Sultan bold" pitchFamily="2" charset="-7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447800"/>
            <a:ext cx="8763000" cy="464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AE" altLang="en-US" dirty="0">
                <a:cs typeface="Sultan Medium" pitchFamily="2" charset="-78"/>
              </a:rPr>
              <a:t>هناك مجموعات منوعة من الأنظمة البيئية في المياه المالحة .</a:t>
            </a:r>
          </a:p>
          <a:p>
            <a:pPr algn="r" rtl="1"/>
            <a:r>
              <a:rPr lang="ar-AE" altLang="en-US" dirty="0">
                <a:cs typeface="Sultan Medium" pitchFamily="2" charset="-78"/>
              </a:rPr>
              <a:t>بسبب :</a:t>
            </a:r>
          </a:p>
          <a:p>
            <a:pPr algn="r" rtl="1"/>
            <a:r>
              <a:rPr lang="ar-AE" altLang="en-US" dirty="0">
                <a:cs typeface="Sultan Medium" pitchFamily="2" charset="-78"/>
              </a:rPr>
              <a:t>اختلاف ضوء الشمس .</a:t>
            </a:r>
          </a:p>
          <a:p>
            <a:pPr algn="r" rtl="1"/>
            <a:r>
              <a:rPr lang="ar-AE" altLang="en-US" dirty="0">
                <a:cs typeface="Sultan Medium" pitchFamily="2" charset="-78"/>
              </a:rPr>
              <a:t>والمواد الغذائية الذائبة في الماء .</a:t>
            </a:r>
          </a:p>
          <a:p>
            <a:pPr algn="r" rtl="1"/>
            <a:r>
              <a:rPr lang="ar-AE" altLang="en-US" dirty="0">
                <a:cs typeface="Sultan Medium" pitchFamily="2" charset="-78"/>
              </a:rPr>
              <a:t>درجة حرارة المياه .</a:t>
            </a:r>
          </a:p>
          <a:p>
            <a:pPr algn="r" rtl="1"/>
            <a:r>
              <a:rPr lang="ar-AE" altLang="en-US" dirty="0">
                <a:cs typeface="Sultan Medium" pitchFamily="2" charset="-78"/>
              </a:rPr>
              <a:t>وحركة المياه .</a:t>
            </a:r>
          </a:p>
          <a:p>
            <a:pPr algn="r" rtl="1"/>
            <a:r>
              <a:rPr lang="ar-AE" altLang="en-US" dirty="0">
                <a:cs typeface="Sultan Medium" pitchFamily="2" charset="-78"/>
              </a:rPr>
              <a:t>لدي الكائنات الحية التي تعيش في المحيط طرق تكيف تمكنها من العيش في أنظمتها البيئة .  </a:t>
            </a:r>
            <a:endParaRPr lang="en-US" altLang="en-US" dirty="0">
              <a:cs typeface="Sultan Mediu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3176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5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524000"/>
            <a:ext cx="9144000" cy="685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0665" y="1671935"/>
            <a:ext cx="1822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AE" sz="2400" dirty="0">
                <a:solidFill>
                  <a:srgbClr val="C00000"/>
                </a:solidFill>
                <a:cs typeface="Sultan bold" pitchFamily="2" charset="-78"/>
              </a:rPr>
              <a:t>منطقة المد والجزر </a:t>
            </a:r>
            <a:endParaRPr lang="en-US" sz="2400" dirty="0">
              <a:solidFill>
                <a:srgbClr val="C00000"/>
              </a:solidFill>
              <a:cs typeface="Sultan bold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0065" y="1671935"/>
            <a:ext cx="2635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AE" sz="2400" dirty="0">
                <a:solidFill>
                  <a:schemeClr val="accent5">
                    <a:lumMod val="50000"/>
                  </a:schemeClr>
                </a:solidFill>
                <a:cs typeface="Sultan bold" pitchFamily="2" charset="-78"/>
              </a:rPr>
              <a:t>المنطقة القريبة من الشاطئ</a:t>
            </a:r>
            <a:endParaRPr lang="en-US" sz="2400" dirty="0">
              <a:solidFill>
                <a:schemeClr val="accent5">
                  <a:lumMod val="50000"/>
                </a:schemeClr>
              </a:solidFill>
              <a:cs typeface="Sultan bold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0065" y="1671935"/>
            <a:ext cx="2090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AE" sz="2400" dirty="0">
                <a:solidFill>
                  <a:srgbClr val="006600"/>
                </a:solidFill>
                <a:cs typeface="Sultan bold" pitchFamily="2" charset="-78"/>
              </a:rPr>
              <a:t>منطقة المحيط المفتوح</a:t>
            </a:r>
            <a:endParaRPr lang="en-US" sz="2400" dirty="0">
              <a:solidFill>
                <a:srgbClr val="006600"/>
              </a:solidFill>
              <a:cs typeface="Sultan bold" pitchFamily="2" charset="-78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209800" y="2209800"/>
            <a:ext cx="76200" cy="464820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6096000" y="2133600"/>
            <a:ext cx="76200" cy="464820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61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6961" cy="6858001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AE" altLang="en-US" sz="5400" dirty="0">
                <a:cs typeface="Sultan bold" pitchFamily="2" charset="-78"/>
              </a:rPr>
              <a:t>الأنظمة البيئية للمياه المالحة</a:t>
            </a:r>
            <a:endParaRPr lang="en-US" altLang="en-US" sz="5400" dirty="0">
              <a:cs typeface="Sultan bold" pitchFamily="2" charset="-7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95600" y="1600200"/>
            <a:ext cx="6096000" cy="45307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ar-AE" altLang="en-US" sz="3600" dirty="0">
                <a:solidFill>
                  <a:srgbClr val="C00000"/>
                </a:solidFill>
                <a:cs typeface="Sultan Medium" pitchFamily="2" charset="-78"/>
              </a:rPr>
              <a:t>يوجد ثلاث مناطق في المياه المالحة .</a:t>
            </a:r>
          </a:p>
          <a:p>
            <a:pPr algn="r" rtl="1"/>
            <a:r>
              <a:rPr lang="ar-AE" altLang="en-US" sz="3600" dirty="0">
                <a:solidFill>
                  <a:srgbClr val="C00000"/>
                </a:solidFill>
                <a:cs typeface="Sultan Medium" pitchFamily="2" charset="-78"/>
              </a:rPr>
              <a:t> ( أ ) منطقة المد و الجزر .</a:t>
            </a:r>
          </a:p>
          <a:p>
            <a:pPr algn="r" rtl="1"/>
            <a:r>
              <a:rPr lang="ar-AE" altLang="en-US" sz="3600" dirty="0">
                <a:solidFill>
                  <a:srgbClr val="C00000"/>
                </a:solidFill>
                <a:cs typeface="Sultan Medium" pitchFamily="2" charset="-78"/>
              </a:rPr>
              <a:t>يوفر المد و الجزر و الأمواج المضطربة مؤونة دائمة من الأكسيجين و المواد الغذائية التي تحتاج إليها الكائنات الحية . (كنجم البحر و قنفذ البحر و الصدف و السرطان ) .   </a:t>
            </a:r>
            <a:endParaRPr lang="en-US" altLang="en-US" sz="3600" dirty="0">
              <a:solidFill>
                <a:srgbClr val="C00000"/>
              </a:solidFill>
              <a:cs typeface="Sultan Medium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29" y="4343400"/>
            <a:ext cx="2947662" cy="2197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49" y="818833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2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alt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Sultan bold" pitchFamily="2" charset="-78"/>
              </a:rPr>
              <a:t>الأنظمة البيئية للمياه المالحة</a:t>
            </a:r>
            <a:endParaRPr lang="en-US" alt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Sultan bold" pitchFamily="2" charset="-7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600200"/>
            <a:ext cx="4648200" cy="495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r" rtl="1">
              <a:lnSpc>
                <a:spcPct val="120000"/>
              </a:lnSpc>
            </a:pPr>
            <a:r>
              <a:rPr lang="ar-AE" altLang="en-US" dirty="0">
                <a:solidFill>
                  <a:schemeClr val="accent1">
                    <a:lumMod val="75000"/>
                  </a:schemeClr>
                </a:solidFill>
                <a:cs typeface="Sultan Medium" pitchFamily="2" charset="-78"/>
              </a:rPr>
              <a:t> ( ب ) المنطقة القريبة من الشاطئ .</a:t>
            </a:r>
          </a:p>
          <a:p>
            <a:pPr algn="r" rtl="1">
              <a:lnSpc>
                <a:spcPct val="120000"/>
              </a:lnSpc>
            </a:pPr>
            <a:r>
              <a:rPr lang="ar-AE" altLang="en-US" dirty="0">
                <a:solidFill>
                  <a:schemeClr val="accent1">
                    <a:lumMod val="75000"/>
                  </a:schemeClr>
                </a:solidFill>
                <a:cs typeface="Sultan Medium" pitchFamily="2" charset="-78"/>
              </a:rPr>
              <a:t>تزود الأنهار التي تصب في المحيط هذه المنطقة بمعظم موادها الغذائية و المياه في هذه المنطقة هادئة ، و درجة حرارتها لا تتغير كثيراً .</a:t>
            </a:r>
          </a:p>
          <a:p>
            <a:pPr algn="r" rtl="1">
              <a:lnSpc>
                <a:spcPct val="120000"/>
              </a:lnSpc>
            </a:pPr>
            <a:r>
              <a:rPr lang="ar-AE" altLang="en-US" dirty="0">
                <a:solidFill>
                  <a:schemeClr val="accent1">
                    <a:lumMod val="75000"/>
                  </a:schemeClr>
                </a:solidFill>
                <a:cs typeface="Sultan Medium" pitchFamily="2" charset="-78"/>
              </a:rPr>
              <a:t> ( أسراب السمك ، كسمك العوم ، سمك القد ، سمك الخضراء ،على الأعداد الكبيرة من الطحالب التي تنمو هناك كالحمار و الديدان . </a:t>
            </a:r>
            <a:endParaRPr lang="en-US" altLang="en-US" dirty="0">
              <a:solidFill>
                <a:schemeClr val="accent1">
                  <a:lumMod val="75000"/>
                </a:schemeClr>
              </a:solidFill>
              <a:cs typeface="Sultan Medium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4" t="32057" r="44246" b="36250"/>
          <a:stretch/>
        </p:blipFill>
        <p:spPr bwMode="auto">
          <a:xfrm rot="19983562" flipH="1">
            <a:off x="46780" y="1501971"/>
            <a:ext cx="4415310" cy="1800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4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438</Words>
  <Application>Microsoft Office PowerPoint</Application>
  <PresentationFormat>On-screen Show (4:3)</PresentationFormat>
  <Paragraphs>60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الانظمة البيئية المائية </vt:lpstr>
      <vt:lpstr>PowerPoint Presentation</vt:lpstr>
      <vt:lpstr>الانظمة البيئية المائية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الأنظمة البيئية للمياه المالحة</vt:lpstr>
      <vt:lpstr>الأنظمة البيئية للمياه المالحة </vt:lpstr>
      <vt:lpstr>الأنظمة البيئية للمياه العذبة</vt:lpstr>
      <vt:lpstr>الأنظمة البيئية للمياه العذبة</vt:lpstr>
      <vt:lpstr>الأنظمة البيئية للمياه العذبة</vt:lpstr>
      <vt:lpstr>الأنظمة البيئية للمياه العذبة</vt:lpstr>
      <vt:lpstr>مصبات الأنهار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الانظمة البيئية المائية </dc:title>
  <dc:creator>Admin</dc:creator>
  <cp:lastModifiedBy>Serag</cp:lastModifiedBy>
  <cp:revision>54</cp:revision>
  <dcterms:created xsi:type="dcterms:W3CDTF">2013-12-11T15:09:06Z</dcterms:created>
  <dcterms:modified xsi:type="dcterms:W3CDTF">2020-08-21T16:19:12Z</dcterms:modified>
</cp:coreProperties>
</file>