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diagrams/layout2.xml" ContentType="application/vnd.openxmlformats-officedocument.drawingml.diagramLayout+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8" r:id="rId30"/>
    <p:sldId id="284" r:id="rId31"/>
    <p:sldId id="285" r:id="rId32"/>
    <p:sldId id="289" r:id="rId33"/>
    <p:sldId id="318" r:id="rId34"/>
    <p:sldId id="319" r:id="rId35"/>
    <p:sldId id="320" r:id="rId36"/>
    <p:sldId id="290" r:id="rId37"/>
    <p:sldId id="286" r:id="rId38"/>
    <p:sldId id="287" r:id="rId39"/>
    <p:sldId id="291" r:id="rId40"/>
    <p:sldId id="292" r:id="rId41"/>
    <p:sldId id="293" r:id="rId42"/>
    <p:sldId id="294" r:id="rId43"/>
    <p:sldId id="295" r:id="rId44"/>
    <p:sldId id="298" r:id="rId45"/>
    <p:sldId id="299" r:id="rId46"/>
    <p:sldId id="300" r:id="rId47"/>
    <p:sldId id="301" r:id="rId48"/>
    <p:sldId id="302" r:id="rId49"/>
    <p:sldId id="303" r:id="rId50"/>
    <p:sldId id="305" r:id="rId51"/>
    <p:sldId id="307" r:id="rId52"/>
    <p:sldId id="308" r:id="rId53"/>
    <p:sldId id="317" r:id="rId54"/>
    <p:sldId id="309" r:id="rId55"/>
    <p:sldId id="311" r:id="rId56"/>
    <p:sldId id="310" r:id="rId57"/>
    <p:sldId id="312" r:id="rId58"/>
    <p:sldId id="313" r:id="rId59"/>
    <p:sldId id="314" r:id="rId60"/>
    <p:sldId id="315" r:id="rId61"/>
    <p:sldId id="316" r:id="rId62"/>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738" y="-76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D01A99-0ED2-4BE5-993F-0CC6C85286D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fr-FR"/>
        </a:p>
      </dgm:t>
    </dgm:pt>
    <dgm:pt modelId="{CA901EDC-CBBD-4942-9145-907C279B0ECF}">
      <dgm:prSet phldrT="[Texte]"/>
      <dgm:spPr/>
      <dgm:t>
        <a:bodyPr/>
        <a:lstStyle/>
        <a:p>
          <a:r>
            <a:rPr lang="fr-FR" dirty="0" smtClean="0">
              <a:solidFill>
                <a:schemeClr val="tx1"/>
              </a:solidFill>
              <a:latin typeface="Constantia" pitchFamily="18" charset="0"/>
            </a:rPr>
            <a:t>390 lignes:</a:t>
          </a:r>
          <a:endParaRPr lang="fr-FR" dirty="0">
            <a:solidFill>
              <a:schemeClr val="tx1"/>
            </a:solidFill>
            <a:latin typeface="Constantia" pitchFamily="18" charset="0"/>
          </a:endParaRPr>
        </a:p>
      </dgm:t>
    </dgm:pt>
    <dgm:pt modelId="{BF44A474-6711-4EA9-8343-CA3CF0AACF8D}" type="parTrans" cxnId="{B41A4AC4-8E34-42D4-B074-8D9667EBA2BE}">
      <dgm:prSet/>
      <dgm:spPr/>
      <dgm:t>
        <a:bodyPr/>
        <a:lstStyle/>
        <a:p>
          <a:endParaRPr lang="fr-FR"/>
        </a:p>
      </dgm:t>
    </dgm:pt>
    <dgm:pt modelId="{E9760344-8E13-4043-B512-0B13C92885E1}" type="sibTrans" cxnId="{B41A4AC4-8E34-42D4-B074-8D9667EBA2BE}">
      <dgm:prSet/>
      <dgm:spPr/>
      <dgm:t>
        <a:bodyPr/>
        <a:lstStyle/>
        <a:p>
          <a:endParaRPr lang="fr-FR"/>
        </a:p>
      </dgm:t>
    </dgm:pt>
    <dgm:pt modelId="{7E55CECD-BE00-4FA2-9F31-4BFA90D1580B}">
      <dgm:prSet phldrT="[Texte]"/>
      <dgm:spPr/>
      <dgm:t>
        <a:bodyPr/>
        <a:lstStyle/>
        <a:p>
          <a:r>
            <a:rPr lang="fr-FR" dirty="0" smtClean="0">
              <a:solidFill>
                <a:schemeClr val="tx1"/>
              </a:solidFill>
              <a:latin typeface="Constantia" pitchFamily="18" charset="0"/>
            </a:rPr>
            <a:t>273 lignes de T. C. Publique </a:t>
          </a:r>
          <a:endParaRPr lang="fr-FR" dirty="0">
            <a:solidFill>
              <a:schemeClr val="tx1"/>
            </a:solidFill>
            <a:latin typeface="Constantia" pitchFamily="18" charset="0"/>
          </a:endParaRPr>
        </a:p>
      </dgm:t>
    </dgm:pt>
    <dgm:pt modelId="{2C779AD3-97F7-434D-ADE9-F9B99EF7FAFF}" type="parTrans" cxnId="{2983C1B3-5DF5-4EA2-8445-58E1E0A0BBE1}">
      <dgm:prSet/>
      <dgm:spPr/>
      <dgm:t>
        <a:bodyPr/>
        <a:lstStyle/>
        <a:p>
          <a:endParaRPr lang="fr-FR"/>
        </a:p>
      </dgm:t>
    </dgm:pt>
    <dgm:pt modelId="{1FB686AC-11E7-4EB9-BD0D-F0286EAD3DD6}" type="sibTrans" cxnId="{2983C1B3-5DF5-4EA2-8445-58E1E0A0BBE1}">
      <dgm:prSet/>
      <dgm:spPr/>
      <dgm:t>
        <a:bodyPr/>
        <a:lstStyle/>
        <a:p>
          <a:endParaRPr lang="fr-FR"/>
        </a:p>
      </dgm:t>
    </dgm:pt>
    <dgm:pt modelId="{1008E6D3-5719-4966-9866-F3B253C75C9E}">
      <dgm:prSet phldrT="[Texte]"/>
      <dgm:spPr/>
      <dgm:t>
        <a:bodyPr/>
        <a:lstStyle/>
        <a:p>
          <a:r>
            <a:rPr lang="fr-FR" dirty="0" smtClean="0">
              <a:solidFill>
                <a:schemeClr val="tx1"/>
              </a:solidFill>
              <a:latin typeface="Constantia" pitchFamily="18" charset="0"/>
            </a:rPr>
            <a:t>117 lignes de T. C. Spécialisés</a:t>
          </a:r>
          <a:endParaRPr lang="fr-FR" dirty="0">
            <a:solidFill>
              <a:schemeClr val="tx1"/>
            </a:solidFill>
            <a:latin typeface="Constantia" pitchFamily="18" charset="0"/>
          </a:endParaRPr>
        </a:p>
      </dgm:t>
    </dgm:pt>
    <dgm:pt modelId="{7EE58ABF-0463-4A2D-9B74-D77A05F41460}" type="parTrans" cxnId="{6687E648-E1AE-4A70-A45E-C92D0187FE92}">
      <dgm:prSet/>
      <dgm:spPr/>
      <dgm:t>
        <a:bodyPr/>
        <a:lstStyle/>
        <a:p>
          <a:endParaRPr lang="fr-FR"/>
        </a:p>
      </dgm:t>
    </dgm:pt>
    <dgm:pt modelId="{535919D2-F140-40D2-BDD6-6F1FFEC2EE74}" type="sibTrans" cxnId="{6687E648-E1AE-4A70-A45E-C92D0187FE92}">
      <dgm:prSet/>
      <dgm:spPr/>
      <dgm:t>
        <a:bodyPr/>
        <a:lstStyle/>
        <a:p>
          <a:endParaRPr lang="fr-FR"/>
        </a:p>
      </dgm:t>
    </dgm:pt>
    <dgm:pt modelId="{30D35F6C-E482-4313-8F05-CAA2EECB2B00}" type="pres">
      <dgm:prSet presAssocID="{17D01A99-0ED2-4BE5-993F-0CC6C85286D2}" presName="diagram" presStyleCnt="0">
        <dgm:presLayoutVars>
          <dgm:chPref val="1"/>
          <dgm:dir/>
          <dgm:animOne val="branch"/>
          <dgm:animLvl val="lvl"/>
          <dgm:resizeHandles val="exact"/>
        </dgm:presLayoutVars>
      </dgm:prSet>
      <dgm:spPr/>
      <dgm:t>
        <a:bodyPr/>
        <a:lstStyle/>
        <a:p>
          <a:endParaRPr lang="fr-FR"/>
        </a:p>
      </dgm:t>
    </dgm:pt>
    <dgm:pt modelId="{BF9F106C-BCF0-4734-91BC-3D7CBCF73FE7}" type="pres">
      <dgm:prSet presAssocID="{CA901EDC-CBBD-4942-9145-907C279B0ECF}" presName="root1" presStyleCnt="0"/>
      <dgm:spPr/>
    </dgm:pt>
    <dgm:pt modelId="{C9AA2390-9A24-4E17-8021-6B450F996D90}" type="pres">
      <dgm:prSet presAssocID="{CA901EDC-CBBD-4942-9145-907C279B0ECF}" presName="LevelOneTextNode" presStyleLbl="node0" presStyleIdx="0" presStyleCnt="1" custScaleX="72712" custScaleY="70051" custLinFactNeighborX="-55498" custLinFactNeighborY="-6612">
        <dgm:presLayoutVars>
          <dgm:chPref val="3"/>
        </dgm:presLayoutVars>
      </dgm:prSet>
      <dgm:spPr/>
      <dgm:t>
        <a:bodyPr/>
        <a:lstStyle/>
        <a:p>
          <a:endParaRPr lang="fr-FR"/>
        </a:p>
      </dgm:t>
    </dgm:pt>
    <dgm:pt modelId="{BDB44F78-C6CA-479E-913C-DEF5DAFE1EBF}" type="pres">
      <dgm:prSet presAssocID="{CA901EDC-CBBD-4942-9145-907C279B0ECF}" presName="level2hierChild" presStyleCnt="0"/>
      <dgm:spPr/>
    </dgm:pt>
    <dgm:pt modelId="{100805E7-B1E3-4C6C-B638-AD8D79BB2EC4}" type="pres">
      <dgm:prSet presAssocID="{2C779AD3-97F7-434D-ADE9-F9B99EF7FAFF}" presName="conn2-1" presStyleLbl="parChTrans1D2" presStyleIdx="0" presStyleCnt="2"/>
      <dgm:spPr/>
      <dgm:t>
        <a:bodyPr/>
        <a:lstStyle/>
        <a:p>
          <a:endParaRPr lang="fr-FR"/>
        </a:p>
      </dgm:t>
    </dgm:pt>
    <dgm:pt modelId="{CB11039D-1E58-48EA-8E0A-4742DB0DF507}" type="pres">
      <dgm:prSet presAssocID="{2C779AD3-97F7-434D-ADE9-F9B99EF7FAFF}" presName="connTx" presStyleLbl="parChTrans1D2" presStyleIdx="0" presStyleCnt="2"/>
      <dgm:spPr/>
      <dgm:t>
        <a:bodyPr/>
        <a:lstStyle/>
        <a:p>
          <a:endParaRPr lang="fr-FR"/>
        </a:p>
      </dgm:t>
    </dgm:pt>
    <dgm:pt modelId="{A9619C12-3DF8-4775-AB8C-5D4EDE594A15}" type="pres">
      <dgm:prSet presAssocID="{7E55CECD-BE00-4FA2-9F31-4BFA90D1580B}" presName="root2" presStyleCnt="0"/>
      <dgm:spPr/>
    </dgm:pt>
    <dgm:pt modelId="{D7729B4C-E02D-4FA8-9722-03E8923D9A15}" type="pres">
      <dgm:prSet presAssocID="{7E55CECD-BE00-4FA2-9F31-4BFA90D1580B}" presName="LevelTwoTextNode" presStyleLbl="node2" presStyleIdx="0" presStyleCnt="2" custScaleX="128488" custScaleY="63830">
        <dgm:presLayoutVars>
          <dgm:chPref val="3"/>
        </dgm:presLayoutVars>
      </dgm:prSet>
      <dgm:spPr/>
      <dgm:t>
        <a:bodyPr/>
        <a:lstStyle/>
        <a:p>
          <a:endParaRPr lang="fr-FR"/>
        </a:p>
      </dgm:t>
    </dgm:pt>
    <dgm:pt modelId="{19D67D44-BC17-42D8-8336-475AD1BA2061}" type="pres">
      <dgm:prSet presAssocID="{7E55CECD-BE00-4FA2-9F31-4BFA90D1580B}" presName="level3hierChild" presStyleCnt="0"/>
      <dgm:spPr/>
    </dgm:pt>
    <dgm:pt modelId="{231292FF-E749-4D83-B889-9EC6531D552C}" type="pres">
      <dgm:prSet presAssocID="{7EE58ABF-0463-4A2D-9B74-D77A05F41460}" presName="conn2-1" presStyleLbl="parChTrans1D2" presStyleIdx="1" presStyleCnt="2"/>
      <dgm:spPr/>
      <dgm:t>
        <a:bodyPr/>
        <a:lstStyle/>
        <a:p>
          <a:endParaRPr lang="fr-FR"/>
        </a:p>
      </dgm:t>
    </dgm:pt>
    <dgm:pt modelId="{7E8424EA-A7EB-494D-95B5-499173F0A81C}" type="pres">
      <dgm:prSet presAssocID="{7EE58ABF-0463-4A2D-9B74-D77A05F41460}" presName="connTx" presStyleLbl="parChTrans1D2" presStyleIdx="1" presStyleCnt="2"/>
      <dgm:spPr/>
      <dgm:t>
        <a:bodyPr/>
        <a:lstStyle/>
        <a:p>
          <a:endParaRPr lang="fr-FR"/>
        </a:p>
      </dgm:t>
    </dgm:pt>
    <dgm:pt modelId="{01537704-6F1E-42BE-B3B6-86B7A8F4CBE3}" type="pres">
      <dgm:prSet presAssocID="{1008E6D3-5719-4966-9866-F3B253C75C9E}" presName="root2" presStyleCnt="0"/>
      <dgm:spPr/>
    </dgm:pt>
    <dgm:pt modelId="{2D5C0A2E-983A-458A-913D-8177B41441D9}" type="pres">
      <dgm:prSet presAssocID="{1008E6D3-5719-4966-9866-F3B253C75C9E}" presName="LevelTwoTextNode" presStyleLbl="node2" presStyleIdx="1" presStyleCnt="2" custScaleX="124515" custScaleY="70541" custLinFactNeighborX="88" custLinFactNeighborY="-1686">
        <dgm:presLayoutVars>
          <dgm:chPref val="3"/>
        </dgm:presLayoutVars>
      </dgm:prSet>
      <dgm:spPr/>
      <dgm:t>
        <a:bodyPr/>
        <a:lstStyle/>
        <a:p>
          <a:endParaRPr lang="fr-FR"/>
        </a:p>
      </dgm:t>
    </dgm:pt>
    <dgm:pt modelId="{AF19AA0B-7C82-4D82-A205-C5B336F54C39}" type="pres">
      <dgm:prSet presAssocID="{1008E6D3-5719-4966-9866-F3B253C75C9E}" presName="level3hierChild" presStyleCnt="0"/>
      <dgm:spPr/>
    </dgm:pt>
  </dgm:ptLst>
  <dgm:cxnLst>
    <dgm:cxn modelId="{B19BD6C7-C6C3-4266-BE2D-4F9C59518DF8}" type="presOf" srcId="{7EE58ABF-0463-4A2D-9B74-D77A05F41460}" destId="{231292FF-E749-4D83-B889-9EC6531D552C}" srcOrd="0" destOrd="0" presId="urn:microsoft.com/office/officeart/2005/8/layout/hierarchy2"/>
    <dgm:cxn modelId="{4E9D0A59-CAEF-4B50-97CD-CFFB63BD336B}" type="presOf" srcId="{17D01A99-0ED2-4BE5-993F-0CC6C85286D2}" destId="{30D35F6C-E482-4313-8F05-CAA2EECB2B00}" srcOrd="0" destOrd="0" presId="urn:microsoft.com/office/officeart/2005/8/layout/hierarchy2"/>
    <dgm:cxn modelId="{4552A8A7-307F-472E-B5CF-E0BD77DE7ADB}" type="presOf" srcId="{CA901EDC-CBBD-4942-9145-907C279B0ECF}" destId="{C9AA2390-9A24-4E17-8021-6B450F996D90}" srcOrd="0" destOrd="0" presId="urn:microsoft.com/office/officeart/2005/8/layout/hierarchy2"/>
    <dgm:cxn modelId="{3685681E-16A3-4854-B94E-680D57952A6B}" type="presOf" srcId="{2C779AD3-97F7-434D-ADE9-F9B99EF7FAFF}" destId="{CB11039D-1E58-48EA-8E0A-4742DB0DF507}" srcOrd="1" destOrd="0" presId="urn:microsoft.com/office/officeart/2005/8/layout/hierarchy2"/>
    <dgm:cxn modelId="{2983C1B3-5DF5-4EA2-8445-58E1E0A0BBE1}" srcId="{CA901EDC-CBBD-4942-9145-907C279B0ECF}" destId="{7E55CECD-BE00-4FA2-9F31-4BFA90D1580B}" srcOrd="0" destOrd="0" parTransId="{2C779AD3-97F7-434D-ADE9-F9B99EF7FAFF}" sibTransId="{1FB686AC-11E7-4EB9-BD0D-F0286EAD3DD6}"/>
    <dgm:cxn modelId="{C77B4347-C8EE-450C-9337-61AF53A97178}" type="presOf" srcId="{7EE58ABF-0463-4A2D-9B74-D77A05F41460}" destId="{7E8424EA-A7EB-494D-95B5-499173F0A81C}" srcOrd="1" destOrd="0" presId="urn:microsoft.com/office/officeart/2005/8/layout/hierarchy2"/>
    <dgm:cxn modelId="{C391E856-D5C9-47D3-8A94-757B785618EB}" type="presOf" srcId="{2C779AD3-97F7-434D-ADE9-F9B99EF7FAFF}" destId="{100805E7-B1E3-4C6C-B638-AD8D79BB2EC4}" srcOrd="0" destOrd="0" presId="urn:microsoft.com/office/officeart/2005/8/layout/hierarchy2"/>
    <dgm:cxn modelId="{B41A4AC4-8E34-42D4-B074-8D9667EBA2BE}" srcId="{17D01A99-0ED2-4BE5-993F-0CC6C85286D2}" destId="{CA901EDC-CBBD-4942-9145-907C279B0ECF}" srcOrd="0" destOrd="0" parTransId="{BF44A474-6711-4EA9-8343-CA3CF0AACF8D}" sibTransId="{E9760344-8E13-4043-B512-0B13C92885E1}"/>
    <dgm:cxn modelId="{6687E648-E1AE-4A70-A45E-C92D0187FE92}" srcId="{CA901EDC-CBBD-4942-9145-907C279B0ECF}" destId="{1008E6D3-5719-4966-9866-F3B253C75C9E}" srcOrd="1" destOrd="0" parTransId="{7EE58ABF-0463-4A2D-9B74-D77A05F41460}" sibTransId="{535919D2-F140-40D2-BDD6-6F1FFEC2EE74}"/>
    <dgm:cxn modelId="{C7955FC6-A0CA-4646-AD1C-3D3B98D221D0}" type="presOf" srcId="{1008E6D3-5719-4966-9866-F3B253C75C9E}" destId="{2D5C0A2E-983A-458A-913D-8177B41441D9}" srcOrd="0" destOrd="0" presId="urn:microsoft.com/office/officeart/2005/8/layout/hierarchy2"/>
    <dgm:cxn modelId="{BBB42FCC-DC14-466A-AEA7-B293103A5AC7}" type="presOf" srcId="{7E55CECD-BE00-4FA2-9F31-4BFA90D1580B}" destId="{D7729B4C-E02D-4FA8-9722-03E8923D9A15}" srcOrd="0" destOrd="0" presId="urn:microsoft.com/office/officeart/2005/8/layout/hierarchy2"/>
    <dgm:cxn modelId="{F398F957-0C9E-4AFB-9BE6-69C08CFF973B}" type="presParOf" srcId="{30D35F6C-E482-4313-8F05-CAA2EECB2B00}" destId="{BF9F106C-BCF0-4734-91BC-3D7CBCF73FE7}" srcOrd="0" destOrd="0" presId="urn:microsoft.com/office/officeart/2005/8/layout/hierarchy2"/>
    <dgm:cxn modelId="{E9A217F3-9353-4AA8-AD27-7C85553FD1E6}" type="presParOf" srcId="{BF9F106C-BCF0-4734-91BC-3D7CBCF73FE7}" destId="{C9AA2390-9A24-4E17-8021-6B450F996D90}" srcOrd="0" destOrd="0" presId="urn:microsoft.com/office/officeart/2005/8/layout/hierarchy2"/>
    <dgm:cxn modelId="{1E68DDA8-37B1-4748-8D96-100F22246ABD}" type="presParOf" srcId="{BF9F106C-BCF0-4734-91BC-3D7CBCF73FE7}" destId="{BDB44F78-C6CA-479E-913C-DEF5DAFE1EBF}" srcOrd="1" destOrd="0" presId="urn:microsoft.com/office/officeart/2005/8/layout/hierarchy2"/>
    <dgm:cxn modelId="{99075643-DE71-4C48-BF61-BAE43BFCA89B}" type="presParOf" srcId="{BDB44F78-C6CA-479E-913C-DEF5DAFE1EBF}" destId="{100805E7-B1E3-4C6C-B638-AD8D79BB2EC4}" srcOrd="0" destOrd="0" presId="urn:microsoft.com/office/officeart/2005/8/layout/hierarchy2"/>
    <dgm:cxn modelId="{32F51658-AB13-4DAC-84B2-BC2CA79D923F}" type="presParOf" srcId="{100805E7-B1E3-4C6C-B638-AD8D79BB2EC4}" destId="{CB11039D-1E58-48EA-8E0A-4742DB0DF507}" srcOrd="0" destOrd="0" presId="urn:microsoft.com/office/officeart/2005/8/layout/hierarchy2"/>
    <dgm:cxn modelId="{03BB9E10-44AC-4E7F-ABA5-6E0BD4C886E6}" type="presParOf" srcId="{BDB44F78-C6CA-479E-913C-DEF5DAFE1EBF}" destId="{A9619C12-3DF8-4775-AB8C-5D4EDE594A15}" srcOrd="1" destOrd="0" presId="urn:microsoft.com/office/officeart/2005/8/layout/hierarchy2"/>
    <dgm:cxn modelId="{10E15D38-7B3B-46D4-B09C-287B67CC6209}" type="presParOf" srcId="{A9619C12-3DF8-4775-AB8C-5D4EDE594A15}" destId="{D7729B4C-E02D-4FA8-9722-03E8923D9A15}" srcOrd="0" destOrd="0" presId="urn:microsoft.com/office/officeart/2005/8/layout/hierarchy2"/>
    <dgm:cxn modelId="{9B7EADA0-E274-4AFE-9E8F-ABDF950DE4B5}" type="presParOf" srcId="{A9619C12-3DF8-4775-AB8C-5D4EDE594A15}" destId="{19D67D44-BC17-42D8-8336-475AD1BA2061}" srcOrd="1" destOrd="0" presId="urn:microsoft.com/office/officeart/2005/8/layout/hierarchy2"/>
    <dgm:cxn modelId="{4FD18D65-ED9B-4B13-8DD7-CDE882A51FC2}" type="presParOf" srcId="{BDB44F78-C6CA-479E-913C-DEF5DAFE1EBF}" destId="{231292FF-E749-4D83-B889-9EC6531D552C}" srcOrd="2" destOrd="0" presId="urn:microsoft.com/office/officeart/2005/8/layout/hierarchy2"/>
    <dgm:cxn modelId="{C0F566D9-EE5A-4702-89AF-CA269FB7DCFC}" type="presParOf" srcId="{231292FF-E749-4D83-B889-9EC6531D552C}" destId="{7E8424EA-A7EB-494D-95B5-499173F0A81C}" srcOrd="0" destOrd="0" presId="urn:microsoft.com/office/officeart/2005/8/layout/hierarchy2"/>
    <dgm:cxn modelId="{763FBD9A-CD39-4DF4-8DB2-7CD96F9E564C}" type="presParOf" srcId="{BDB44F78-C6CA-479E-913C-DEF5DAFE1EBF}" destId="{01537704-6F1E-42BE-B3B6-86B7A8F4CBE3}" srcOrd="3" destOrd="0" presId="urn:microsoft.com/office/officeart/2005/8/layout/hierarchy2"/>
    <dgm:cxn modelId="{396A368C-7A32-4DB7-83E4-6A3AA2698131}" type="presParOf" srcId="{01537704-6F1E-42BE-B3B6-86B7A8F4CBE3}" destId="{2D5C0A2E-983A-458A-913D-8177B41441D9}" srcOrd="0" destOrd="0" presId="urn:microsoft.com/office/officeart/2005/8/layout/hierarchy2"/>
    <dgm:cxn modelId="{A1DF3E80-6305-4C97-85F0-A92B6CBD79CC}" type="presParOf" srcId="{01537704-6F1E-42BE-B3B6-86B7A8F4CBE3}" destId="{AF19AA0B-7C82-4D82-A205-C5B336F54C39}" srcOrd="1" destOrd="0" presId="urn:microsoft.com/office/officeart/2005/8/layout/hierarchy2"/>
  </dgm:cxnLst>
  <dgm:bg/>
  <dgm:whole/>
</dgm:dataModel>
</file>

<file path=ppt/diagrams/data2.xml><?xml version="1.0" encoding="utf-8"?>
<dgm:dataModel xmlns:dgm="http://schemas.openxmlformats.org/drawingml/2006/diagram" xmlns:a="http://schemas.openxmlformats.org/drawingml/2006/main">
  <dgm:ptLst>
    <dgm:pt modelId="{74794A76-FC04-41BB-86C4-9D3C422D7408}"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fr-FR"/>
        </a:p>
      </dgm:t>
    </dgm:pt>
    <dgm:pt modelId="{7E507301-0BED-4CEB-95E4-266934BC6A56}">
      <dgm:prSet phldrT="[Texte]"/>
      <dgm:spPr/>
      <dgm:t>
        <a:bodyPr/>
        <a:lstStyle/>
        <a:p>
          <a:r>
            <a:rPr lang="fr-FR" dirty="0" smtClean="0">
              <a:solidFill>
                <a:schemeClr val="tx1"/>
              </a:solidFill>
            </a:rPr>
            <a:t>19% du marché en termes de capacité</a:t>
          </a:r>
          <a:endParaRPr lang="fr-FR" dirty="0">
            <a:solidFill>
              <a:schemeClr val="tx1"/>
            </a:solidFill>
          </a:endParaRPr>
        </a:p>
      </dgm:t>
    </dgm:pt>
    <dgm:pt modelId="{6AC6643C-B431-4537-88C7-6F8F3BA32B50}" type="parTrans" cxnId="{FBADEF00-44B6-415B-B475-894092EB7E6A}">
      <dgm:prSet/>
      <dgm:spPr/>
      <dgm:t>
        <a:bodyPr/>
        <a:lstStyle/>
        <a:p>
          <a:endParaRPr lang="fr-FR"/>
        </a:p>
      </dgm:t>
    </dgm:pt>
    <dgm:pt modelId="{2EFDFDCB-9C41-410B-9431-47AAE16CDC30}" type="sibTrans" cxnId="{FBADEF00-44B6-415B-B475-894092EB7E6A}">
      <dgm:prSet/>
      <dgm:spPr/>
      <dgm:t>
        <a:bodyPr/>
        <a:lstStyle/>
        <a:p>
          <a:endParaRPr lang="fr-FR"/>
        </a:p>
      </dgm:t>
    </dgm:pt>
    <dgm:pt modelId="{32223CB4-B32B-4FFB-AFEB-DFF1F7056015}">
      <dgm:prSet phldrT="[Texte]" custT="1"/>
      <dgm:spPr/>
      <dgm:t>
        <a:bodyPr/>
        <a:lstStyle/>
        <a:p>
          <a:r>
            <a:rPr lang="fr-FR" sz="3200" dirty="0" smtClean="0">
              <a:latin typeface="Constantia" pitchFamily="18" charset="0"/>
            </a:rPr>
            <a:t>ETUSA : 56 lignes</a:t>
          </a:r>
          <a:endParaRPr lang="fr-FR" sz="3200" dirty="0">
            <a:latin typeface="Constantia" pitchFamily="18" charset="0"/>
          </a:endParaRPr>
        </a:p>
      </dgm:t>
    </dgm:pt>
    <dgm:pt modelId="{78EE6BDE-5AB4-43BE-87C5-5793C2722CF2}" type="parTrans" cxnId="{49E4F8F3-EDE1-43E3-AD4D-C7D179025D86}">
      <dgm:prSet/>
      <dgm:spPr/>
      <dgm:t>
        <a:bodyPr/>
        <a:lstStyle/>
        <a:p>
          <a:endParaRPr lang="fr-FR"/>
        </a:p>
      </dgm:t>
    </dgm:pt>
    <dgm:pt modelId="{22170761-4D5D-4A2C-B0B3-B16008332426}" type="sibTrans" cxnId="{49E4F8F3-EDE1-43E3-AD4D-C7D179025D86}">
      <dgm:prSet/>
      <dgm:spPr/>
      <dgm:t>
        <a:bodyPr/>
        <a:lstStyle/>
        <a:p>
          <a:endParaRPr lang="fr-FR"/>
        </a:p>
      </dgm:t>
    </dgm:pt>
    <dgm:pt modelId="{35F7705B-2E4A-4B0B-9DFF-3647344EBED8}">
      <dgm:prSet phldrT="[Texte]" custT="1"/>
      <dgm:spPr/>
      <dgm:t>
        <a:bodyPr/>
        <a:lstStyle/>
        <a:p>
          <a:r>
            <a:rPr lang="fr-FR" sz="3200" dirty="0" smtClean="0">
              <a:latin typeface="Constantia" pitchFamily="18" charset="0"/>
            </a:rPr>
            <a:t>TRANSUB : 2 lignes</a:t>
          </a:r>
          <a:endParaRPr lang="fr-FR" sz="3200" dirty="0">
            <a:latin typeface="Constantia" pitchFamily="18" charset="0"/>
          </a:endParaRPr>
        </a:p>
      </dgm:t>
    </dgm:pt>
    <dgm:pt modelId="{FFC335EF-BC83-43D0-AC5C-855081255A5C}" type="parTrans" cxnId="{20A71B1B-8A3F-4C7D-8882-BACEC65108FA}">
      <dgm:prSet/>
      <dgm:spPr/>
      <dgm:t>
        <a:bodyPr/>
        <a:lstStyle/>
        <a:p>
          <a:endParaRPr lang="fr-FR"/>
        </a:p>
      </dgm:t>
    </dgm:pt>
    <dgm:pt modelId="{0722198E-CBC1-42AD-871E-F343938D7805}" type="sibTrans" cxnId="{20A71B1B-8A3F-4C7D-8882-BACEC65108FA}">
      <dgm:prSet/>
      <dgm:spPr/>
      <dgm:t>
        <a:bodyPr/>
        <a:lstStyle/>
        <a:p>
          <a:endParaRPr lang="fr-FR"/>
        </a:p>
      </dgm:t>
    </dgm:pt>
    <dgm:pt modelId="{0BD87961-9873-400D-97D7-EB387923A21D}">
      <dgm:prSet phldrT="[Texte]"/>
      <dgm:spPr/>
      <dgm:t>
        <a:bodyPr/>
        <a:lstStyle/>
        <a:p>
          <a:r>
            <a:rPr lang="fr-FR" dirty="0" smtClean="0">
              <a:solidFill>
                <a:schemeClr val="tx1"/>
              </a:solidFill>
              <a:latin typeface="Constantia" pitchFamily="18" charset="0"/>
            </a:rPr>
            <a:t>81% du marché en termes de capacité</a:t>
          </a:r>
          <a:endParaRPr lang="fr-FR" dirty="0">
            <a:solidFill>
              <a:schemeClr val="tx1"/>
            </a:solidFill>
            <a:latin typeface="Constantia" pitchFamily="18" charset="0"/>
          </a:endParaRPr>
        </a:p>
      </dgm:t>
    </dgm:pt>
    <dgm:pt modelId="{CE3918A9-5A7F-4810-8ADF-DD324B7A3FC2}" type="parTrans" cxnId="{317494CF-7BE7-42E1-B41E-C4C769624F74}">
      <dgm:prSet/>
      <dgm:spPr/>
      <dgm:t>
        <a:bodyPr/>
        <a:lstStyle/>
        <a:p>
          <a:endParaRPr lang="fr-FR"/>
        </a:p>
      </dgm:t>
    </dgm:pt>
    <dgm:pt modelId="{9A199E46-2535-4022-8E94-864E2F20B49A}" type="sibTrans" cxnId="{317494CF-7BE7-42E1-B41E-C4C769624F74}">
      <dgm:prSet/>
      <dgm:spPr/>
      <dgm:t>
        <a:bodyPr/>
        <a:lstStyle/>
        <a:p>
          <a:endParaRPr lang="fr-FR"/>
        </a:p>
      </dgm:t>
    </dgm:pt>
    <dgm:pt modelId="{D3AA16FA-3BE2-42F1-A634-3C2CDA6C3B1D}">
      <dgm:prSet phldrT="[Texte]" custT="1"/>
      <dgm:spPr/>
      <dgm:t>
        <a:bodyPr/>
        <a:lstStyle/>
        <a:p>
          <a:r>
            <a:rPr lang="fr-FR" sz="3200" dirty="0" smtClean="0">
              <a:latin typeface="Constantia" pitchFamily="18" charset="0"/>
            </a:rPr>
            <a:t>3.024 opérateurs privés</a:t>
          </a:r>
          <a:endParaRPr lang="fr-FR" sz="3200" dirty="0">
            <a:latin typeface="Constantia" pitchFamily="18" charset="0"/>
          </a:endParaRPr>
        </a:p>
      </dgm:t>
    </dgm:pt>
    <dgm:pt modelId="{9E65E261-2CD5-4CBA-A5BF-48731B03F42E}" type="parTrans" cxnId="{7B62034C-4AD3-41D2-A3F5-77EDAA394E7A}">
      <dgm:prSet/>
      <dgm:spPr/>
      <dgm:t>
        <a:bodyPr/>
        <a:lstStyle/>
        <a:p>
          <a:endParaRPr lang="fr-FR"/>
        </a:p>
      </dgm:t>
    </dgm:pt>
    <dgm:pt modelId="{5731F718-23D6-4521-BD0E-E456382A23BD}" type="sibTrans" cxnId="{7B62034C-4AD3-41D2-A3F5-77EDAA394E7A}">
      <dgm:prSet/>
      <dgm:spPr/>
      <dgm:t>
        <a:bodyPr/>
        <a:lstStyle/>
        <a:p>
          <a:endParaRPr lang="fr-FR"/>
        </a:p>
      </dgm:t>
    </dgm:pt>
    <dgm:pt modelId="{C21A6363-65FB-4E8C-9223-3191A76794D6}" type="pres">
      <dgm:prSet presAssocID="{74794A76-FC04-41BB-86C4-9D3C422D7408}" presName="diagram" presStyleCnt="0">
        <dgm:presLayoutVars>
          <dgm:chPref val="1"/>
          <dgm:dir/>
          <dgm:animOne val="branch"/>
          <dgm:animLvl val="lvl"/>
          <dgm:resizeHandles/>
        </dgm:presLayoutVars>
      </dgm:prSet>
      <dgm:spPr/>
      <dgm:t>
        <a:bodyPr/>
        <a:lstStyle/>
        <a:p>
          <a:endParaRPr lang="fr-FR"/>
        </a:p>
      </dgm:t>
    </dgm:pt>
    <dgm:pt modelId="{8E53F485-91C5-4A69-BBFC-FD8B4ADF1472}" type="pres">
      <dgm:prSet presAssocID="{7E507301-0BED-4CEB-95E4-266934BC6A56}" presName="root" presStyleCnt="0"/>
      <dgm:spPr/>
    </dgm:pt>
    <dgm:pt modelId="{1FE2CD9C-B111-433C-96E7-83D239C92549}" type="pres">
      <dgm:prSet presAssocID="{7E507301-0BED-4CEB-95E4-266934BC6A56}" presName="rootComposite" presStyleCnt="0"/>
      <dgm:spPr/>
    </dgm:pt>
    <dgm:pt modelId="{3579C594-9824-446C-8DDE-C8D86265C8AA}" type="pres">
      <dgm:prSet presAssocID="{7E507301-0BED-4CEB-95E4-266934BC6A56}" presName="rootText" presStyleLbl="node1" presStyleIdx="0" presStyleCnt="2"/>
      <dgm:spPr/>
      <dgm:t>
        <a:bodyPr/>
        <a:lstStyle/>
        <a:p>
          <a:endParaRPr lang="fr-FR"/>
        </a:p>
      </dgm:t>
    </dgm:pt>
    <dgm:pt modelId="{70B7EEB2-F1CB-45CE-980A-A826B21A777C}" type="pres">
      <dgm:prSet presAssocID="{7E507301-0BED-4CEB-95E4-266934BC6A56}" presName="rootConnector" presStyleLbl="node1" presStyleIdx="0" presStyleCnt="2"/>
      <dgm:spPr/>
      <dgm:t>
        <a:bodyPr/>
        <a:lstStyle/>
        <a:p>
          <a:endParaRPr lang="fr-FR"/>
        </a:p>
      </dgm:t>
    </dgm:pt>
    <dgm:pt modelId="{38B960F8-EBC5-428E-AB9A-0305C7874E0B}" type="pres">
      <dgm:prSet presAssocID="{7E507301-0BED-4CEB-95E4-266934BC6A56}" presName="childShape" presStyleCnt="0"/>
      <dgm:spPr/>
    </dgm:pt>
    <dgm:pt modelId="{01ED5E3F-5AFF-42B7-BF67-E600701BC5DE}" type="pres">
      <dgm:prSet presAssocID="{78EE6BDE-5AB4-43BE-87C5-5793C2722CF2}" presName="Name13" presStyleLbl="parChTrans1D2" presStyleIdx="0" presStyleCnt="3"/>
      <dgm:spPr/>
      <dgm:t>
        <a:bodyPr/>
        <a:lstStyle/>
        <a:p>
          <a:endParaRPr lang="fr-FR"/>
        </a:p>
      </dgm:t>
    </dgm:pt>
    <dgm:pt modelId="{B3685AB6-192A-4893-8A90-68B0CEECAAC3}" type="pres">
      <dgm:prSet presAssocID="{32223CB4-B32B-4FFB-AFEB-DFF1F7056015}" presName="childText" presStyleLbl="bgAcc1" presStyleIdx="0" presStyleCnt="3" custScaleX="148090">
        <dgm:presLayoutVars>
          <dgm:bulletEnabled val="1"/>
        </dgm:presLayoutVars>
      </dgm:prSet>
      <dgm:spPr/>
      <dgm:t>
        <a:bodyPr/>
        <a:lstStyle/>
        <a:p>
          <a:endParaRPr lang="fr-FR"/>
        </a:p>
      </dgm:t>
    </dgm:pt>
    <dgm:pt modelId="{D014DF4A-1AAA-4D23-AA7D-41D0B9474217}" type="pres">
      <dgm:prSet presAssocID="{FFC335EF-BC83-43D0-AC5C-855081255A5C}" presName="Name13" presStyleLbl="parChTrans1D2" presStyleIdx="1" presStyleCnt="3"/>
      <dgm:spPr/>
      <dgm:t>
        <a:bodyPr/>
        <a:lstStyle/>
        <a:p>
          <a:endParaRPr lang="fr-FR"/>
        </a:p>
      </dgm:t>
    </dgm:pt>
    <dgm:pt modelId="{C34F5CEF-E4A6-4F13-92CB-5970E5E69C6F}" type="pres">
      <dgm:prSet presAssocID="{35F7705B-2E4A-4B0B-9DFF-3647344EBED8}" presName="childText" presStyleLbl="bgAcc1" presStyleIdx="1" presStyleCnt="3" custScaleX="145542">
        <dgm:presLayoutVars>
          <dgm:bulletEnabled val="1"/>
        </dgm:presLayoutVars>
      </dgm:prSet>
      <dgm:spPr/>
      <dgm:t>
        <a:bodyPr/>
        <a:lstStyle/>
        <a:p>
          <a:endParaRPr lang="fr-FR"/>
        </a:p>
      </dgm:t>
    </dgm:pt>
    <dgm:pt modelId="{F14CFE71-7694-41B8-A357-10A49FFE07DC}" type="pres">
      <dgm:prSet presAssocID="{0BD87961-9873-400D-97D7-EB387923A21D}" presName="root" presStyleCnt="0"/>
      <dgm:spPr/>
    </dgm:pt>
    <dgm:pt modelId="{3E834D4A-A265-4BE2-BCE9-90DA9C02A2CA}" type="pres">
      <dgm:prSet presAssocID="{0BD87961-9873-400D-97D7-EB387923A21D}" presName="rootComposite" presStyleCnt="0"/>
      <dgm:spPr/>
    </dgm:pt>
    <dgm:pt modelId="{B2855FEA-4D39-426F-9906-B71093841EB7}" type="pres">
      <dgm:prSet presAssocID="{0BD87961-9873-400D-97D7-EB387923A21D}" presName="rootText" presStyleLbl="node1" presStyleIdx="1" presStyleCnt="2" custLinFactNeighborX="9119" custLinFactNeighborY="-32"/>
      <dgm:spPr/>
      <dgm:t>
        <a:bodyPr/>
        <a:lstStyle/>
        <a:p>
          <a:endParaRPr lang="fr-FR"/>
        </a:p>
      </dgm:t>
    </dgm:pt>
    <dgm:pt modelId="{69F00F78-82C1-4F83-809C-BB9266456E35}" type="pres">
      <dgm:prSet presAssocID="{0BD87961-9873-400D-97D7-EB387923A21D}" presName="rootConnector" presStyleLbl="node1" presStyleIdx="1" presStyleCnt="2"/>
      <dgm:spPr/>
      <dgm:t>
        <a:bodyPr/>
        <a:lstStyle/>
        <a:p>
          <a:endParaRPr lang="fr-FR"/>
        </a:p>
      </dgm:t>
    </dgm:pt>
    <dgm:pt modelId="{A78FF043-C175-4F5D-B4AD-E3AE17E19522}" type="pres">
      <dgm:prSet presAssocID="{0BD87961-9873-400D-97D7-EB387923A21D}" presName="childShape" presStyleCnt="0"/>
      <dgm:spPr/>
    </dgm:pt>
    <dgm:pt modelId="{9C510582-7E12-43BA-8147-0E3EBFBFC2E5}" type="pres">
      <dgm:prSet presAssocID="{9E65E261-2CD5-4CBA-A5BF-48731B03F42E}" presName="Name13" presStyleLbl="parChTrans1D2" presStyleIdx="2" presStyleCnt="3"/>
      <dgm:spPr/>
      <dgm:t>
        <a:bodyPr/>
        <a:lstStyle/>
        <a:p>
          <a:endParaRPr lang="fr-FR"/>
        </a:p>
      </dgm:t>
    </dgm:pt>
    <dgm:pt modelId="{DC25162A-5A36-412A-9C87-4522EC8C1722}" type="pres">
      <dgm:prSet presAssocID="{D3AA16FA-3BE2-42F1-A634-3C2CDA6C3B1D}" presName="childText" presStyleLbl="bgAcc1" presStyleIdx="2" presStyleCnt="3" custScaleX="129454" custLinFactNeighborX="8839" custLinFactNeighborY="45512">
        <dgm:presLayoutVars>
          <dgm:bulletEnabled val="1"/>
        </dgm:presLayoutVars>
      </dgm:prSet>
      <dgm:spPr/>
      <dgm:t>
        <a:bodyPr/>
        <a:lstStyle/>
        <a:p>
          <a:endParaRPr lang="fr-FR"/>
        </a:p>
      </dgm:t>
    </dgm:pt>
  </dgm:ptLst>
  <dgm:cxnLst>
    <dgm:cxn modelId="{49E4F8F3-EDE1-43E3-AD4D-C7D179025D86}" srcId="{7E507301-0BED-4CEB-95E4-266934BC6A56}" destId="{32223CB4-B32B-4FFB-AFEB-DFF1F7056015}" srcOrd="0" destOrd="0" parTransId="{78EE6BDE-5AB4-43BE-87C5-5793C2722CF2}" sibTransId="{22170761-4D5D-4A2C-B0B3-B16008332426}"/>
    <dgm:cxn modelId="{20A71B1B-8A3F-4C7D-8882-BACEC65108FA}" srcId="{7E507301-0BED-4CEB-95E4-266934BC6A56}" destId="{35F7705B-2E4A-4B0B-9DFF-3647344EBED8}" srcOrd="1" destOrd="0" parTransId="{FFC335EF-BC83-43D0-AC5C-855081255A5C}" sibTransId="{0722198E-CBC1-42AD-871E-F343938D7805}"/>
    <dgm:cxn modelId="{C386D08E-BCD8-4682-8EEF-946528094A22}" type="presOf" srcId="{35F7705B-2E4A-4B0B-9DFF-3647344EBED8}" destId="{C34F5CEF-E4A6-4F13-92CB-5970E5E69C6F}" srcOrd="0" destOrd="0" presId="urn:microsoft.com/office/officeart/2005/8/layout/hierarchy3"/>
    <dgm:cxn modelId="{317494CF-7BE7-42E1-B41E-C4C769624F74}" srcId="{74794A76-FC04-41BB-86C4-9D3C422D7408}" destId="{0BD87961-9873-400D-97D7-EB387923A21D}" srcOrd="1" destOrd="0" parTransId="{CE3918A9-5A7F-4810-8ADF-DD324B7A3FC2}" sibTransId="{9A199E46-2535-4022-8E94-864E2F20B49A}"/>
    <dgm:cxn modelId="{FBADEF00-44B6-415B-B475-894092EB7E6A}" srcId="{74794A76-FC04-41BB-86C4-9D3C422D7408}" destId="{7E507301-0BED-4CEB-95E4-266934BC6A56}" srcOrd="0" destOrd="0" parTransId="{6AC6643C-B431-4537-88C7-6F8F3BA32B50}" sibTransId="{2EFDFDCB-9C41-410B-9431-47AAE16CDC30}"/>
    <dgm:cxn modelId="{7567C202-6ADC-435D-8945-1657377C49C2}" type="presOf" srcId="{9E65E261-2CD5-4CBA-A5BF-48731B03F42E}" destId="{9C510582-7E12-43BA-8147-0E3EBFBFC2E5}" srcOrd="0" destOrd="0" presId="urn:microsoft.com/office/officeart/2005/8/layout/hierarchy3"/>
    <dgm:cxn modelId="{31A65194-569A-4DC7-BB8A-C218650F6019}" type="presOf" srcId="{32223CB4-B32B-4FFB-AFEB-DFF1F7056015}" destId="{B3685AB6-192A-4893-8A90-68B0CEECAAC3}" srcOrd="0" destOrd="0" presId="urn:microsoft.com/office/officeart/2005/8/layout/hierarchy3"/>
    <dgm:cxn modelId="{160CEA3B-9E32-4B83-BE46-1D096F68E99E}" type="presOf" srcId="{D3AA16FA-3BE2-42F1-A634-3C2CDA6C3B1D}" destId="{DC25162A-5A36-412A-9C87-4522EC8C1722}" srcOrd="0" destOrd="0" presId="urn:microsoft.com/office/officeart/2005/8/layout/hierarchy3"/>
    <dgm:cxn modelId="{5F6AE529-BC5F-450D-AF88-0EE84AFA8FBF}" type="presOf" srcId="{74794A76-FC04-41BB-86C4-9D3C422D7408}" destId="{C21A6363-65FB-4E8C-9223-3191A76794D6}" srcOrd="0" destOrd="0" presId="urn:microsoft.com/office/officeart/2005/8/layout/hierarchy3"/>
    <dgm:cxn modelId="{7B62034C-4AD3-41D2-A3F5-77EDAA394E7A}" srcId="{0BD87961-9873-400D-97D7-EB387923A21D}" destId="{D3AA16FA-3BE2-42F1-A634-3C2CDA6C3B1D}" srcOrd="0" destOrd="0" parTransId="{9E65E261-2CD5-4CBA-A5BF-48731B03F42E}" sibTransId="{5731F718-23D6-4521-BD0E-E456382A23BD}"/>
    <dgm:cxn modelId="{5F041AE1-B77F-4C18-9532-DBDEF05085DC}" type="presOf" srcId="{7E507301-0BED-4CEB-95E4-266934BC6A56}" destId="{70B7EEB2-F1CB-45CE-980A-A826B21A777C}" srcOrd="1" destOrd="0" presId="urn:microsoft.com/office/officeart/2005/8/layout/hierarchy3"/>
    <dgm:cxn modelId="{55F1DBD9-1B97-4CA6-A6B6-6153CE07F925}" type="presOf" srcId="{78EE6BDE-5AB4-43BE-87C5-5793C2722CF2}" destId="{01ED5E3F-5AFF-42B7-BF67-E600701BC5DE}" srcOrd="0" destOrd="0" presId="urn:microsoft.com/office/officeart/2005/8/layout/hierarchy3"/>
    <dgm:cxn modelId="{86E0F254-CE59-4C93-AA71-FE73FE9E1A33}" type="presOf" srcId="{FFC335EF-BC83-43D0-AC5C-855081255A5C}" destId="{D014DF4A-1AAA-4D23-AA7D-41D0B9474217}" srcOrd="0" destOrd="0" presId="urn:microsoft.com/office/officeart/2005/8/layout/hierarchy3"/>
    <dgm:cxn modelId="{BBA8B4F9-332C-4B6E-9886-50A9570576F4}" type="presOf" srcId="{0BD87961-9873-400D-97D7-EB387923A21D}" destId="{69F00F78-82C1-4F83-809C-BB9266456E35}" srcOrd="1" destOrd="0" presId="urn:microsoft.com/office/officeart/2005/8/layout/hierarchy3"/>
    <dgm:cxn modelId="{EA88E33B-FC16-45B4-B5C9-2C3A4B92AAFB}" type="presOf" srcId="{7E507301-0BED-4CEB-95E4-266934BC6A56}" destId="{3579C594-9824-446C-8DDE-C8D86265C8AA}" srcOrd="0" destOrd="0" presId="urn:microsoft.com/office/officeart/2005/8/layout/hierarchy3"/>
    <dgm:cxn modelId="{526FA6EA-27F0-417E-9CF2-D8C038D574B5}" type="presOf" srcId="{0BD87961-9873-400D-97D7-EB387923A21D}" destId="{B2855FEA-4D39-426F-9906-B71093841EB7}" srcOrd="0" destOrd="0" presId="urn:microsoft.com/office/officeart/2005/8/layout/hierarchy3"/>
    <dgm:cxn modelId="{5E4035B2-5D0B-4F3D-859D-CFFED2667CCF}" type="presParOf" srcId="{C21A6363-65FB-4E8C-9223-3191A76794D6}" destId="{8E53F485-91C5-4A69-BBFC-FD8B4ADF1472}" srcOrd="0" destOrd="0" presId="urn:microsoft.com/office/officeart/2005/8/layout/hierarchy3"/>
    <dgm:cxn modelId="{76FD3A98-564D-4C33-8155-D870238E085B}" type="presParOf" srcId="{8E53F485-91C5-4A69-BBFC-FD8B4ADF1472}" destId="{1FE2CD9C-B111-433C-96E7-83D239C92549}" srcOrd="0" destOrd="0" presId="urn:microsoft.com/office/officeart/2005/8/layout/hierarchy3"/>
    <dgm:cxn modelId="{896F2CF1-DD89-4AC8-AB55-7F2040E1D3FC}" type="presParOf" srcId="{1FE2CD9C-B111-433C-96E7-83D239C92549}" destId="{3579C594-9824-446C-8DDE-C8D86265C8AA}" srcOrd="0" destOrd="0" presId="urn:microsoft.com/office/officeart/2005/8/layout/hierarchy3"/>
    <dgm:cxn modelId="{BAB47C5E-9A06-4113-A61C-33B23C522434}" type="presParOf" srcId="{1FE2CD9C-B111-433C-96E7-83D239C92549}" destId="{70B7EEB2-F1CB-45CE-980A-A826B21A777C}" srcOrd="1" destOrd="0" presId="urn:microsoft.com/office/officeart/2005/8/layout/hierarchy3"/>
    <dgm:cxn modelId="{E410B439-0028-4BCF-8BF0-A7FFCD2F60AA}" type="presParOf" srcId="{8E53F485-91C5-4A69-BBFC-FD8B4ADF1472}" destId="{38B960F8-EBC5-428E-AB9A-0305C7874E0B}" srcOrd="1" destOrd="0" presId="urn:microsoft.com/office/officeart/2005/8/layout/hierarchy3"/>
    <dgm:cxn modelId="{F1D967CD-FE27-481F-B497-99DFB7C1EA6E}" type="presParOf" srcId="{38B960F8-EBC5-428E-AB9A-0305C7874E0B}" destId="{01ED5E3F-5AFF-42B7-BF67-E600701BC5DE}" srcOrd="0" destOrd="0" presId="urn:microsoft.com/office/officeart/2005/8/layout/hierarchy3"/>
    <dgm:cxn modelId="{2167B71F-8531-4ADF-A9DF-8DB0309F2956}" type="presParOf" srcId="{38B960F8-EBC5-428E-AB9A-0305C7874E0B}" destId="{B3685AB6-192A-4893-8A90-68B0CEECAAC3}" srcOrd="1" destOrd="0" presId="urn:microsoft.com/office/officeart/2005/8/layout/hierarchy3"/>
    <dgm:cxn modelId="{52BA587D-C336-43B3-8C2D-03C6E019C41A}" type="presParOf" srcId="{38B960F8-EBC5-428E-AB9A-0305C7874E0B}" destId="{D014DF4A-1AAA-4D23-AA7D-41D0B9474217}" srcOrd="2" destOrd="0" presId="urn:microsoft.com/office/officeart/2005/8/layout/hierarchy3"/>
    <dgm:cxn modelId="{CCFFFCE0-B779-4759-B36E-F16CED530BDD}" type="presParOf" srcId="{38B960F8-EBC5-428E-AB9A-0305C7874E0B}" destId="{C34F5CEF-E4A6-4F13-92CB-5970E5E69C6F}" srcOrd="3" destOrd="0" presId="urn:microsoft.com/office/officeart/2005/8/layout/hierarchy3"/>
    <dgm:cxn modelId="{BF8BE710-F80D-4755-A16E-F09E895F56E6}" type="presParOf" srcId="{C21A6363-65FB-4E8C-9223-3191A76794D6}" destId="{F14CFE71-7694-41B8-A357-10A49FFE07DC}" srcOrd="1" destOrd="0" presId="urn:microsoft.com/office/officeart/2005/8/layout/hierarchy3"/>
    <dgm:cxn modelId="{4B4014B3-A5F6-4FEB-8C62-95AFD011F815}" type="presParOf" srcId="{F14CFE71-7694-41B8-A357-10A49FFE07DC}" destId="{3E834D4A-A265-4BE2-BCE9-90DA9C02A2CA}" srcOrd="0" destOrd="0" presId="urn:microsoft.com/office/officeart/2005/8/layout/hierarchy3"/>
    <dgm:cxn modelId="{4A052966-A9FD-4C98-A6DF-158A436527C6}" type="presParOf" srcId="{3E834D4A-A265-4BE2-BCE9-90DA9C02A2CA}" destId="{B2855FEA-4D39-426F-9906-B71093841EB7}" srcOrd="0" destOrd="0" presId="urn:microsoft.com/office/officeart/2005/8/layout/hierarchy3"/>
    <dgm:cxn modelId="{66E0D8D5-F005-42D4-ADC5-DE612F2EE27B}" type="presParOf" srcId="{3E834D4A-A265-4BE2-BCE9-90DA9C02A2CA}" destId="{69F00F78-82C1-4F83-809C-BB9266456E35}" srcOrd="1" destOrd="0" presId="urn:microsoft.com/office/officeart/2005/8/layout/hierarchy3"/>
    <dgm:cxn modelId="{65087B45-61A2-4448-9FC2-B4575532D183}" type="presParOf" srcId="{F14CFE71-7694-41B8-A357-10A49FFE07DC}" destId="{A78FF043-C175-4F5D-B4AD-E3AE17E19522}" srcOrd="1" destOrd="0" presId="urn:microsoft.com/office/officeart/2005/8/layout/hierarchy3"/>
    <dgm:cxn modelId="{654E0CD4-2B14-43E2-80A1-4C1A594F83E3}" type="presParOf" srcId="{A78FF043-C175-4F5D-B4AD-E3AE17E19522}" destId="{9C510582-7E12-43BA-8147-0E3EBFBFC2E5}" srcOrd="0" destOrd="0" presId="urn:microsoft.com/office/officeart/2005/8/layout/hierarchy3"/>
    <dgm:cxn modelId="{436C0E87-F0F1-4452-9B5A-40E1803CAF4F}" type="presParOf" srcId="{A78FF043-C175-4F5D-B4AD-E3AE17E19522}" destId="{DC25162A-5A36-412A-9C87-4522EC8C1722}" srcOrd="1" destOrd="0" presId="urn:microsoft.com/office/officeart/2005/8/layout/hierarchy3"/>
  </dgm:cxnLst>
  <dgm:bg/>
  <dgm:whole/>
</dgm:dataModel>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bg>
      <p:bgRef idx="1001">
        <a:schemeClr val="bg1"/>
      </p:bgRef>
    </p:bg>
    <p:spTree>
      <p:nvGrpSpPr>
        <p:cNvPr id="1" name=""/>
        <p:cNvGrpSpPr/>
        <p:nvPr/>
      </p:nvGrpSpPr>
      <p:grpSpPr>
        <a:xfrm>
          <a:off x="0" y="0"/>
          <a:ext cx="0" cy="0"/>
          <a:chOff x="0" y="0"/>
          <a:chExt cx="0" cy="0"/>
        </a:xfrm>
      </p:grpSpPr>
      <p:sp>
        <p:nvSpPr>
          <p:cNvPr id="8" name="Titre 7"/>
          <p:cNvSpPr>
            <a:spLocks noGrp="1"/>
          </p:cNvSpPr>
          <p:nvPr>
            <p:ph type="ctrTitle"/>
          </p:nvPr>
        </p:nvSpPr>
        <p:spPr>
          <a:xfrm>
            <a:off x="2286000" y="3124200"/>
            <a:ext cx="6172200" cy="1894362"/>
          </a:xfrm>
        </p:spPr>
        <p:txBody>
          <a:bodyPr/>
          <a:lstStyle>
            <a:lvl1pPr>
              <a:defRPr b="1"/>
            </a:lvl1pPr>
          </a:lstStyle>
          <a:p>
            <a:r>
              <a:rPr kumimoji="0" lang="fr-FR" smtClean="0"/>
              <a:t>Cliquez pour modifier le style du titre</a:t>
            </a:r>
            <a:endParaRPr kumimoji="0" lang="en-US"/>
          </a:p>
        </p:txBody>
      </p:sp>
      <p:sp>
        <p:nvSpPr>
          <p:cNvPr id="9" name="Sous-titr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28" name="Espace réservé de la date 27"/>
          <p:cNvSpPr>
            <a:spLocks noGrp="1"/>
          </p:cNvSpPr>
          <p:nvPr>
            <p:ph type="dt" sz="half" idx="10"/>
          </p:nvPr>
        </p:nvSpPr>
        <p:spPr bwMode="auto">
          <a:xfrm rot="5400000">
            <a:off x="7764621" y="1174097"/>
            <a:ext cx="2286000" cy="381000"/>
          </a:xfrm>
        </p:spPr>
        <p:txBody>
          <a:bodyPr/>
          <a:lstStyle/>
          <a:p>
            <a:fld id="{5DD2BE3F-98C0-4C87-B4F2-72E543729391}" type="datetimeFigureOut">
              <a:rPr lang="fr-FR" smtClean="0"/>
              <a:pPr/>
              <a:t>20/04/2010</a:t>
            </a:fld>
            <a:endParaRPr lang="fr-FR"/>
          </a:p>
        </p:txBody>
      </p:sp>
      <p:sp>
        <p:nvSpPr>
          <p:cNvPr id="17" name="Espace réservé du pied de page 16"/>
          <p:cNvSpPr>
            <a:spLocks noGrp="1"/>
          </p:cNvSpPr>
          <p:nvPr>
            <p:ph type="ftr" sz="quarter" idx="11"/>
          </p:nvPr>
        </p:nvSpPr>
        <p:spPr bwMode="auto">
          <a:xfrm rot="5400000">
            <a:off x="7077269" y="4181669"/>
            <a:ext cx="3657600" cy="384048"/>
          </a:xfrm>
        </p:spPr>
        <p:txBody>
          <a:bodyPr/>
          <a:lstStyle/>
          <a:p>
            <a:endParaRPr lang="fr-FR"/>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Connecteur droit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Connecteur droit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Connecteur droit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Ellipse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Ellipse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Ellipse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Espace réservé du numéro de diapositive 28"/>
          <p:cNvSpPr>
            <a:spLocks noGrp="1"/>
          </p:cNvSpPr>
          <p:nvPr>
            <p:ph type="sldNum" sz="quarter" idx="12"/>
          </p:nvPr>
        </p:nvSpPr>
        <p:spPr bwMode="auto">
          <a:xfrm>
            <a:off x="1325544" y="4928702"/>
            <a:ext cx="609600" cy="517524"/>
          </a:xfrm>
        </p:spPr>
        <p:txBody>
          <a:bodyPr/>
          <a:lstStyle/>
          <a:p>
            <a:fld id="{FB98FEF4-6443-4450-8C2D-F4D1AEDF23DE}" type="slidenum">
              <a:rPr lang="fr-FR" smtClean="0"/>
              <a:pPr/>
              <a:t>‹N°›</a:t>
            </a:fld>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DD2BE3F-98C0-4C87-B4F2-72E543729391}" type="datetimeFigureOut">
              <a:rPr lang="fr-FR" smtClean="0"/>
              <a:pPr/>
              <a:t>20/04/2010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B98FEF4-6443-4450-8C2D-F4D1AEDF23DE}"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9"/>
            <a:ext cx="1676400" cy="5851525"/>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5DD2BE3F-98C0-4C87-B4F2-72E543729391}" type="datetimeFigureOut">
              <a:rPr lang="fr-FR" smtClean="0"/>
              <a:pPr/>
              <a:t>20/04/2010</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B98FEF4-6443-4450-8C2D-F4D1AEDF23DE}"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8" name="Espace réservé du contenu 7"/>
          <p:cNvSpPr>
            <a:spLocks noGrp="1"/>
          </p:cNvSpPr>
          <p:nvPr>
            <p:ph sz="quarter" idx="1"/>
          </p:nvPr>
        </p:nvSpPr>
        <p:spPr>
          <a:xfrm>
            <a:off x="457200" y="1600200"/>
            <a:ext cx="7467600" cy="4873752"/>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4"/>
          </p:nvPr>
        </p:nvSpPr>
        <p:spPr/>
        <p:txBody>
          <a:bodyPr rtlCol="0"/>
          <a:lstStyle/>
          <a:p>
            <a:fld id="{5DD2BE3F-98C0-4C87-B4F2-72E543729391}" type="datetimeFigureOut">
              <a:rPr lang="fr-FR" smtClean="0"/>
              <a:pPr/>
              <a:t>20/04/2010</a:t>
            </a:fld>
            <a:endParaRPr lang="fr-FR"/>
          </a:p>
        </p:txBody>
      </p:sp>
      <p:sp>
        <p:nvSpPr>
          <p:cNvPr id="9" name="Espace réservé du numéro de diapositive 8"/>
          <p:cNvSpPr>
            <a:spLocks noGrp="1"/>
          </p:cNvSpPr>
          <p:nvPr>
            <p:ph type="sldNum" sz="quarter" idx="15"/>
          </p:nvPr>
        </p:nvSpPr>
        <p:spPr/>
        <p:txBody>
          <a:bodyPr rtlCol="0"/>
          <a:lstStyle/>
          <a:p>
            <a:fld id="{FB98FEF4-6443-4450-8C2D-F4D1AEDF23DE}" type="slidenum">
              <a:rPr lang="fr-FR" smtClean="0"/>
              <a:pPr/>
              <a:t>‹N°›</a:t>
            </a:fld>
            <a:endParaRPr lang="fr-FR"/>
          </a:p>
        </p:txBody>
      </p:sp>
      <p:sp>
        <p:nvSpPr>
          <p:cNvPr id="10" name="Espace réservé du pied de page 9"/>
          <p:cNvSpPr>
            <a:spLocks noGrp="1"/>
          </p:cNvSpPr>
          <p:nvPr>
            <p:ph type="ftr" sz="quarter" idx="16"/>
          </p:nvPr>
        </p:nvSpPr>
        <p:spPr/>
        <p:txBody>
          <a:bodyPr rtlCol="0"/>
          <a:lstStyle/>
          <a:p>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2286000" y="2895600"/>
            <a:ext cx="6172200" cy="2053590"/>
          </a:xfrm>
        </p:spPr>
        <p:txBody>
          <a:bodyPr/>
          <a:lstStyle>
            <a:lvl1pPr algn="l">
              <a:buNone/>
              <a:defRPr sz="3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bwMode="auto">
          <a:xfrm rot="5400000">
            <a:off x="7763256" y="1170432"/>
            <a:ext cx="2286000" cy="381000"/>
          </a:xfrm>
        </p:spPr>
        <p:txBody>
          <a:bodyPr/>
          <a:lstStyle/>
          <a:p>
            <a:fld id="{5DD2BE3F-98C0-4C87-B4F2-72E543729391}" type="datetimeFigureOut">
              <a:rPr lang="fr-FR" smtClean="0"/>
              <a:pPr/>
              <a:t>20/04/2010</a:t>
            </a:fld>
            <a:endParaRPr lang="fr-FR"/>
          </a:p>
        </p:txBody>
      </p:sp>
      <p:sp>
        <p:nvSpPr>
          <p:cNvPr id="5" name="Espace réservé du pied de page 4"/>
          <p:cNvSpPr>
            <a:spLocks noGrp="1"/>
          </p:cNvSpPr>
          <p:nvPr>
            <p:ph type="ftr" sz="quarter" idx="11"/>
          </p:nvPr>
        </p:nvSpPr>
        <p:spPr bwMode="auto">
          <a:xfrm rot="5400000">
            <a:off x="7077456" y="4178808"/>
            <a:ext cx="3657600" cy="384048"/>
          </a:xfrm>
        </p:spPr>
        <p:txBody>
          <a:bodyPr/>
          <a:lstStyle/>
          <a:p>
            <a:endParaRPr lang="fr-FR"/>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Connecteur droit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Connecteur droit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Connecteur droit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Connecteur droit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Ellipse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Ellipse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Ellipse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Ellipse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llipse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Connecteur droit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numéro de diapositive 5"/>
          <p:cNvSpPr>
            <a:spLocks noGrp="1"/>
          </p:cNvSpPr>
          <p:nvPr>
            <p:ph type="sldNum" sz="quarter" idx="12"/>
          </p:nvPr>
        </p:nvSpPr>
        <p:spPr bwMode="auto">
          <a:xfrm>
            <a:off x="1340616" y="4928702"/>
            <a:ext cx="609600" cy="517524"/>
          </a:xfrm>
        </p:spPr>
        <p:txBody>
          <a:bodyPr/>
          <a:lstStyle/>
          <a:p>
            <a:fld id="{FB98FEF4-6443-4450-8C2D-F4D1AEDF23DE}" type="slidenum">
              <a:rPr lang="fr-FR" smtClean="0"/>
              <a:pPr/>
              <a:t>‹N°›</a:t>
            </a:fld>
            <a:endParaRPr lang="fr-F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5" name="Espace réservé de la date 4"/>
          <p:cNvSpPr>
            <a:spLocks noGrp="1"/>
          </p:cNvSpPr>
          <p:nvPr>
            <p:ph type="dt" sz="half" idx="10"/>
          </p:nvPr>
        </p:nvSpPr>
        <p:spPr/>
        <p:txBody>
          <a:bodyPr/>
          <a:lstStyle/>
          <a:p>
            <a:fld id="{5DD2BE3F-98C0-4C87-B4F2-72E543729391}" type="datetimeFigureOut">
              <a:rPr lang="fr-FR" smtClean="0"/>
              <a:pPr/>
              <a:t>20/04/2010</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B98FEF4-6443-4450-8C2D-F4D1AEDF23DE}" type="slidenum">
              <a:rPr lang="fr-FR" smtClean="0"/>
              <a:pPr/>
              <a:t>‹N°›</a:t>
            </a:fld>
            <a:endParaRPr lang="fr-FR"/>
          </a:p>
        </p:txBody>
      </p:sp>
      <p:sp>
        <p:nvSpPr>
          <p:cNvPr id="9" name="Espace réservé du contenu 8"/>
          <p:cNvSpPr>
            <a:spLocks noGrp="1"/>
          </p:cNvSpPr>
          <p:nvPr>
            <p:ph sz="quarter" idx="1"/>
          </p:nvPr>
        </p:nvSpPr>
        <p:spPr>
          <a:xfrm>
            <a:off x="457200"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1" name="Espace réservé du contenu 10"/>
          <p:cNvSpPr>
            <a:spLocks noGrp="1"/>
          </p:cNvSpPr>
          <p:nvPr>
            <p:ph sz="quarter" idx="2"/>
          </p:nvPr>
        </p:nvSpPr>
        <p:spPr>
          <a:xfrm>
            <a:off x="4270248" y="1600200"/>
            <a:ext cx="3657600" cy="45720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7543800" cy="1143000"/>
          </a:xfrm>
        </p:spPr>
        <p:txBody>
          <a:bodyPr anchor="b"/>
          <a:lstStyle>
            <a:lvl1pPr>
              <a:defRPr/>
            </a:lvl1pPr>
          </a:lstStyle>
          <a:p>
            <a:r>
              <a:rPr kumimoji="0" lang="fr-FR" smtClean="0"/>
              <a:t>Cliquez pour modifier le style du titre</a:t>
            </a:r>
            <a:endParaRPr kumimoji="0" lang="en-US"/>
          </a:p>
        </p:txBody>
      </p:sp>
      <p:sp>
        <p:nvSpPr>
          <p:cNvPr id="7" name="Espace réservé de la date 6"/>
          <p:cNvSpPr>
            <a:spLocks noGrp="1"/>
          </p:cNvSpPr>
          <p:nvPr>
            <p:ph type="dt" sz="half" idx="10"/>
          </p:nvPr>
        </p:nvSpPr>
        <p:spPr/>
        <p:txBody>
          <a:bodyPr/>
          <a:lstStyle/>
          <a:p>
            <a:fld id="{5DD2BE3F-98C0-4C87-B4F2-72E543729391}" type="datetimeFigureOut">
              <a:rPr lang="fr-FR" smtClean="0"/>
              <a:pPr/>
              <a:t>20/04/2010</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B98FEF4-6443-4450-8C2D-F4D1AEDF23DE}" type="slidenum">
              <a:rPr lang="fr-FR" smtClean="0"/>
              <a:pPr/>
              <a:t>‹N°›</a:t>
            </a:fld>
            <a:endParaRPr lang="fr-FR"/>
          </a:p>
        </p:txBody>
      </p:sp>
      <p:sp>
        <p:nvSpPr>
          <p:cNvPr id="11" name="Espace réservé du contenu 10"/>
          <p:cNvSpPr>
            <a:spLocks noGrp="1"/>
          </p:cNvSpPr>
          <p:nvPr>
            <p:ph sz="quarter" idx="2"/>
          </p:nvPr>
        </p:nvSpPr>
        <p:spPr>
          <a:xfrm>
            <a:off x="457200"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quarter" idx="4"/>
          </p:nvPr>
        </p:nvSpPr>
        <p:spPr>
          <a:xfrm>
            <a:off x="4371975" y="2362200"/>
            <a:ext cx="3657600" cy="3886200"/>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2" name="Espace réservé du texte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
        <p:nvSpPr>
          <p:cNvPr id="14" name="Espace réservé du texte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fr-FR" smtClean="0"/>
              <a:t>Cliquez pour modifier les styles du texte du masque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6" name="Espace réservé de la date 5"/>
          <p:cNvSpPr>
            <a:spLocks noGrp="1"/>
          </p:cNvSpPr>
          <p:nvPr>
            <p:ph type="dt" sz="half" idx="10"/>
          </p:nvPr>
        </p:nvSpPr>
        <p:spPr/>
        <p:txBody>
          <a:bodyPr rtlCol="0"/>
          <a:lstStyle/>
          <a:p>
            <a:fld id="{5DD2BE3F-98C0-4C87-B4F2-72E543729391}" type="datetimeFigureOut">
              <a:rPr lang="fr-FR" smtClean="0"/>
              <a:pPr/>
              <a:t>20/04/2010</a:t>
            </a:fld>
            <a:endParaRPr lang="fr-FR"/>
          </a:p>
        </p:txBody>
      </p:sp>
      <p:sp>
        <p:nvSpPr>
          <p:cNvPr id="7" name="Espace réservé du numéro de diapositive 6"/>
          <p:cNvSpPr>
            <a:spLocks noGrp="1"/>
          </p:cNvSpPr>
          <p:nvPr>
            <p:ph type="sldNum" sz="quarter" idx="11"/>
          </p:nvPr>
        </p:nvSpPr>
        <p:spPr/>
        <p:txBody>
          <a:bodyPr rtlCol="0"/>
          <a:lstStyle/>
          <a:p>
            <a:fld id="{FB98FEF4-6443-4450-8C2D-F4D1AEDF23DE}" type="slidenum">
              <a:rPr lang="fr-FR" smtClean="0"/>
              <a:pPr/>
              <a:t>‹N°›</a:t>
            </a:fld>
            <a:endParaRPr lang="fr-FR"/>
          </a:p>
        </p:txBody>
      </p:sp>
      <p:sp>
        <p:nvSpPr>
          <p:cNvPr id="8" name="Espace réservé du pied de page 7"/>
          <p:cNvSpPr>
            <a:spLocks noGrp="1"/>
          </p:cNvSpPr>
          <p:nvPr>
            <p:ph type="ftr" sz="quarter" idx="12"/>
          </p:nvPr>
        </p:nvSpPr>
        <p:spPr/>
        <p:txBody>
          <a:bodyPr rtlCol="0"/>
          <a:lstStyle/>
          <a:p>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DD2BE3F-98C0-4C87-B4F2-72E543729391}" type="datetimeFigureOut">
              <a:rPr lang="fr-FR" smtClean="0"/>
              <a:pPr/>
              <a:t>20/04/2010</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B98FEF4-6443-4450-8C2D-F4D1AEDF23DE}"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bg>
      <p:bgRef idx="1001">
        <a:schemeClr val="bg1"/>
      </p:bgRef>
    </p:bg>
    <p:spTree>
      <p:nvGrpSpPr>
        <p:cNvPr id="1" name=""/>
        <p:cNvGrpSpPr/>
        <p:nvPr/>
      </p:nvGrpSpPr>
      <p:grpSpPr>
        <a:xfrm>
          <a:off x="0" y="0"/>
          <a:ext cx="0" cy="0"/>
          <a:chOff x="0" y="0"/>
          <a:chExt cx="0" cy="0"/>
        </a:xfrm>
      </p:grpSpPr>
      <p:sp>
        <p:nvSpPr>
          <p:cNvPr id="10" name="Connecteur droit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r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8" name="Connecteur droit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Connecteur droit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Connecteur droit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Connecteur droit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Ellipse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Espace réservé du contenu 17"/>
          <p:cNvSpPr>
            <a:spLocks noGrp="1"/>
          </p:cNvSpPr>
          <p:nvPr>
            <p:ph sz="quarter" idx="1"/>
          </p:nvPr>
        </p:nvSpPr>
        <p:spPr>
          <a:xfrm>
            <a:off x="304800" y="274320"/>
            <a:ext cx="5638800" cy="6327648"/>
          </a:xfrm>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4"/>
          </p:nvPr>
        </p:nvSpPr>
        <p:spPr/>
        <p:txBody>
          <a:bodyPr rtlCol="0"/>
          <a:lstStyle/>
          <a:p>
            <a:fld id="{5DD2BE3F-98C0-4C87-B4F2-72E543729391}" type="datetimeFigureOut">
              <a:rPr lang="fr-FR" smtClean="0"/>
              <a:pPr/>
              <a:t>20/04/2010</a:t>
            </a:fld>
            <a:endParaRPr lang="fr-FR"/>
          </a:p>
        </p:txBody>
      </p:sp>
      <p:sp>
        <p:nvSpPr>
          <p:cNvPr id="22" name="Espace réservé du numéro de diapositive 21"/>
          <p:cNvSpPr>
            <a:spLocks noGrp="1"/>
          </p:cNvSpPr>
          <p:nvPr>
            <p:ph type="sldNum" sz="quarter" idx="15"/>
          </p:nvPr>
        </p:nvSpPr>
        <p:spPr/>
        <p:txBody>
          <a:bodyPr rtlCol="0"/>
          <a:lstStyle/>
          <a:p>
            <a:fld id="{FB98FEF4-6443-4450-8C2D-F4D1AEDF23DE}" type="slidenum">
              <a:rPr lang="fr-FR" smtClean="0"/>
              <a:pPr/>
              <a:t>‹N°›</a:t>
            </a:fld>
            <a:endParaRPr lang="fr-FR"/>
          </a:p>
        </p:txBody>
      </p:sp>
      <p:sp>
        <p:nvSpPr>
          <p:cNvPr id="23" name="Espace réservé du pied de page 22"/>
          <p:cNvSpPr>
            <a:spLocks noGrp="1"/>
          </p:cNvSpPr>
          <p:nvPr>
            <p:ph type="ftr" sz="quarter" idx="16"/>
          </p:nvPr>
        </p:nvSpPr>
        <p:spPr/>
        <p:txBody>
          <a:bodyPr rtlCol="0"/>
          <a:lstStyle/>
          <a:p>
            <a:endParaRPr lang="fr-F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Connecteur droit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Ellipse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re 1"/>
          <p:cNvSpPr>
            <a:spLocks noGrp="1"/>
          </p:cNvSpPr>
          <p:nvPr>
            <p:ph type="title"/>
          </p:nvPr>
        </p:nvSpPr>
        <p:spPr>
          <a:xfrm rot="5400000">
            <a:off x="3350133" y="3200400"/>
            <a:ext cx="6309360" cy="457200"/>
          </a:xfrm>
        </p:spPr>
        <p:txBody>
          <a:bodyPr anchor="b"/>
          <a:lstStyle>
            <a:lvl1pPr algn="l">
              <a:buNone/>
              <a:defRPr sz="20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fr-FR" smtClean="0"/>
              <a:t>Cliquez sur l'icône pour ajouter une image</a:t>
            </a:r>
            <a:endParaRPr kumimoji="0" lang="en-US" dirty="0"/>
          </a:p>
        </p:txBody>
      </p:sp>
      <p:sp>
        <p:nvSpPr>
          <p:cNvPr id="4" name="Espace réservé du texte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
        <p:nvSpPr>
          <p:cNvPr id="10" name="Connecteur droit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necteur droit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Connecteur droit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Connecteur droit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Espace réservé de la date 16"/>
          <p:cNvSpPr>
            <a:spLocks noGrp="1"/>
          </p:cNvSpPr>
          <p:nvPr>
            <p:ph type="dt" sz="half" idx="10"/>
          </p:nvPr>
        </p:nvSpPr>
        <p:spPr/>
        <p:txBody>
          <a:bodyPr rtlCol="0"/>
          <a:lstStyle/>
          <a:p>
            <a:fld id="{5DD2BE3F-98C0-4C87-B4F2-72E543729391}" type="datetimeFigureOut">
              <a:rPr lang="fr-FR" smtClean="0"/>
              <a:pPr/>
              <a:t>20/04/2010</a:t>
            </a:fld>
            <a:endParaRPr lang="fr-FR"/>
          </a:p>
        </p:txBody>
      </p:sp>
      <p:sp>
        <p:nvSpPr>
          <p:cNvPr id="18" name="Espace réservé du numéro de diapositive 17"/>
          <p:cNvSpPr>
            <a:spLocks noGrp="1"/>
          </p:cNvSpPr>
          <p:nvPr>
            <p:ph type="sldNum" sz="quarter" idx="11"/>
          </p:nvPr>
        </p:nvSpPr>
        <p:spPr/>
        <p:txBody>
          <a:bodyPr rtlCol="0"/>
          <a:lstStyle/>
          <a:p>
            <a:fld id="{FB98FEF4-6443-4450-8C2D-F4D1AEDF23DE}" type="slidenum">
              <a:rPr lang="fr-FR" smtClean="0"/>
              <a:pPr/>
              <a:t>‹N°›</a:t>
            </a:fld>
            <a:endParaRPr lang="fr-FR"/>
          </a:p>
        </p:txBody>
      </p:sp>
      <p:sp>
        <p:nvSpPr>
          <p:cNvPr id="21" name="Espace réservé du pied de page 20"/>
          <p:cNvSpPr>
            <a:spLocks noGrp="1"/>
          </p:cNvSpPr>
          <p:nvPr>
            <p:ph type="ftr" sz="quarter" idx="12"/>
          </p:nvPr>
        </p:nvSpPr>
        <p:spPr/>
        <p:txBody>
          <a:bodyPr rtlCol="0"/>
          <a:lstStyle/>
          <a:p>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Connecteur droit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Espace réservé du titre 21"/>
          <p:cNvSpPr>
            <a:spLocks noGrp="1"/>
          </p:cNvSpPr>
          <p:nvPr>
            <p:ph type="title"/>
          </p:nvPr>
        </p:nvSpPr>
        <p:spPr>
          <a:xfrm>
            <a:off x="457200" y="274638"/>
            <a:ext cx="7467600" cy="1143000"/>
          </a:xfrm>
          <a:prstGeom prst="rect">
            <a:avLst/>
          </a:prstGeom>
        </p:spPr>
        <p:txBody>
          <a:bodyPr vert="horz" anchor="b">
            <a:normAutofit/>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DD2BE3F-98C0-4C87-B4F2-72E543729391}" type="datetimeFigureOut">
              <a:rPr lang="fr-FR" smtClean="0"/>
              <a:pPr/>
              <a:t>20/04/2010</a:t>
            </a:fld>
            <a:endParaRPr lang="fr-FR"/>
          </a:p>
        </p:txBody>
      </p:sp>
      <p:sp>
        <p:nvSpPr>
          <p:cNvPr id="3" name="Espace réservé du pied de page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fr-FR"/>
          </a:p>
        </p:txBody>
      </p:sp>
      <p:sp>
        <p:nvSpPr>
          <p:cNvPr id="7" name="Connecteur droit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Connecteur droit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Connecteur droit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Ellipse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Espace réservé du numéro de diapositive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B98FEF4-6443-4450-8C2D-F4D1AEDF23DE}"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fr.wikipedia.org/wiki/Fichier:ALG_ETUSA.jpg"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6.png"/></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image" Target="../media/image43.jpe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5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fr-FR" dirty="0" smtClean="0"/>
              <a:t>n</a:t>
            </a:r>
            <a:endParaRPr lang="fr-FR" dirty="0"/>
          </a:p>
        </p:txBody>
      </p:sp>
      <p:sp>
        <p:nvSpPr>
          <p:cNvPr id="3" name="Sous-titre 2"/>
          <p:cNvSpPr>
            <a:spLocks noGrp="1"/>
          </p:cNvSpPr>
          <p:nvPr>
            <p:ph type="subTitle" idx="1"/>
          </p:nvPr>
        </p:nvSpPr>
        <p:spPr/>
        <p:txBody>
          <a:bodyPr/>
          <a:lstStyle/>
          <a:p>
            <a:endParaRPr lang="fr-FR"/>
          </a:p>
        </p:txBody>
      </p:sp>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10" name="ZoneTexte 9"/>
          <p:cNvSpPr txBox="1"/>
          <p:nvPr/>
        </p:nvSpPr>
        <p:spPr>
          <a:xfrm>
            <a:off x="357158" y="285728"/>
            <a:ext cx="4714908" cy="369332"/>
          </a:xfrm>
          <a:prstGeom prst="rect">
            <a:avLst/>
          </a:prstGeom>
          <a:noFill/>
        </p:spPr>
        <p:txBody>
          <a:bodyPr wrap="square" rtlCol="0">
            <a:spAutoFit/>
          </a:bodyPr>
          <a:lstStyle/>
          <a:p>
            <a:endParaRPr lang="fr-FR" dirty="0"/>
          </a:p>
        </p:txBody>
      </p:sp>
      <p:sp>
        <p:nvSpPr>
          <p:cNvPr id="11" name="Titre 3"/>
          <p:cNvSpPr txBox="1">
            <a:spLocks/>
          </p:cNvSpPr>
          <p:nvPr/>
        </p:nvSpPr>
        <p:spPr>
          <a:xfrm>
            <a:off x="-142908" y="0"/>
            <a:ext cx="8229600" cy="1077218"/>
          </a:xfrm>
          <a:prstGeom prst="rect">
            <a:avLst/>
          </a:prstGeom>
          <a:noFill/>
        </p:spPr>
        <p:txBody>
          <a:bodyPr vert="horz" wrap="square" lIns="91440" tIns="45720" rIns="91440" bIns="45720" rtlCol="0" anchor="ctr">
            <a:sp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000" b="0" i="0" u="none" strike="noStrike" kern="1200" cap="none" spc="0" normalizeH="0" baseline="0" noProof="0" dirty="0" smtClean="0">
                <a:ln>
                  <a:noFill/>
                </a:ln>
                <a:solidFill>
                  <a:srgbClr val="FF0000"/>
                </a:solidFill>
                <a:effectLst/>
                <a:uLnTx/>
                <a:uFillTx/>
                <a:latin typeface="Constantia" pitchFamily="18" charset="0"/>
                <a:ea typeface="+mj-ea"/>
                <a:cs typeface="+mj-cs"/>
              </a:rPr>
              <a:t>REPUBLIQUE ALGERIENNE DEMOCRATIQUE ET POPULAIRE</a:t>
            </a:r>
            <a:r>
              <a:rPr kumimoji="0" lang="fr-FR" sz="4400" b="0" i="0" u="none" strike="noStrike" kern="1200" cap="none" spc="0" normalizeH="0" baseline="0" noProof="0" dirty="0" smtClean="0">
                <a:ln>
                  <a:noFill/>
                </a:ln>
                <a:solidFill>
                  <a:srgbClr val="FF0000"/>
                </a:solidFill>
                <a:effectLst/>
                <a:uLnTx/>
                <a:uFillTx/>
                <a:latin typeface="Constantia" pitchFamily="18" charset="0"/>
                <a:ea typeface="+mj-ea"/>
                <a:cs typeface="+mj-cs"/>
              </a:rPr>
              <a:t/>
            </a:r>
            <a:br>
              <a:rPr kumimoji="0" lang="fr-FR" sz="4400" b="0" i="0" u="none" strike="noStrike" kern="1200" cap="none" spc="0" normalizeH="0" baseline="0" noProof="0" dirty="0" smtClean="0">
                <a:ln>
                  <a:noFill/>
                </a:ln>
                <a:solidFill>
                  <a:srgbClr val="FF0000"/>
                </a:solidFill>
                <a:effectLst/>
                <a:uLnTx/>
                <a:uFillTx/>
                <a:latin typeface="Constantia" pitchFamily="18" charset="0"/>
                <a:ea typeface="+mj-ea"/>
                <a:cs typeface="+mj-cs"/>
              </a:rPr>
            </a:br>
            <a:endParaRPr kumimoji="0" lang="fr-FR" sz="4400" b="0" i="0" u="none" strike="noStrike" kern="1200" cap="none" spc="0" normalizeH="0" baseline="0" noProof="0" dirty="0" smtClean="0">
              <a:ln>
                <a:noFill/>
              </a:ln>
              <a:solidFill>
                <a:srgbClr val="FF0000"/>
              </a:solidFill>
              <a:effectLst/>
              <a:uLnTx/>
              <a:uFillTx/>
              <a:latin typeface="Constantia" pitchFamily="18" charset="0"/>
              <a:ea typeface="+mj-ea"/>
              <a:cs typeface="+mj-cs"/>
            </a:endParaRPr>
          </a:p>
        </p:txBody>
      </p:sp>
      <p:sp>
        <p:nvSpPr>
          <p:cNvPr id="1027" name="Rectangle 3"/>
          <p:cNvSpPr>
            <a:spLocks noChangeArrowheads="1"/>
          </p:cNvSpPr>
          <p:nvPr/>
        </p:nvSpPr>
        <p:spPr bwMode="auto">
          <a:xfrm>
            <a:off x="285720" y="428604"/>
            <a:ext cx="6974602" cy="67710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504825" algn="l"/>
              </a:tabLst>
            </a:pPr>
            <a:r>
              <a:rPr kumimoji="0" lang="fr-FR" b="0" i="0" u="none" strike="noStrike" cap="none" normalizeH="0" baseline="0" dirty="0" smtClean="0">
                <a:ln>
                  <a:noFill/>
                </a:ln>
                <a:solidFill>
                  <a:srgbClr val="FF0000"/>
                </a:solidFill>
                <a:effectLst/>
                <a:latin typeface="Constantia" pitchFamily="18" charset="0"/>
                <a:ea typeface="Calibri" pitchFamily="34" charset="0"/>
                <a:cs typeface="Times New Roman" pitchFamily="18" charset="0"/>
              </a:rPr>
              <a:t>Ministère de l’enseignement supérieur et de la recherche scientifique</a:t>
            </a:r>
            <a:endParaRPr kumimoji="0" lang="fr-FR" sz="900" b="0" i="0" u="none" strike="noStrike" cap="none" normalizeH="0" baseline="0" dirty="0" smtClean="0">
              <a:ln>
                <a:noFill/>
              </a:ln>
              <a:solidFill>
                <a:srgbClr val="FF0000"/>
              </a:solidFill>
              <a:effectLst/>
              <a:latin typeface="Constantia"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504825" algn="l"/>
              </a:tabLst>
            </a:pPr>
            <a:r>
              <a:rPr kumimoji="0" lang="fr-FR" b="0" i="0" u="none" strike="noStrike" cap="none" normalizeH="0" baseline="0" dirty="0" smtClean="0">
                <a:ln>
                  <a:noFill/>
                </a:ln>
                <a:solidFill>
                  <a:srgbClr val="FF0000"/>
                </a:solidFill>
                <a:effectLst/>
                <a:latin typeface="Constantia" pitchFamily="18" charset="0"/>
                <a:ea typeface="Calibri" pitchFamily="34" charset="0"/>
                <a:cs typeface="Times New Roman" pitchFamily="18" charset="0"/>
              </a:rPr>
              <a:t>		UNIVERSITE MENTOURI </a:t>
            </a:r>
            <a:r>
              <a:rPr kumimoji="0" lang="fr-FR" sz="2000" b="1" i="0" u="none" strike="noStrike" cap="none" normalizeH="0" baseline="0" dirty="0" smtClean="0">
                <a:ln>
                  <a:noFill/>
                </a:ln>
                <a:solidFill>
                  <a:srgbClr val="FF0000"/>
                </a:solidFill>
                <a:effectLst/>
                <a:latin typeface="Constantia" pitchFamily="18" charset="0"/>
                <a:ea typeface="Calibri" pitchFamily="34" charset="0"/>
                <a:cs typeface="Times New Roman" pitchFamily="18" charset="0"/>
              </a:rPr>
              <a:t>–</a:t>
            </a:r>
            <a:r>
              <a:rPr kumimoji="0" lang="fr-FR" b="0" i="0" u="none" strike="noStrike" cap="none" normalizeH="0" baseline="0" dirty="0" smtClean="0">
                <a:ln>
                  <a:noFill/>
                </a:ln>
                <a:solidFill>
                  <a:srgbClr val="FF0000"/>
                </a:solidFill>
                <a:effectLst/>
                <a:latin typeface="Constantia" pitchFamily="18" charset="0"/>
                <a:ea typeface="Calibri" pitchFamily="34" charset="0"/>
                <a:cs typeface="Times New Roman" pitchFamily="18" charset="0"/>
              </a:rPr>
              <a:t> CONSTANTINE</a:t>
            </a:r>
            <a:endParaRPr kumimoji="0" lang="fr-FR" b="0" i="0" u="none" strike="noStrike" cap="none" normalizeH="0" baseline="0" dirty="0" smtClean="0">
              <a:ln>
                <a:noFill/>
              </a:ln>
              <a:solidFill>
                <a:srgbClr val="FF0000"/>
              </a:solidFill>
              <a:effectLst/>
              <a:latin typeface="Constantia" pitchFamily="18" charset="0"/>
              <a:cs typeface="Arial" pitchFamily="34" charset="0"/>
            </a:endParaRPr>
          </a:p>
        </p:txBody>
      </p:sp>
      <p:sp>
        <p:nvSpPr>
          <p:cNvPr id="13" name="ZoneTexte 12"/>
          <p:cNvSpPr txBox="1"/>
          <p:nvPr/>
        </p:nvSpPr>
        <p:spPr>
          <a:xfrm>
            <a:off x="0" y="3714752"/>
            <a:ext cx="7572428" cy="2308324"/>
          </a:xfrm>
          <a:prstGeom prst="rect">
            <a:avLst/>
          </a:prstGeom>
          <a:noFill/>
        </p:spPr>
        <p:txBody>
          <a:bodyPr wrap="square" rtlCol="0">
            <a:spAutoFit/>
          </a:bodyPr>
          <a:lstStyle/>
          <a:p>
            <a:pPr algn="ctr"/>
            <a:r>
              <a:rPr lang="fr-FR" sz="4800" dirty="0" smtClean="0">
                <a:latin typeface="Constantia" pitchFamily="18" charset="0"/>
              </a:rPr>
              <a:t>TRANSPORT URBAIN</a:t>
            </a:r>
          </a:p>
          <a:p>
            <a:pPr algn="ctr"/>
            <a:r>
              <a:rPr lang="fr-FR" sz="4800" dirty="0" smtClean="0">
                <a:latin typeface="Constantia" pitchFamily="18" charset="0"/>
              </a:rPr>
              <a:t> DANS</a:t>
            </a:r>
            <a:r>
              <a:rPr lang="fr-FR" sz="4800" dirty="0">
                <a:latin typeface="Constantia" pitchFamily="18" charset="0"/>
              </a:rPr>
              <a:t> </a:t>
            </a:r>
            <a:r>
              <a:rPr lang="fr-FR" sz="4800" dirty="0" smtClean="0">
                <a:latin typeface="Constantia" pitchFamily="18" charset="0"/>
              </a:rPr>
              <a:t>LA VILLE </a:t>
            </a:r>
          </a:p>
          <a:p>
            <a:pPr algn="ctr"/>
            <a:r>
              <a:rPr lang="fr-FR" sz="4800" dirty="0" smtClean="0">
                <a:latin typeface="Constantia" pitchFamily="18" charset="0"/>
              </a:rPr>
              <a:t>D’ALGER</a:t>
            </a:r>
            <a:endParaRPr lang="fr-FR" sz="4800" dirty="0">
              <a:latin typeface="Constantia" pitchFamily="18" charset="0"/>
            </a:endParaRPr>
          </a:p>
        </p:txBody>
      </p:sp>
      <p:sp>
        <p:nvSpPr>
          <p:cNvPr id="14" name="ZoneTexte 13"/>
          <p:cNvSpPr txBox="1"/>
          <p:nvPr/>
        </p:nvSpPr>
        <p:spPr>
          <a:xfrm>
            <a:off x="5643570" y="5357826"/>
            <a:ext cx="3299288" cy="1200329"/>
          </a:xfrm>
          <a:prstGeom prst="rect">
            <a:avLst/>
          </a:prstGeom>
          <a:noFill/>
        </p:spPr>
        <p:txBody>
          <a:bodyPr wrap="square" rtlCol="0">
            <a:spAutoFit/>
          </a:bodyPr>
          <a:lstStyle/>
          <a:p>
            <a:pPr algn="ctr"/>
            <a:r>
              <a:rPr lang="fr-FR" sz="2400" u="sng" dirty="0" smtClean="0">
                <a:solidFill>
                  <a:schemeClr val="tx2">
                    <a:lumMod val="75000"/>
                  </a:schemeClr>
                </a:solidFill>
              </a:rPr>
              <a:t>Réalisé par:</a:t>
            </a:r>
          </a:p>
          <a:p>
            <a:pPr algn="ctr"/>
            <a:r>
              <a:rPr lang="fr-FR" sz="2400" dirty="0" smtClean="0"/>
              <a:t>Kamel AGRI</a:t>
            </a:r>
          </a:p>
          <a:p>
            <a:pPr algn="ctr"/>
            <a:r>
              <a:rPr lang="fr-FR" sz="2400" dirty="0" err="1" smtClean="0"/>
              <a:t>Rezak</a:t>
            </a:r>
            <a:r>
              <a:rPr lang="fr-FR" sz="2400" dirty="0" smtClean="0"/>
              <a:t> DAHMANI</a:t>
            </a:r>
            <a:endParaRPr lang="fr-FR"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0" y="214290"/>
            <a:ext cx="9001156" cy="4873752"/>
          </a:xfrm>
        </p:spPr>
        <p:txBody>
          <a:bodyPr>
            <a:normAutofit/>
          </a:bodyPr>
          <a:lstStyle/>
          <a:p>
            <a:r>
              <a:rPr lang="fr-FR" sz="2800" b="1" dirty="0" smtClean="0">
                <a:latin typeface="Constantia" pitchFamily="18" charset="0"/>
              </a:rPr>
              <a:t>- </a:t>
            </a:r>
            <a:r>
              <a:rPr lang="fr-FR" sz="2800" b="1" i="1" dirty="0" smtClean="0">
                <a:latin typeface="Constantia" pitchFamily="18" charset="0"/>
              </a:rPr>
              <a:t>le</a:t>
            </a:r>
            <a:r>
              <a:rPr lang="fr-FR" sz="2800" b="1" dirty="0" smtClean="0">
                <a:latin typeface="Constantia" pitchFamily="18" charset="0"/>
              </a:rPr>
              <a:t> </a:t>
            </a:r>
            <a:r>
              <a:rPr lang="fr-FR" sz="2800" b="1" i="1" dirty="0" smtClean="0">
                <a:latin typeface="Constantia" pitchFamily="18" charset="0"/>
              </a:rPr>
              <a:t>métro</a:t>
            </a:r>
            <a:r>
              <a:rPr lang="fr-FR" sz="2800" b="1" dirty="0" smtClean="0">
                <a:latin typeface="Constantia" pitchFamily="18" charset="0"/>
              </a:rPr>
              <a:t> </a:t>
            </a:r>
            <a:r>
              <a:rPr lang="fr-FR" sz="2800" dirty="0" smtClean="0">
                <a:latin typeface="Constantia" pitchFamily="18" charset="0"/>
              </a:rPr>
              <a:t>: le métro est depuis des décennies un moyen de transport incontournable dans les grandes villes, on peut même dire que c’est le transport parfait pour une ville : sur, économique, écologiques et rapide. Il constitue le meilleur moyen d’éviter les embouteillages des grandes métropoles comme : Paris, New-York, Sidney ou Londres…</a:t>
            </a:r>
            <a:endParaRPr lang="fr-FR" sz="2800" dirty="0">
              <a:latin typeface="Constantia" pitchFamily="18" charset="0"/>
            </a:endParaRPr>
          </a:p>
        </p:txBody>
      </p:sp>
      <p:pic>
        <p:nvPicPr>
          <p:cNvPr id="4" name="Picture 7"/>
          <p:cNvPicPr>
            <a:picLocks noChangeAspect="1" noChangeArrowheads="1"/>
          </p:cNvPicPr>
          <p:nvPr/>
        </p:nvPicPr>
        <p:blipFill>
          <a:blip r:embed="rId2"/>
          <a:srcRect/>
          <a:stretch>
            <a:fillRect/>
          </a:stretch>
        </p:blipFill>
        <p:spPr bwMode="auto">
          <a:xfrm>
            <a:off x="428596" y="3500438"/>
            <a:ext cx="7715304" cy="264320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000" fill="hold"/>
                                        <p:tgtEl>
                                          <p:spTgt spid="4"/>
                                        </p:tgtEl>
                                        <p:attrNameLst>
                                          <p:attrName>ppt_x</p:attrName>
                                        </p:attrNameLst>
                                      </p:cBhvr>
                                      <p:tavLst>
                                        <p:tav tm="0">
                                          <p:val>
                                            <p:strVal val="1+#ppt_w/2"/>
                                          </p:val>
                                        </p:tav>
                                        <p:tav tm="100000">
                                          <p:val>
                                            <p:strVal val="#ppt_x"/>
                                          </p:val>
                                        </p:tav>
                                      </p:tavLst>
                                    </p:anim>
                                    <p:anim calcmode="lin" valueType="num">
                                      <p:cBhvr additive="base">
                                        <p:cTn id="8" dur="2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285720" y="571480"/>
            <a:ext cx="8572560" cy="4873752"/>
          </a:xfrm>
        </p:spPr>
        <p:txBody>
          <a:bodyPr>
            <a:normAutofit/>
          </a:bodyPr>
          <a:lstStyle/>
          <a:p>
            <a:r>
              <a:rPr lang="fr-FR" b="1" dirty="0" smtClean="0"/>
              <a:t>-</a:t>
            </a:r>
            <a:r>
              <a:rPr lang="fr-FR" b="1" i="1" dirty="0" smtClean="0"/>
              <a:t>le</a:t>
            </a:r>
            <a:r>
              <a:rPr lang="fr-FR" b="1" dirty="0" smtClean="0"/>
              <a:t> </a:t>
            </a:r>
            <a:r>
              <a:rPr lang="fr-FR" b="1" i="1" dirty="0" smtClean="0"/>
              <a:t>téléphérique</a:t>
            </a:r>
            <a:r>
              <a:rPr lang="fr-FR" b="1" dirty="0" smtClean="0"/>
              <a:t> : </a:t>
            </a:r>
            <a:endParaRPr lang="fr-FR" dirty="0" smtClean="0"/>
          </a:p>
          <a:p>
            <a:pPr lvl="0"/>
            <a:r>
              <a:rPr lang="fr-FR" dirty="0" smtClean="0"/>
              <a:t>Il désigne une catégorie de téléporter particuliers que se caractérise par sa construction dite « bi câble » : les fonctions «  porter » et « tracter » emploient des câbles différents.</a:t>
            </a:r>
            <a:endParaRPr lang="fr-FR" dirty="0"/>
          </a:p>
        </p:txBody>
      </p:sp>
      <p:pic>
        <p:nvPicPr>
          <p:cNvPr id="18434" name="Picture 2" descr="H:\rezak images\137.jpg"/>
          <p:cNvPicPr>
            <a:picLocks noChangeAspect="1" noChangeArrowheads="1"/>
          </p:cNvPicPr>
          <p:nvPr/>
        </p:nvPicPr>
        <p:blipFill>
          <a:blip r:embed="rId2"/>
          <a:srcRect/>
          <a:stretch>
            <a:fillRect/>
          </a:stretch>
        </p:blipFill>
        <p:spPr bwMode="auto">
          <a:xfrm>
            <a:off x="1000100" y="2714620"/>
            <a:ext cx="5715040" cy="378621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2000" fill="hold"/>
                                        <p:tgtEl>
                                          <p:spTgt spid="18434"/>
                                        </p:tgtEl>
                                        <p:attrNameLst>
                                          <p:attrName>ppt_x</p:attrName>
                                        </p:attrNameLst>
                                      </p:cBhvr>
                                      <p:tavLst>
                                        <p:tav tm="0">
                                          <p:val>
                                            <p:strVal val="0-#ppt_w/2"/>
                                          </p:val>
                                        </p:tav>
                                        <p:tav tm="100000">
                                          <p:val>
                                            <p:strVal val="#ppt_x"/>
                                          </p:val>
                                        </p:tav>
                                      </p:tavLst>
                                    </p:anim>
                                    <p:anim calcmode="lin" valueType="num">
                                      <p:cBhvr additive="base">
                                        <p:cTn id="8" dur="2000" fill="hold"/>
                                        <p:tgtEl>
                                          <p:spTgt spid="184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rezak images\article2314.jpg"/>
          <p:cNvPicPr>
            <a:picLocks noChangeAspect="1" noChangeArrowheads="1"/>
          </p:cNvPicPr>
          <p:nvPr/>
        </p:nvPicPr>
        <p:blipFill>
          <a:blip r:embed="rId2"/>
          <a:srcRect/>
          <a:stretch>
            <a:fillRect/>
          </a:stretch>
        </p:blipFill>
        <p:spPr bwMode="auto">
          <a:xfrm>
            <a:off x="0" y="821537"/>
            <a:ext cx="9144032" cy="6036487"/>
          </a:xfrm>
          <a:prstGeom prst="rect">
            <a:avLst/>
          </a:prstGeom>
          <a:noFill/>
        </p:spPr>
      </p:pic>
      <p:sp>
        <p:nvSpPr>
          <p:cNvPr id="2" name="Titre 1"/>
          <p:cNvSpPr>
            <a:spLocks noGrp="1"/>
          </p:cNvSpPr>
          <p:nvPr>
            <p:ph type="title"/>
          </p:nvPr>
        </p:nvSpPr>
        <p:spPr>
          <a:xfrm>
            <a:off x="0" y="0"/>
            <a:ext cx="8786842" cy="785794"/>
          </a:xfrm>
        </p:spPr>
        <p:txBody>
          <a:bodyPr>
            <a:normAutofit/>
          </a:bodyPr>
          <a:lstStyle/>
          <a:p>
            <a:pPr algn="ctr"/>
            <a:r>
              <a:rPr lang="fr-FR" sz="3200" b="1" u="sng" dirty="0" smtClean="0"/>
              <a:t>2.2) les transports semi-collectifs : </a:t>
            </a:r>
            <a:endParaRPr lang="fr-FR" sz="3200" dirty="0"/>
          </a:p>
        </p:txBody>
      </p:sp>
      <p:sp>
        <p:nvSpPr>
          <p:cNvPr id="3" name="Espace réservé du contenu 2"/>
          <p:cNvSpPr>
            <a:spLocks noGrp="1"/>
          </p:cNvSpPr>
          <p:nvPr>
            <p:ph sz="quarter" idx="1"/>
          </p:nvPr>
        </p:nvSpPr>
        <p:spPr>
          <a:xfrm>
            <a:off x="457200" y="1142984"/>
            <a:ext cx="8258204" cy="1614486"/>
          </a:xfrm>
        </p:spPr>
        <p:txBody>
          <a:bodyPr/>
          <a:lstStyle/>
          <a:p>
            <a:r>
              <a:rPr lang="fr-FR" dirty="0" smtClean="0">
                <a:latin typeface="Constantia" pitchFamily="18" charset="0"/>
              </a:rPr>
              <a:t>-</a:t>
            </a:r>
            <a:r>
              <a:rPr lang="fr-FR" b="1" i="1" dirty="0" smtClean="0">
                <a:latin typeface="Constantia" pitchFamily="18" charset="0"/>
              </a:rPr>
              <a:t>Les</a:t>
            </a:r>
            <a:r>
              <a:rPr lang="fr-FR" dirty="0" smtClean="0">
                <a:latin typeface="Constantia" pitchFamily="18" charset="0"/>
              </a:rPr>
              <a:t> </a:t>
            </a:r>
            <a:r>
              <a:rPr lang="fr-FR" b="1" i="1" dirty="0" smtClean="0">
                <a:latin typeface="Constantia" pitchFamily="18" charset="0"/>
              </a:rPr>
              <a:t>taxis</a:t>
            </a:r>
            <a:r>
              <a:rPr lang="fr-FR" dirty="0" smtClean="0">
                <a:latin typeface="Constantia" pitchFamily="18" charset="0"/>
              </a:rPr>
              <a:t> : les taxis sont considérés comme des transports semi-collectifs, le mode le plus proche de l’automobile.</a:t>
            </a:r>
            <a:endParaRPr lang="fr-FR" dirty="0">
              <a:latin typeface="Constantia"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rezak images\alger_taxis.jpg"/>
          <p:cNvPicPr>
            <a:picLocks noChangeAspect="1" noChangeArrowheads="1"/>
          </p:cNvPicPr>
          <p:nvPr/>
        </p:nvPicPr>
        <p:blipFill>
          <a:blip r:embed="rId2"/>
          <a:srcRect/>
          <a:stretch>
            <a:fillRect/>
          </a:stretch>
        </p:blipFill>
        <p:spPr bwMode="auto">
          <a:xfrm>
            <a:off x="-304800" y="-228600"/>
            <a:ext cx="9753600" cy="7315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additive="base">
                                        <p:cTn id="7" dur="2000" fill="hold"/>
                                        <p:tgtEl>
                                          <p:spTgt spid="20482"/>
                                        </p:tgtEl>
                                        <p:attrNameLst>
                                          <p:attrName>ppt_x</p:attrName>
                                        </p:attrNameLst>
                                      </p:cBhvr>
                                      <p:tavLst>
                                        <p:tav tm="0">
                                          <p:val>
                                            <p:strVal val="1+#ppt_w/2"/>
                                          </p:val>
                                        </p:tav>
                                        <p:tav tm="100000">
                                          <p:val>
                                            <p:strVal val="#ppt_x"/>
                                          </p:val>
                                        </p:tav>
                                      </p:tavLst>
                                    </p:anim>
                                    <p:anim calcmode="lin" valueType="num">
                                      <p:cBhvr additive="base">
                                        <p:cTn id="8" dur="2000" fill="hold"/>
                                        <p:tgtEl>
                                          <p:spTgt spid="2048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0"/>
            <a:ext cx="8258204" cy="1143000"/>
          </a:xfrm>
        </p:spPr>
        <p:txBody>
          <a:bodyPr>
            <a:normAutofit/>
          </a:bodyPr>
          <a:lstStyle/>
          <a:p>
            <a:pPr algn="ctr"/>
            <a:r>
              <a:rPr lang="fr-FR" sz="3200" b="1" u="sng" dirty="0" smtClean="0"/>
              <a:t>2.3) Les transports individuels</a:t>
            </a:r>
            <a:r>
              <a:rPr lang="fr-FR" sz="3200" dirty="0" smtClean="0"/>
              <a:t> :</a:t>
            </a:r>
            <a:endParaRPr lang="fr-FR" sz="3200" dirty="0"/>
          </a:p>
        </p:txBody>
      </p:sp>
      <p:sp>
        <p:nvSpPr>
          <p:cNvPr id="3" name="Espace réservé du contenu 2"/>
          <p:cNvSpPr>
            <a:spLocks noGrp="1"/>
          </p:cNvSpPr>
          <p:nvPr>
            <p:ph sz="quarter" idx="1"/>
          </p:nvPr>
        </p:nvSpPr>
        <p:spPr>
          <a:xfrm>
            <a:off x="0" y="1285860"/>
            <a:ext cx="8858280" cy="2071702"/>
          </a:xfrm>
        </p:spPr>
        <p:txBody>
          <a:bodyPr/>
          <a:lstStyle/>
          <a:p>
            <a:r>
              <a:rPr lang="fr-FR" dirty="0" smtClean="0">
                <a:latin typeface="Constantia" pitchFamily="18" charset="0"/>
              </a:rPr>
              <a:t>parmi les transports individuels, la marche est la forme la plus naturelle de déplacement. Pour sa part, le vélo est devenu un mode de déplacement de plus en plus répondu dans les villes, ajouté a sa le véhicule individuel.</a:t>
            </a:r>
            <a:endParaRPr lang="fr-FR" dirty="0">
              <a:latin typeface="Constantia" pitchFamily="18" charset="0"/>
            </a:endParaRPr>
          </a:p>
        </p:txBody>
      </p:sp>
      <p:pic>
        <p:nvPicPr>
          <p:cNvPr id="21506" name="Picture 2" descr="H:\rezak images\629460248_small.jpg"/>
          <p:cNvPicPr>
            <a:picLocks noChangeAspect="1" noChangeArrowheads="1"/>
          </p:cNvPicPr>
          <p:nvPr/>
        </p:nvPicPr>
        <p:blipFill>
          <a:blip r:embed="rId2"/>
          <a:srcRect/>
          <a:stretch>
            <a:fillRect/>
          </a:stretch>
        </p:blipFill>
        <p:spPr bwMode="auto">
          <a:xfrm>
            <a:off x="4833966" y="3214710"/>
            <a:ext cx="4310066" cy="3643314"/>
          </a:xfrm>
          <a:prstGeom prst="rect">
            <a:avLst/>
          </a:prstGeom>
          <a:noFill/>
        </p:spPr>
      </p:pic>
      <p:pic>
        <p:nvPicPr>
          <p:cNvPr id="1026" name="Picture 2"/>
          <p:cNvPicPr>
            <a:picLocks noChangeAspect="1" noChangeArrowheads="1"/>
          </p:cNvPicPr>
          <p:nvPr/>
        </p:nvPicPr>
        <p:blipFill>
          <a:blip r:embed="rId3"/>
          <a:srcRect/>
          <a:stretch>
            <a:fillRect/>
          </a:stretch>
        </p:blipFill>
        <p:spPr bwMode="auto">
          <a:xfrm>
            <a:off x="-32" y="3214686"/>
            <a:ext cx="4857752" cy="364331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2000" fill="hold"/>
                                        <p:tgtEl>
                                          <p:spTgt spid="21506"/>
                                        </p:tgtEl>
                                        <p:attrNameLst>
                                          <p:attrName>ppt_x</p:attrName>
                                        </p:attrNameLst>
                                      </p:cBhvr>
                                      <p:tavLst>
                                        <p:tav tm="0">
                                          <p:val>
                                            <p:strVal val="0-#ppt_w/2"/>
                                          </p:val>
                                        </p:tav>
                                        <p:tav tm="100000">
                                          <p:val>
                                            <p:strVal val="#ppt_x"/>
                                          </p:val>
                                        </p:tav>
                                      </p:tavLst>
                                    </p:anim>
                                    <p:anim calcmode="lin" valueType="num">
                                      <p:cBhvr additive="base">
                                        <p:cTn id="8" dur="2000" fill="hold"/>
                                        <p:tgtEl>
                                          <p:spTgt spid="2150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2000" fill="hold"/>
                                        <p:tgtEl>
                                          <p:spTgt spid="1026"/>
                                        </p:tgtEl>
                                        <p:attrNameLst>
                                          <p:attrName>ppt_x</p:attrName>
                                        </p:attrNameLst>
                                      </p:cBhvr>
                                      <p:tavLst>
                                        <p:tav tm="0">
                                          <p:val>
                                            <p:strVal val="1+#ppt_w/2"/>
                                          </p:val>
                                        </p:tav>
                                        <p:tav tm="100000">
                                          <p:val>
                                            <p:strVal val="#ppt_x"/>
                                          </p:val>
                                        </p:tav>
                                      </p:tavLst>
                                    </p:anim>
                                    <p:anim calcmode="lin" valueType="num">
                                      <p:cBhvr additive="base">
                                        <p:cTn id="12" dur="2000" fill="hold"/>
                                        <p:tgtEl>
                                          <p:spTgt spid="10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0" y="928670"/>
            <a:ext cx="8858280" cy="5929330"/>
          </a:xfrm>
        </p:spPr>
        <p:txBody>
          <a:bodyPr/>
          <a:lstStyle/>
          <a:p>
            <a:pPr lvl="0"/>
            <a:r>
              <a:rPr lang="fr-FR" b="1" u="sng" dirty="0" smtClean="0">
                <a:latin typeface="Constantia" pitchFamily="18" charset="0"/>
              </a:rPr>
              <a:t>1) L’organisation générale des transports urbains en Algérie :</a:t>
            </a:r>
          </a:p>
          <a:p>
            <a:pPr lvl="0">
              <a:buNone/>
            </a:pPr>
            <a:endParaRPr lang="fr-FR" b="1" u="sng" dirty="0" smtClean="0">
              <a:latin typeface="Constantia" pitchFamily="18" charset="0"/>
            </a:endParaRPr>
          </a:p>
          <a:p>
            <a:pPr lvl="0">
              <a:buNone/>
            </a:pPr>
            <a:r>
              <a:rPr lang="fr-FR" dirty="0" smtClean="0">
                <a:latin typeface="Constantia" pitchFamily="18" charset="0"/>
              </a:rPr>
              <a:t>Il faut prendre compte de :</a:t>
            </a:r>
          </a:p>
          <a:p>
            <a:pPr lvl="0"/>
            <a:r>
              <a:rPr lang="fr-FR" dirty="0" smtClean="0">
                <a:latin typeface="Constantia" pitchFamily="18" charset="0"/>
              </a:rPr>
              <a:t>Une forte urbanisation.</a:t>
            </a:r>
          </a:p>
          <a:p>
            <a:pPr lvl="0"/>
            <a:r>
              <a:rPr lang="fr-FR" dirty="0" smtClean="0">
                <a:latin typeface="Constantia" pitchFamily="18" charset="0"/>
              </a:rPr>
              <a:t>Une profonde mutation socio-économique.</a:t>
            </a:r>
          </a:p>
          <a:p>
            <a:pPr lvl="0"/>
            <a:r>
              <a:rPr lang="fr-FR" dirty="0" smtClean="0">
                <a:latin typeface="Constantia" pitchFamily="18" charset="0"/>
              </a:rPr>
              <a:t>Une forte demande en déplacement.</a:t>
            </a:r>
          </a:p>
          <a:p>
            <a:pPr lvl="0">
              <a:buNone/>
            </a:pPr>
            <a:endParaRPr lang="fr-FR" dirty="0" smtClean="0">
              <a:latin typeface="Constantia" pitchFamily="18" charset="0"/>
            </a:endParaRPr>
          </a:p>
          <a:p>
            <a:pPr lvl="0">
              <a:buNone/>
            </a:pPr>
            <a:endParaRPr lang="fr-FR" dirty="0" smtClean="0">
              <a:latin typeface="Constantia" pitchFamily="18" charset="0"/>
            </a:endParaRPr>
          </a:p>
          <a:p>
            <a:pPr lvl="0">
              <a:buNone/>
            </a:pPr>
            <a:r>
              <a:rPr lang="fr-FR" dirty="0" smtClean="0">
                <a:latin typeface="Constantia" pitchFamily="18" charset="0"/>
              </a:rPr>
              <a:t>L’organisation générale des transports urbains se réfère  aux questions fondamentales de la réglementation  générale et de la planification.</a:t>
            </a:r>
          </a:p>
          <a:p>
            <a:pPr lvl="0">
              <a:buNone/>
            </a:pPr>
            <a:endParaRPr lang="fr-FR" u="sng" dirty="0" smtClean="0">
              <a:latin typeface="Constantia" pitchFamily="18" charset="0"/>
            </a:endParaRPr>
          </a:p>
          <a:p>
            <a:endParaRPr lang="fr-FR" dirty="0">
              <a:latin typeface="Constantia" pitchFamily="18" charset="0"/>
            </a:endParaRPr>
          </a:p>
        </p:txBody>
      </p:sp>
      <p:sp>
        <p:nvSpPr>
          <p:cNvPr id="4" name="Espace réservé du texte 5"/>
          <p:cNvSpPr txBox="1">
            <a:spLocks/>
          </p:cNvSpPr>
          <p:nvPr/>
        </p:nvSpPr>
        <p:spPr>
          <a:xfrm>
            <a:off x="714348" y="357166"/>
            <a:ext cx="6715172" cy="658368"/>
          </a:xfrm>
          <a:prstGeom prst="roundRect">
            <a:avLst>
              <a:gd name="adj" fmla="val 16667"/>
            </a:avLst>
          </a:prstGeom>
        </p:spPr>
        <p:txBody>
          <a:bodyPr/>
          <a:lstStyle/>
          <a:p>
            <a:pPr marL="274320" marR="0" lvl="0" indent="-274320" algn="ctr"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kumimoji="0" lang="fr-FR" sz="2400" b="0" i="0" u="sng" strike="noStrike" kern="1200" cap="none" spc="0" normalizeH="0" baseline="0" noProof="0" dirty="0" smtClean="0">
                <a:ln>
                  <a:noFill/>
                </a:ln>
                <a:solidFill>
                  <a:schemeClr val="tx1"/>
                </a:solidFill>
                <a:effectLst/>
                <a:uLnTx/>
                <a:uFillTx/>
                <a:latin typeface="+mn-lt"/>
                <a:ea typeface="+mn-ea"/>
                <a:cs typeface="+mn-cs"/>
              </a:rPr>
              <a:t>CHAPITRE</a:t>
            </a:r>
            <a:r>
              <a:rPr kumimoji="0" lang="fr-FR" sz="2400" b="0" i="1" u="sng" strike="noStrike" kern="1200" cap="none" spc="0" normalizeH="0" baseline="0" noProof="0" dirty="0" smtClean="0">
                <a:ln>
                  <a:noFill/>
                </a:ln>
                <a:solidFill>
                  <a:schemeClr val="tx1"/>
                </a:solidFill>
                <a:effectLst/>
                <a:uLnTx/>
                <a:uFillTx/>
                <a:latin typeface="+mn-lt"/>
                <a:ea typeface="+mn-ea"/>
                <a:cs typeface="+mn-cs"/>
              </a:rPr>
              <a:t> II :</a:t>
            </a:r>
            <a:endParaRPr kumimoji="0" lang="fr-FR" sz="24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slide(fromBottom)">
                                      <p:cBhvr>
                                        <p:cTn id="12" dur="2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slide(fromBottom)">
                                      <p:cBhvr>
                                        <p:cTn id="17" dur="2000"/>
                                        <p:tgtEl>
                                          <p:spTgt spid="3">
                                            <p:txEl>
                                              <p:pRg st="3" end="3"/>
                                            </p:txEl>
                                          </p:spTgt>
                                        </p:tgtEl>
                                      </p:cBhvr>
                                    </p:animEffect>
                                  </p:childTnLst>
                                </p:cTn>
                              </p:par>
                              <p:par>
                                <p:cTn id="18" presetID="12" presetClass="entr" presetSubtype="4"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slide(fromBottom)">
                                      <p:cBhvr>
                                        <p:cTn id="20" dur="2000"/>
                                        <p:tgtEl>
                                          <p:spTgt spid="3">
                                            <p:txEl>
                                              <p:pRg st="4" end="4"/>
                                            </p:txEl>
                                          </p:spTgt>
                                        </p:tgtEl>
                                      </p:cBhvr>
                                    </p:animEffect>
                                  </p:childTnLst>
                                </p:cTn>
                              </p:par>
                              <p:par>
                                <p:cTn id="21" presetID="1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slide(fromBottom)">
                                      <p:cBhvr>
                                        <p:cTn id="23" dur="2000"/>
                                        <p:tgtEl>
                                          <p:spTgt spid="3">
                                            <p:txEl>
                                              <p:pRg st="5" end="5"/>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3">
                                            <p:txEl>
                                              <p:pRg st="8" end="8"/>
                                            </p:txEl>
                                          </p:spTgt>
                                        </p:tgtEl>
                                        <p:attrNameLst>
                                          <p:attrName>style.visibility</p:attrName>
                                        </p:attrNameLst>
                                      </p:cBhvr>
                                      <p:to>
                                        <p:strVal val="visible"/>
                                      </p:to>
                                    </p:set>
                                    <p:animEffect transition="in" filter="slide(fromBottom)">
                                      <p:cBhvr>
                                        <p:cTn id="28" dur="2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214282" y="214290"/>
            <a:ext cx="8572560" cy="6429420"/>
          </a:xfrm>
        </p:spPr>
        <p:txBody>
          <a:bodyPr/>
          <a:lstStyle/>
          <a:p>
            <a:r>
              <a:rPr lang="fr-FR" b="1" u="sng" dirty="0" smtClean="0">
                <a:latin typeface="Constantia" pitchFamily="18" charset="0"/>
              </a:rPr>
              <a:t>1.1) l’exploitation des lignes : </a:t>
            </a:r>
          </a:p>
          <a:p>
            <a:pPr>
              <a:buNone/>
            </a:pPr>
            <a:r>
              <a:rPr lang="fr-FR" dirty="0" smtClean="0">
                <a:latin typeface="Constantia" pitchFamily="18" charset="0"/>
              </a:rPr>
              <a:t>les autorisations d’exploitation des lignes pour les operateurs de transports de voyageurs sont délivrées a deux niveaux :</a:t>
            </a:r>
            <a:br>
              <a:rPr lang="fr-FR" dirty="0" smtClean="0">
                <a:latin typeface="Constantia" pitchFamily="18" charset="0"/>
              </a:rPr>
            </a:br>
            <a:r>
              <a:rPr lang="fr-FR" dirty="0" smtClean="0">
                <a:latin typeface="Constantia" pitchFamily="18" charset="0"/>
              </a:rPr>
              <a:t>- par le ministère des transports pour les lignes d’intérêt national. </a:t>
            </a:r>
            <a:br>
              <a:rPr lang="fr-FR" dirty="0" smtClean="0">
                <a:latin typeface="Constantia" pitchFamily="18" charset="0"/>
              </a:rPr>
            </a:br>
            <a:r>
              <a:rPr lang="fr-FR" dirty="0" smtClean="0">
                <a:latin typeface="Constantia" pitchFamily="18" charset="0"/>
              </a:rPr>
              <a:t>- par le directeur des transports de wilaya pour les lignes d’intérêt local et notamment pour les lignes urbaines. </a:t>
            </a:r>
            <a:endParaRPr lang="fr-FR" dirty="0" smtClean="0">
              <a:latin typeface="Constantia" pitchFamily="18" charset="0"/>
              <a:cs typeface="Arial"/>
            </a:endParaRPr>
          </a:p>
          <a:p>
            <a:pPr>
              <a:buNone/>
            </a:pPr>
            <a:endParaRPr lang="fr-FR" dirty="0" smtClean="0">
              <a:latin typeface="Constantia" pitchFamily="18" charset="0"/>
              <a:cs typeface="Arial"/>
            </a:endParaRPr>
          </a:p>
          <a:p>
            <a:r>
              <a:rPr lang="fr-FR" sz="2800" b="1" u="sng" dirty="0" smtClean="0">
                <a:latin typeface="Constantia" pitchFamily="18" charset="0"/>
                <a:ea typeface="Calibri"/>
                <a:cs typeface="Arial"/>
              </a:rPr>
              <a:t>1.2)</a:t>
            </a:r>
            <a:r>
              <a:rPr lang="fr-FR" sz="3200" b="1" u="sng" dirty="0" smtClean="0">
                <a:latin typeface="Constantia" pitchFamily="18" charset="0"/>
                <a:ea typeface="Calibri"/>
                <a:cs typeface="Arial"/>
              </a:rPr>
              <a:t> </a:t>
            </a:r>
            <a:r>
              <a:rPr lang="fr-FR" sz="2800" b="1" u="sng" dirty="0" smtClean="0">
                <a:latin typeface="Constantia" pitchFamily="18" charset="0"/>
                <a:ea typeface="Calibri"/>
                <a:cs typeface="Arial"/>
              </a:rPr>
              <a:t>La </a:t>
            </a:r>
            <a:r>
              <a:rPr lang="fr-FR" sz="2800" b="1" u="sng" dirty="0" smtClean="0">
                <a:latin typeface="Constantia" pitchFamily="18" charset="0"/>
                <a:ea typeface="Calibri"/>
                <a:cs typeface="Arial"/>
              </a:rPr>
              <a:t>tarification :</a:t>
            </a:r>
            <a:endParaRPr lang="fr-FR" b="1" u="sng" dirty="0" smtClean="0">
              <a:latin typeface="Constantia" pitchFamily="18" charset="0"/>
              <a:ea typeface="Calibri"/>
              <a:cs typeface="Arial"/>
            </a:endParaRPr>
          </a:p>
          <a:p>
            <a:pPr>
              <a:buNone/>
            </a:pPr>
            <a:r>
              <a:rPr lang="fr-FR" sz="2800" dirty="0" smtClean="0">
                <a:latin typeface="Constantia" pitchFamily="18" charset="0"/>
                <a:ea typeface="Calibri"/>
                <a:cs typeface="Arial"/>
              </a:rPr>
              <a:t> La fixation concrète des tarifes pour les déférentes modes de transport s’opérait par des textes d’application décret ou arrêts) pris par le ministre de commerce .</a:t>
            </a:r>
            <a:endParaRPr lang="fr-FR" sz="2800" dirty="0">
              <a:latin typeface="Constant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2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18" dur="2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slide(fromBottom)">
                                      <p:cBhvr>
                                        <p:cTn id="23"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142844" y="928670"/>
            <a:ext cx="8572560" cy="4572032"/>
          </a:xfrm>
        </p:spPr>
        <p:txBody>
          <a:bodyPr/>
          <a:lstStyle/>
          <a:p>
            <a:r>
              <a:rPr lang="fr-FR" b="1" u="sng" dirty="0" smtClean="0">
                <a:latin typeface="Constantia" pitchFamily="18" charset="0"/>
              </a:rPr>
              <a:t>1.3) le financement :</a:t>
            </a:r>
          </a:p>
          <a:p>
            <a:pPr>
              <a:buNone/>
            </a:pPr>
            <a:endParaRPr lang="fr-FR" b="1" u="sng" dirty="0" smtClean="0">
              <a:latin typeface="Constantia" pitchFamily="18" charset="0"/>
            </a:endParaRPr>
          </a:p>
          <a:p>
            <a:pPr>
              <a:buNone/>
            </a:pPr>
            <a:r>
              <a:rPr lang="fr-FR" dirty="0" smtClean="0">
                <a:latin typeface="Constantia" pitchFamily="18" charset="0"/>
              </a:rPr>
              <a:t> L’Etat en Algérie, à travers sont budget est celui des collectivités  locales assures le financement du transport urbain par l’octroi:</a:t>
            </a:r>
            <a:br>
              <a:rPr lang="fr-FR" dirty="0" smtClean="0">
                <a:latin typeface="Constantia" pitchFamily="18" charset="0"/>
              </a:rPr>
            </a:br>
            <a:r>
              <a:rPr lang="fr-FR" dirty="0" smtClean="0">
                <a:latin typeface="Constantia" pitchFamily="18" charset="0"/>
              </a:rPr>
              <a:t>- de crédits d’investissement en matière d’infrastructure (routes, voies ferrées, gares, station)</a:t>
            </a:r>
            <a:br>
              <a:rPr lang="fr-FR" dirty="0" smtClean="0">
                <a:latin typeface="Constantia" pitchFamily="18" charset="0"/>
              </a:rPr>
            </a:br>
            <a:r>
              <a:rPr lang="fr-FR" dirty="0" smtClean="0">
                <a:latin typeface="Constantia" pitchFamily="18" charset="0"/>
              </a:rPr>
              <a:t>- des subvenions d’exploitation pour les entreprise public qui ont desservi des lignes non rentables et eu transporté  des usagers bénéficiant de réduction (étudiants …….etc.) </a:t>
            </a:r>
          </a:p>
          <a:p>
            <a:pPr>
              <a:buNone/>
            </a:pPr>
            <a:endParaRPr lang="fr-FR" b="1" u="sng" dirty="0" smtClean="0">
              <a:latin typeface="Constantia" pitchFamily="18" charset="0"/>
            </a:endParaRPr>
          </a:p>
          <a:p>
            <a:pPr>
              <a:buNone/>
            </a:pPr>
            <a:endParaRPr lang="fr-FR" dirty="0">
              <a:latin typeface="Constantia"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214282" y="285728"/>
            <a:ext cx="8786874" cy="6357982"/>
          </a:xfrm>
        </p:spPr>
        <p:txBody>
          <a:bodyPr>
            <a:normAutofit/>
          </a:bodyPr>
          <a:lstStyle/>
          <a:p>
            <a:r>
              <a:rPr lang="fr-FR" sz="2800" b="1" u="sng" dirty="0" smtClean="0">
                <a:latin typeface="Constantia" pitchFamily="18" charset="0"/>
              </a:rPr>
              <a:t>1.4) le contrôle : </a:t>
            </a:r>
            <a:r>
              <a:rPr lang="fr-FR" sz="2800" dirty="0" smtClean="0">
                <a:latin typeface="Constantia" pitchFamily="18" charset="0"/>
              </a:rPr>
              <a:t/>
            </a:r>
            <a:br>
              <a:rPr lang="fr-FR" sz="2800" dirty="0" smtClean="0">
                <a:latin typeface="Constantia" pitchFamily="18" charset="0"/>
              </a:rPr>
            </a:br>
            <a:r>
              <a:rPr lang="fr-FR" sz="2800" dirty="0" smtClean="0">
                <a:latin typeface="Constantia" pitchFamily="18" charset="0"/>
              </a:rPr>
              <a:t>          le contrôle des transports routiers en général et des transports urbains de voyageurs en particulier est réglemente  par la </a:t>
            </a:r>
            <a:r>
              <a:rPr lang="fr-FR" sz="3200" b="1" i="1" dirty="0" smtClean="0">
                <a:solidFill>
                  <a:srgbClr val="FF0000"/>
                </a:solidFill>
                <a:latin typeface="Constantia" pitchFamily="18" charset="0"/>
              </a:rPr>
              <a:t>loi 87-09 du 10 février 1987 </a:t>
            </a:r>
            <a:r>
              <a:rPr lang="fr-FR" sz="2800" dirty="0" smtClean="0">
                <a:latin typeface="Constantia" pitchFamily="18" charset="0"/>
              </a:rPr>
              <a:t>relative a l’organisation de la sécurité et de la police de la circulation routière qui régit :</a:t>
            </a:r>
            <a:br>
              <a:rPr lang="fr-FR" sz="2800" dirty="0" smtClean="0">
                <a:latin typeface="Constantia" pitchFamily="18" charset="0"/>
              </a:rPr>
            </a:br>
            <a:r>
              <a:rPr lang="fr-FR" sz="2800" dirty="0" smtClean="0">
                <a:latin typeface="Constantia" pitchFamily="18" charset="0"/>
              </a:rPr>
              <a:t>- les conditions administratives et les règle de conformité des véhicules et de leur équipement. </a:t>
            </a:r>
            <a:br>
              <a:rPr lang="fr-FR" sz="2800" dirty="0" smtClean="0">
                <a:latin typeface="Constantia" pitchFamily="18" charset="0"/>
              </a:rPr>
            </a:br>
            <a:r>
              <a:rPr lang="fr-FR" sz="2800" dirty="0" smtClean="0">
                <a:latin typeface="Constantia" pitchFamily="18" charset="0"/>
              </a:rPr>
              <a:t>-la formation des conducteurs.</a:t>
            </a:r>
            <a:br>
              <a:rPr lang="fr-FR" sz="2800" dirty="0" smtClean="0">
                <a:latin typeface="Constantia" pitchFamily="18" charset="0"/>
              </a:rPr>
            </a:br>
            <a:r>
              <a:rPr lang="fr-FR" sz="2800" dirty="0" smtClean="0">
                <a:latin typeface="Constantia" pitchFamily="18" charset="0"/>
              </a:rPr>
              <a:t>- la sécurité routière et la prévention des accédants de la circulation.</a:t>
            </a:r>
            <a:br>
              <a:rPr lang="fr-FR" sz="2800" dirty="0" smtClean="0">
                <a:latin typeface="Constantia" pitchFamily="18" charset="0"/>
              </a:rPr>
            </a:br>
            <a:r>
              <a:rPr lang="fr-FR" sz="2800" dirty="0" smtClean="0">
                <a:latin typeface="Constantia" pitchFamily="18" charset="0"/>
              </a:rPr>
              <a:t>- les infractions et les sanctions ….etc.</a:t>
            </a:r>
            <a:endParaRPr lang="fr-FR" sz="2800" dirty="0">
              <a:latin typeface="Constantia"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282" y="274638"/>
            <a:ext cx="8429684" cy="796908"/>
          </a:xfrm>
        </p:spPr>
        <p:txBody>
          <a:bodyPr>
            <a:noAutofit/>
          </a:bodyPr>
          <a:lstStyle/>
          <a:p>
            <a:pPr lvl="0"/>
            <a:r>
              <a:rPr lang="fr-FR" sz="3600" b="1" u="sng" dirty="0" smtClean="0"/>
              <a:t>2) L’impacte du transport sur :</a:t>
            </a:r>
            <a:endParaRPr lang="fr-FR" sz="3600" dirty="0"/>
          </a:p>
        </p:txBody>
      </p:sp>
      <p:sp>
        <p:nvSpPr>
          <p:cNvPr id="3" name="Espace réservé du contenu 2"/>
          <p:cNvSpPr>
            <a:spLocks noGrp="1"/>
          </p:cNvSpPr>
          <p:nvPr>
            <p:ph sz="quarter" idx="1"/>
          </p:nvPr>
        </p:nvSpPr>
        <p:spPr>
          <a:xfrm>
            <a:off x="285720" y="1142984"/>
            <a:ext cx="8643998" cy="5500726"/>
          </a:xfrm>
        </p:spPr>
        <p:txBody>
          <a:bodyPr/>
          <a:lstStyle/>
          <a:p>
            <a:r>
              <a:rPr lang="fr-FR" b="1" u="sng" dirty="0" smtClean="0">
                <a:latin typeface="Constantia" pitchFamily="18" charset="0"/>
              </a:rPr>
              <a:t>2.1) l’homme :</a:t>
            </a:r>
          </a:p>
          <a:p>
            <a:endParaRPr lang="fr-FR" b="1" u="sng" dirty="0" smtClean="0">
              <a:latin typeface="Constantia" pitchFamily="18" charset="0"/>
            </a:endParaRPr>
          </a:p>
          <a:p>
            <a:pPr>
              <a:buNone/>
            </a:pPr>
            <a:endParaRPr lang="fr-FR" dirty="0" smtClean="0">
              <a:latin typeface="Constantia" pitchFamily="18" charset="0"/>
            </a:endParaRPr>
          </a:p>
          <a:p>
            <a:pPr>
              <a:buNone/>
            </a:pPr>
            <a:r>
              <a:rPr lang="fr-FR" dirty="0" smtClean="0">
                <a:latin typeface="Constantia" pitchFamily="18" charset="0"/>
              </a:rPr>
              <a:t>            À l'origine des « pics de pollutions », les oxydes d'azote sont directement dangereux pour la santé humaine, et sont majoritairement émis par le secteur des transports, dont les véhicules automobiles, responsable de la Pollution de l'air. Ceci est particulièrement vrai pour les moteurs diesels dont les Pot catalytiques sont inopérants pour les </a:t>
            </a:r>
            <a:r>
              <a:rPr lang="fr-FR" dirty="0" err="1" smtClean="0">
                <a:latin typeface="Constantia" pitchFamily="18" charset="0"/>
              </a:rPr>
              <a:t>NOx</a:t>
            </a:r>
            <a:r>
              <a:rPr lang="fr-FR" dirty="0" smtClean="0">
                <a:latin typeface="Constantia" pitchFamily="18" charset="0"/>
              </a:rPr>
              <a:t> de Pot d'échappement.</a:t>
            </a:r>
          </a:p>
          <a:p>
            <a:endParaRPr lang="fr-FR" dirty="0">
              <a:latin typeface="Constantia"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142852"/>
            <a:ext cx="7543800" cy="655620"/>
          </a:xfrm>
        </p:spPr>
        <p:txBody>
          <a:bodyPr/>
          <a:lstStyle/>
          <a:p>
            <a:pPr algn="ctr"/>
            <a:r>
              <a:rPr lang="fr-FR" u="sng" dirty="0" smtClean="0"/>
              <a:t>Plan de </a:t>
            </a:r>
            <a:r>
              <a:rPr lang="fr-FR" u="sng" dirty="0" smtClean="0"/>
              <a:t>travail</a:t>
            </a:r>
            <a:endParaRPr lang="fr-FR" dirty="0"/>
          </a:p>
        </p:txBody>
      </p:sp>
      <p:sp>
        <p:nvSpPr>
          <p:cNvPr id="3" name="Espace réservé du contenu 2"/>
          <p:cNvSpPr>
            <a:spLocks noGrp="1"/>
          </p:cNvSpPr>
          <p:nvPr>
            <p:ph sz="quarter" idx="2"/>
          </p:nvPr>
        </p:nvSpPr>
        <p:spPr>
          <a:xfrm>
            <a:off x="0" y="2143116"/>
            <a:ext cx="4114800" cy="4714884"/>
          </a:xfrm>
        </p:spPr>
        <p:txBody>
          <a:bodyPr>
            <a:normAutofit fontScale="92500" lnSpcReduction="20000"/>
          </a:bodyPr>
          <a:lstStyle/>
          <a:p>
            <a:pPr lvl="0"/>
            <a:r>
              <a:rPr lang="fr-FR" dirty="0" smtClean="0">
                <a:latin typeface="Constantia" pitchFamily="18" charset="0"/>
              </a:rPr>
              <a:t>Définitions des concepts :</a:t>
            </a:r>
          </a:p>
          <a:p>
            <a:r>
              <a:rPr lang="fr-FR" dirty="0" smtClean="0">
                <a:latin typeface="Constantia" pitchFamily="18" charset="0"/>
              </a:rPr>
              <a:t>-Transport </a:t>
            </a:r>
          </a:p>
          <a:p>
            <a:r>
              <a:rPr lang="fr-FR" dirty="0" smtClean="0">
                <a:latin typeface="Constantia" pitchFamily="18" charset="0"/>
              </a:rPr>
              <a:t>- Transport urbain</a:t>
            </a:r>
          </a:p>
          <a:p>
            <a:pPr lvl="0"/>
            <a:r>
              <a:rPr lang="fr-FR" dirty="0" smtClean="0">
                <a:latin typeface="Constantia" pitchFamily="18" charset="0"/>
              </a:rPr>
              <a:t>Les modes de transports urbains</a:t>
            </a:r>
          </a:p>
          <a:p>
            <a:r>
              <a:rPr lang="fr-FR" dirty="0" smtClean="0">
                <a:latin typeface="Constantia" pitchFamily="18" charset="0"/>
              </a:rPr>
              <a:t>2.1) collectifs :   -Autobus</a:t>
            </a:r>
          </a:p>
          <a:p>
            <a:r>
              <a:rPr lang="fr-FR" dirty="0" smtClean="0">
                <a:latin typeface="Constantia" pitchFamily="18" charset="0"/>
              </a:rPr>
              <a:t>                           - Trolleybus</a:t>
            </a:r>
          </a:p>
          <a:p>
            <a:r>
              <a:rPr lang="fr-FR" dirty="0" smtClean="0">
                <a:latin typeface="Constantia" pitchFamily="18" charset="0"/>
              </a:rPr>
              <a:t>                           -Tramway</a:t>
            </a:r>
          </a:p>
          <a:p>
            <a:r>
              <a:rPr lang="fr-FR" dirty="0" smtClean="0">
                <a:latin typeface="Constantia" pitchFamily="18" charset="0"/>
              </a:rPr>
              <a:t>                           - Téléphérique</a:t>
            </a:r>
          </a:p>
          <a:p>
            <a:r>
              <a:rPr lang="fr-FR" dirty="0" smtClean="0">
                <a:latin typeface="Constantia" pitchFamily="18" charset="0"/>
              </a:rPr>
              <a:t>                           - Métro </a:t>
            </a:r>
          </a:p>
          <a:p>
            <a:r>
              <a:rPr lang="fr-FR" dirty="0" smtClean="0">
                <a:latin typeface="Constantia" pitchFamily="18" charset="0"/>
              </a:rPr>
              <a:t>2.2) semi-collectifs :  - Les taxis</a:t>
            </a:r>
          </a:p>
          <a:p>
            <a:r>
              <a:rPr lang="fr-FR" dirty="0" smtClean="0">
                <a:latin typeface="Constantia" pitchFamily="18" charset="0"/>
              </a:rPr>
              <a:t>2.3) individuels</a:t>
            </a:r>
          </a:p>
          <a:p>
            <a:endParaRPr lang="fr-FR" dirty="0">
              <a:latin typeface="Constantia" pitchFamily="18" charset="0"/>
            </a:endParaRPr>
          </a:p>
        </p:txBody>
      </p:sp>
      <p:sp>
        <p:nvSpPr>
          <p:cNvPr id="4" name="Espace réservé du contenu 3"/>
          <p:cNvSpPr>
            <a:spLocks noGrp="1"/>
          </p:cNvSpPr>
          <p:nvPr>
            <p:ph sz="quarter" idx="4"/>
          </p:nvPr>
        </p:nvSpPr>
        <p:spPr>
          <a:xfrm>
            <a:off x="4371974" y="2143116"/>
            <a:ext cx="4629182" cy="4714884"/>
          </a:xfrm>
        </p:spPr>
        <p:txBody>
          <a:bodyPr>
            <a:normAutofit lnSpcReduction="10000"/>
          </a:bodyPr>
          <a:lstStyle/>
          <a:p>
            <a:pPr lvl="0"/>
            <a:r>
              <a:rPr lang="fr-FR" dirty="0" smtClean="0">
                <a:latin typeface="Constantia" pitchFamily="18" charset="0"/>
              </a:rPr>
              <a:t>L’organisation générale des transports urbains en Algérie </a:t>
            </a:r>
          </a:p>
          <a:p>
            <a:r>
              <a:rPr lang="fr-FR" dirty="0" smtClean="0">
                <a:latin typeface="Constantia" pitchFamily="18" charset="0"/>
              </a:rPr>
              <a:t>1.1) l’exploitation des lignes</a:t>
            </a:r>
          </a:p>
          <a:p>
            <a:r>
              <a:rPr lang="fr-FR" dirty="0" smtClean="0">
                <a:latin typeface="Constantia" pitchFamily="18" charset="0"/>
              </a:rPr>
              <a:t>1.2) Tarification</a:t>
            </a:r>
          </a:p>
          <a:p>
            <a:r>
              <a:rPr lang="fr-FR" dirty="0" smtClean="0">
                <a:latin typeface="Constantia" pitchFamily="18" charset="0"/>
              </a:rPr>
              <a:t>1.3) Le financement</a:t>
            </a:r>
          </a:p>
          <a:p>
            <a:r>
              <a:rPr lang="fr-FR" dirty="0" smtClean="0">
                <a:latin typeface="Constantia" pitchFamily="18" charset="0"/>
              </a:rPr>
              <a:t>1.4) Le contrôle</a:t>
            </a:r>
          </a:p>
          <a:p>
            <a:pPr lvl="0"/>
            <a:r>
              <a:rPr lang="fr-FR" dirty="0" smtClean="0">
                <a:latin typeface="Constantia" pitchFamily="18" charset="0"/>
              </a:rPr>
              <a:t>L’impacte du transport sur :</a:t>
            </a:r>
          </a:p>
          <a:p>
            <a:r>
              <a:rPr lang="fr-FR" dirty="0" smtClean="0">
                <a:latin typeface="Constantia" pitchFamily="18" charset="0"/>
              </a:rPr>
              <a:t>2.1) l’homme</a:t>
            </a:r>
          </a:p>
          <a:p>
            <a:r>
              <a:rPr lang="fr-FR" dirty="0" smtClean="0">
                <a:latin typeface="Constantia" pitchFamily="18" charset="0"/>
              </a:rPr>
              <a:t>2.2) l’environnement</a:t>
            </a:r>
          </a:p>
          <a:p>
            <a:pPr lvl="0"/>
            <a:r>
              <a:rPr lang="fr-FR" dirty="0" smtClean="0">
                <a:latin typeface="Constantia" pitchFamily="18" charset="0"/>
              </a:rPr>
              <a:t>Les problèmes et les politiques appliquées </a:t>
            </a:r>
          </a:p>
          <a:p>
            <a:endParaRPr lang="fr-FR" dirty="0">
              <a:latin typeface="Constantia" pitchFamily="18" charset="0"/>
            </a:endParaRPr>
          </a:p>
        </p:txBody>
      </p:sp>
      <p:sp>
        <p:nvSpPr>
          <p:cNvPr id="5" name="Espace réservé du texte 4"/>
          <p:cNvSpPr>
            <a:spLocks noGrp="1"/>
          </p:cNvSpPr>
          <p:nvPr>
            <p:ph type="body" sz="quarter" idx="1"/>
          </p:nvPr>
        </p:nvSpPr>
        <p:spPr>
          <a:xfrm>
            <a:off x="500034" y="1285860"/>
            <a:ext cx="3657600" cy="658368"/>
          </a:xfrm>
        </p:spPr>
        <p:txBody>
          <a:bodyPr/>
          <a:lstStyle/>
          <a:p>
            <a:pPr algn="ctr"/>
            <a:r>
              <a:rPr lang="fr-FR" u="sng" dirty="0" smtClean="0"/>
              <a:t>CHAPITRE</a:t>
            </a:r>
            <a:r>
              <a:rPr lang="fr-FR" i="1" u="sng" dirty="0" smtClean="0"/>
              <a:t> I :</a:t>
            </a:r>
            <a:endParaRPr lang="fr-FR" dirty="0" smtClean="0"/>
          </a:p>
        </p:txBody>
      </p:sp>
      <p:sp>
        <p:nvSpPr>
          <p:cNvPr id="6" name="Espace réservé du texte 5"/>
          <p:cNvSpPr>
            <a:spLocks noGrp="1"/>
          </p:cNvSpPr>
          <p:nvPr>
            <p:ph type="body" sz="quarter" idx="3"/>
          </p:nvPr>
        </p:nvSpPr>
        <p:spPr>
          <a:xfrm>
            <a:off x="4500562" y="1285860"/>
            <a:ext cx="3657600" cy="658368"/>
          </a:xfrm>
        </p:spPr>
        <p:txBody>
          <a:bodyPr/>
          <a:lstStyle/>
          <a:p>
            <a:r>
              <a:rPr lang="fr-FR" u="sng" dirty="0" smtClean="0"/>
              <a:t>CHAPITRE</a:t>
            </a:r>
            <a:r>
              <a:rPr lang="fr-FR" i="1" u="sng" dirty="0" smtClean="0"/>
              <a:t> II :</a:t>
            </a:r>
            <a:endParaRPr lang="fr-FR" dirty="0" smtClean="0"/>
          </a:p>
        </p:txBody>
      </p:sp>
      <p:sp>
        <p:nvSpPr>
          <p:cNvPr id="7" name="ZoneTexte 6"/>
          <p:cNvSpPr txBox="1"/>
          <p:nvPr/>
        </p:nvSpPr>
        <p:spPr>
          <a:xfrm>
            <a:off x="2214546" y="785794"/>
            <a:ext cx="4143404" cy="461665"/>
          </a:xfrm>
          <a:prstGeom prst="rect">
            <a:avLst/>
          </a:prstGeom>
          <a:noFill/>
        </p:spPr>
        <p:txBody>
          <a:bodyPr wrap="square" rtlCol="0">
            <a:spAutoFit/>
          </a:bodyPr>
          <a:lstStyle/>
          <a:p>
            <a:pPr algn="ctr"/>
            <a:r>
              <a:rPr lang="fr-FR" sz="2400" dirty="0" smtClean="0">
                <a:latin typeface="Constantia" pitchFamily="18" charset="0"/>
              </a:rPr>
              <a:t>Introduction</a:t>
            </a:r>
            <a:endParaRPr lang="fr-FR" dirty="0">
              <a:latin typeface="Constantia"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3" presetClass="path" presetSubtype="0" accel="50000" decel="50000" fill="hold" nodeType="clickEffect">
                                  <p:stCondLst>
                                    <p:cond delay="0"/>
                                  </p:stCondLst>
                                  <p:childTnLst>
                                    <p:animMotion origin="layout" path="M -0.35365 -0.00371 L 1.66667E-6 2.96296E-6 " pathEditMode="relative" rAng="0" ptsTypes="AA">
                                      <p:cBhvr>
                                        <p:cTn id="16" dur="2000" fill="hold"/>
                                        <p:tgtEl>
                                          <p:spTgt spid="5">
                                            <p:txEl>
                                              <p:pRg st="0" end="0"/>
                                            </p:txEl>
                                          </p:spTgt>
                                        </p:tgtEl>
                                        <p:attrNameLst>
                                          <p:attrName>ppt_x</p:attrName>
                                          <p:attrName>ppt_y</p:attrName>
                                        </p:attrNameLst>
                                      </p:cBhvr>
                                      <p:rCtr x="177" y="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0" y="214290"/>
            <a:ext cx="9144000" cy="6259662"/>
          </a:xfrm>
        </p:spPr>
        <p:txBody>
          <a:bodyPr/>
          <a:lstStyle/>
          <a:p>
            <a:r>
              <a:rPr lang="fr-FR" sz="3200" b="1" u="sng" dirty="0" smtClean="0">
                <a:latin typeface="Constantia" pitchFamily="18" charset="0"/>
              </a:rPr>
              <a:t>2.2) l’environnement :</a:t>
            </a:r>
          </a:p>
          <a:p>
            <a:endParaRPr lang="fr-FR" sz="1800" b="1" u="sng" dirty="0" smtClean="0">
              <a:latin typeface="Constantia" pitchFamily="18" charset="0"/>
            </a:endParaRPr>
          </a:p>
          <a:p>
            <a:pPr>
              <a:buNone/>
            </a:pPr>
            <a:endParaRPr lang="fr-FR" sz="2000" dirty="0" smtClean="0">
              <a:latin typeface="Constantia" pitchFamily="18" charset="0"/>
            </a:endParaRPr>
          </a:p>
          <a:p>
            <a:pPr lvl="1"/>
            <a:r>
              <a:rPr lang="fr-FR" sz="2800" dirty="0" smtClean="0">
                <a:latin typeface="Constantia" pitchFamily="18" charset="0"/>
              </a:rPr>
              <a:t>destruction des habitats par les opérations de terrassement.</a:t>
            </a:r>
            <a:endParaRPr lang="fr-FR" sz="2400" dirty="0" smtClean="0">
              <a:latin typeface="Constantia" pitchFamily="18" charset="0"/>
            </a:endParaRPr>
          </a:p>
          <a:p>
            <a:pPr lvl="1"/>
            <a:r>
              <a:rPr lang="fr-FR" sz="2800" dirty="0" smtClean="0">
                <a:latin typeface="Constantia" pitchFamily="18" charset="0"/>
              </a:rPr>
              <a:t>dégradation du milieu par la pollution.</a:t>
            </a:r>
            <a:endParaRPr lang="fr-FR" sz="2400" dirty="0" smtClean="0">
              <a:latin typeface="Constantia" pitchFamily="18" charset="0"/>
            </a:endParaRPr>
          </a:p>
          <a:p>
            <a:pPr lvl="1"/>
            <a:r>
              <a:rPr lang="fr-FR" sz="2800" dirty="0" smtClean="0">
                <a:latin typeface="Constantia" pitchFamily="18" charset="0"/>
              </a:rPr>
              <a:t>mortalité par collision et fragmentation écologique des habitats naturels.</a:t>
            </a:r>
            <a:endParaRPr lang="fr-FR" sz="2400" dirty="0" smtClean="0">
              <a:latin typeface="Constantia" pitchFamily="18" charset="0"/>
            </a:endParaRPr>
          </a:p>
          <a:p>
            <a:pPr lvl="1"/>
            <a:r>
              <a:rPr lang="fr-FR" sz="2800" dirty="0" smtClean="0">
                <a:latin typeface="Constantia" pitchFamily="18" charset="0"/>
              </a:rPr>
              <a:t>modification locale du climat au-dessus et en bordure des routes.</a:t>
            </a:r>
            <a:endParaRPr lang="fr-FR" sz="2400" dirty="0" smtClean="0">
              <a:latin typeface="Constantia" pitchFamily="18" charset="0"/>
            </a:endParaRPr>
          </a:p>
          <a:p>
            <a:pPr lvl="1"/>
            <a:r>
              <a:rPr lang="fr-FR" sz="2800" dirty="0" smtClean="0">
                <a:latin typeface="Constantia" pitchFamily="18" charset="0"/>
              </a:rPr>
              <a:t>pollution lumineuse.</a:t>
            </a:r>
            <a:endParaRPr lang="fr-FR" sz="2400" dirty="0" smtClean="0">
              <a:latin typeface="Constantia" pitchFamily="18" charset="0"/>
            </a:endParaRPr>
          </a:p>
          <a:p>
            <a:pPr lvl="1"/>
            <a:r>
              <a:rPr lang="fr-FR" sz="2800" dirty="0" smtClean="0">
                <a:latin typeface="Constantia" pitchFamily="18" charset="0"/>
              </a:rPr>
              <a:t>pollution sonore.</a:t>
            </a:r>
            <a:endParaRPr lang="fr-FR" sz="2400" dirty="0" smtClean="0">
              <a:latin typeface="Constantia" pitchFamily="18" charset="0"/>
            </a:endParaRPr>
          </a:p>
          <a:p>
            <a:endParaRPr lang="fr-FR" dirty="0">
              <a:latin typeface="Constantia"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14290"/>
            <a:ext cx="8929718" cy="1071570"/>
          </a:xfrm>
        </p:spPr>
        <p:txBody>
          <a:bodyPr>
            <a:noAutofit/>
          </a:bodyPr>
          <a:lstStyle/>
          <a:p>
            <a:pPr lvl="0" algn="ctr"/>
            <a:r>
              <a:rPr lang="fr-FR" sz="2400" b="1" u="sng" dirty="0" smtClean="0"/>
              <a:t>3) Les problèmes et les politiques appliquées: </a:t>
            </a:r>
            <a:r>
              <a:rPr lang="fr-FR" sz="2400" u="sng" dirty="0" smtClean="0"/>
              <a:t/>
            </a:r>
            <a:br>
              <a:rPr lang="fr-FR" sz="2400" u="sng" dirty="0" smtClean="0"/>
            </a:br>
            <a:endParaRPr lang="fr-FR" sz="2400" dirty="0"/>
          </a:p>
        </p:txBody>
      </p:sp>
      <p:sp>
        <p:nvSpPr>
          <p:cNvPr id="3" name="Espace réservé du contenu 2"/>
          <p:cNvSpPr>
            <a:spLocks noGrp="1"/>
          </p:cNvSpPr>
          <p:nvPr>
            <p:ph sz="quarter" idx="1"/>
          </p:nvPr>
        </p:nvSpPr>
        <p:spPr>
          <a:xfrm>
            <a:off x="142844" y="1000108"/>
            <a:ext cx="8786874" cy="5643602"/>
          </a:xfrm>
        </p:spPr>
        <p:txBody>
          <a:bodyPr>
            <a:normAutofit fontScale="85000" lnSpcReduction="10000"/>
          </a:bodyPr>
          <a:lstStyle/>
          <a:p>
            <a:pPr lvl="0"/>
            <a:r>
              <a:rPr lang="fr-FR" dirty="0" smtClean="0">
                <a:latin typeface="Constantia" pitchFamily="18" charset="0"/>
              </a:rPr>
              <a:t>Les insuffisances des entreprises publiques ont ouvert la porte aux privés avec la promulgation de </a:t>
            </a:r>
            <a:r>
              <a:rPr lang="fr-FR" i="1" dirty="0" smtClean="0">
                <a:latin typeface="Constantia" pitchFamily="18" charset="0"/>
              </a:rPr>
              <a:t>la </a:t>
            </a:r>
            <a:r>
              <a:rPr lang="fr-FR" b="1" i="1" dirty="0" smtClean="0">
                <a:solidFill>
                  <a:srgbClr val="FF0000"/>
                </a:solidFill>
                <a:latin typeface="Constantia" pitchFamily="18" charset="0"/>
              </a:rPr>
              <a:t>loi 88-17 du 10 Mai 1988</a:t>
            </a:r>
            <a:r>
              <a:rPr lang="fr-FR" dirty="0" smtClean="0">
                <a:solidFill>
                  <a:srgbClr val="FF0000"/>
                </a:solidFill>
                <a:latin typeface="Constantia" pitchFamily="18" charset="0"/>
              </a:rPr>
              <a:t> </a:t>
            </a:r>
            <a:r>
              <a:rPr lang="fr-FR" dirty="0" smtClean="0">
                <a:latin typeface="Constantia" pitchFamily="18" charset="0"/>
              </a:rPr>
              <a:t>portant orientation et organisation des transports terrestres pose les conditions de développement du transport urbain par la contribution du secteur privé pour palier aux insuffisances des entreprises publiques.</a:t>
            </a:r>
          </a:p>
          <a:p>
            <a:r>
              <a:rPr lang="fr-FR" dirty="0" smtClean="0">
                <a:latin typeface="Constantia" pitchFamily="18" charset="0"/>
              </a:rPr>
              <a:t>              Les opérateurs privés, se sont substitués aux opérateurs étatiques en augmentant l’offre. Mais cela a engendré un lot de dysfonctionnement :</a:t>
            </a:r>
          </a:p>
          <a:p>
            <a:pPr>
              <a:buNone/>
            </a:pPr>
            <a:r>
              <a:rPr lang="fr-FR" dirty="0" smtClean="0">
                <a:latin typeface="Constantia" pitchFamily="18" charset="0"/>
              </a:rPr>
              <a:t>• Non émergence d’entreprises importantes en vue d’assurer un service de qualité (taille artisanale des véhicules 1 à 2);</a:t>
            </a:r>
          </a:p>
          <a:p>
            <a:pPr>
              <a:buNone/>
            </a:pPr>
            <a:r>
              <a:rPr lang="fr-FR" dirty="0" smtClean="0">
                <a:latin typeface="Constantia" pitchFamily="18" charset="0"/>
              </a:rPr>
              <a:t>• non respect des règles d’exploitation (ex : l’opérateur ne quitte la station qu’après remplissage de son bus d’où saturation et exploitation anarchique des stations) ;</a:t>
            </a:r>
          </a:p>
          <a:p>
            <a:pPr>
              <a:buNone/>
            </a:pPr>
            <a:r>
              <a:rPr lang="fr-FR" dirty="0" smtClean="0">
                <a:latin typeface="Constantia" pitchFamily="18" charset="0"/>
              </a:rPr>
              <a:t>• concurrence déloyale entre les opérateurs privés, accentuée par l’absence du contrôle;</a:t>
            </a:r>
          </a:p>
          <a:p>
            <a:pPr>
              <a:buNone/>
            </a:pPr>
            <a:r>
              <a:rPr lang="fr-FR" dirty="0" smtClean="0">
                <a:latin typeface="Constantia" pitchFamily="18" charset="0"/>
              </a:rPr>
              <a:t>• changement des itinéraires à la recherche d’une forte clientèle;</a:t>
            </a:r>
          </a:p>
          <a:p>
            <a:pPr>
              <a:buNone/>
            </a:pPr>
            <a:r>
              <a:rPr lang="fr-FR" dirty="0" smtClean="0">
                <a:latin typeface="Constantia" pitchFamily="18" charset="0"/>
              </a:rPr>
              <a:t>• faiblesse des services en dehors des heures de pointe / pendant les jours féries,</a:t>
            </a:r>
          </a:p>
          <a:p>
            <a:pPr>
              <a:buNone/>
            </a:pPr>
            <a:r>
              <a:rPr lang="fr-FR" dirty="0" smtClean="0">
                <a:latin typeface="Constantia" pitchFamily="18" charset="0"/>
              </a:rPr>
              <a:t>• Absences d’une tarification intégrée.</a:t>
            </a:r>
          </a:p>
          <a:p>
            <a:endParaRPr lang="fr-FR" dirty="0">
              <a:latin typeface="Constantia"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214290"/>
            <a:ext cx="8329642" cy="6259662"/>
          </a:xfrm>
        </p:spPr>
        <p:txBody>
          <a:bodyPr/>
          <a:lstStyle/>
          <a:p>
            <a:pPr lvl="0"/>
            <a:endParaRPr lang="fr-FR" dirty="0" smtClean="0"/>
          </a:p>
          <a:p>
            <a:pPr lvl="0"/>
            <a:r>
              <a:rPr lang="fr-FR" dirty="0" smtClean="0"/>
              <a:t>pour l’amélioration de l’organisation des transports urbains, il y a eu promulgation d’une nouvelle </a:t>
            </a:r>
            <a:r>
              <a:rPr lang="fr-FR" b="1" i="1" dirty="0" smtClean="0">
                <a:solidFill>
                  <a:srgbClr val="FF0000"/>
                </a:solidFill>
              </a:rPr>
              <a:t>loi 01-13 du 07 août 2001 </a:t>
            </a:r>
            <a:r>
              <a:rPr lang="fr-FR" dirty="0" smtClean="0"/>
              <a:t>sur l’orientation des transports terrestres venant amender la </a:t>
            </a:r>
            <a:r>
              <a:rPr lang="fr-FR" b="1" i="1" dirty="0" smtClean="0"/>
              <a:t>loi</a:t>
            </a:r>
            <a:r>
              <a:rPr lang="fr-FR" dirty="0" smtClean="0"/>
              <a:t> </a:t>
            </a:r>
            <a:r>
              <a:rPr lang="fr-FR" b="1" i="1" dirty="0" smtClean="0"/>
              <a:t>88-17 du 10 Mai 1988</a:t>
            </a:r>
            <a:r>
              <a:rPr lang="fr-FR" dirty="0" smtClean="0"/>
              <a:t>.</a:t>
            </a:r>
          </a:p>
          <a:p>
            <a:pPr lvl="0"/>
            <a:endParaRPr lang="fr-FR" dirty="0" smtClean="0"/>
          </a:p>
          <a:p>
            <a:pPr lvl="0"/>
            <a:endParaRPr lang="fr-FR" dirty="0" smtClean="0"/>
          </a:p>
          <a:p>
            <a:r>
              <a:rPr lang="fr-FR" dirty="0" smtClean="0"/>
              <a:t>Parmi les nouveaux principes consacrés par cette loi:</a:t>
            </a:r>
          </a:p>
          <a:p>
            <a:pPr>
              <a:buNone/>
            </a:pPr>
            <a:r>
              <a:rPr lang="fr-FR" dirty="0" smtClean="0"/>
              <a:t>•la nécessiter de mettre en place une nouvelle approche organisationnelle et institutionnelle.</a:t>
            </a:r>
          </a:p>
          <a:p>
            <a:pPr>
              <a:buNone/>
            </a:pPr>
            <a:r>
              <a:rPr lang="fr-FR" dirty="0" smtClean="0"/>
              <a:t>• l’organisation des transports urbains en réseaux.</a:t>
            </a:r>
          </a:p>
          <a:p>
            <a:pPr>
              <a:buNone/>
            </a:pPr>
            <a:r>
              <a:rPr lang="fr-FR" dirty="0" smtClean="0"/>
              <a:t>•l’incitation des transporteurs privés à s’organiser en associations professionnelles.</a:t>
            </a:r>
          </a:p>
          <a:p>
            <a:endParaRPr lang="fr-FR"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214290"/>
            <a:ext cx="8258204" cy="6259662"/>
          </a:xfrm>
        </p:spPr>
        <p:txBody>
          <a:bodyPr>
            <a:normAutofit fontScale="92500"/>
          </a:bodyPr>
          <a:lstStyle/>
          <a:p>
            <a:pPr lvl="0"/>
            <a:r>
              <a:rPr lang="fr-FR" dirty="0" smtClean="0"/>
              <a:t>33 % des déplacements en marche a pieds sur une distance de plus de 1,2 km : c’est un signe fort de la pénibilité de la marche a pied en raison de l’insuffisance de la couverture spatiale et parfois de la mauvaise connexion entre les différentes modes de transporte en commun.</a:t>
            </a:r>
          </a:p>
          <a:p>
            <a:pPr>
              <a:buNone/>
            </a:pPr>
            <a:r>
              <a:rPr lang="fr-FR" dirty="0" smtClean="0"/>
              <a:t>              Pour faire face a une demande de plus en plus forte : des projets d’infrastructures de grandes dimensions technologiques et de capacité sont en cour de réalisation tel que le Métro et le Tramway.</a:t>
            </a:r>
          </a:p>
          <a:p>
            <a:pPr>
              <a:buNone/>
            </a:pPr>
            <a:r>
              <a:rPr lang="fr-FR" dirty="0" smtClean="0"/>
              <a:t> </a:t>
            </a:r>
          </a:p>
          <a:p>
            <a:pPr lvl="0"/>
            <a:r>
              <a:rPr lang="fr-FR" dirty="0" smtClean="0"/>
              <a:t>Utilisation croissante de l’automobile (véhicule particulier) surtout ceux de faible gabarit.</a:t>
            </a:r>
          </a:p>
          <a:p>
            <a:r>
              <a:rPr lang="fr-FR" dirty="0" smtClean="0"/>
              <a:t>              Pour faire face à ce phénomène : la  suspension du crédit a la consommation ainsi que la ligne bleue dans les autoroutes d’Alger  (interdiction au véhicule a moins de 3 personnes a bord de circuler sur la vois avec la ligne bleue).</a:t>
            </a:r>
          </a:p>
          <a:p>
            <a:endParaRPr lang="fr-F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expo 2009 2010\Alger\alger foto\Algiers_coast.jpg"/>
          <p:cNvPicPr>
            <a:picLocks noChangeAspect="1" noChangeArrowheads="1"/>
          </p:cNvPicPr>
          <p:nvPr/>
        </p:nvPicPr>
        <p:blipFill>
          <a:blip r:embed="rId2"/>
          <a:srcRect/>
          <a:stretch>
            <a:fillRect/>
          </a:stretch>
        </p:blipFill>
        <p:spPr bwMode="auto">
          <a:xfrm>
            <a:off x="-1" y="-1"/>
            <a:ext cx="9144001" cy="6858001"/>
          </a:xfrm>
          <a:prstGeom prst="rect">
            <a:avLst/>
          </a:prstGeom>
          <a:noFill/>
        </p:spPr>
      </p:pic>
      <p:sp>
        <p:nvSpPr>
          <p:cNvPr id="3" name="ZoneTexte 2"/>
          <p:cNvSpPr txBox="1"/>
          <p:nvPr/>
        </p:nvSpPr>
        <p:spPr>
          <a:xfrm>
            <a:off x="-500098" y="214290"/>
            <a:ext cx="6858048" cy="1938992"/>
          </a:xfrm>
          <a:prstGeom prst="rect">
            <a:avLst/>
          </a:prstGeom>
          <a:noFill/>
        </p:spPr>
        <p:txBody>
          <a:bodyPr wrap="square" rtlCol="0">
            <a:spAutoFit/>
          </a:bodyPr>
          <a:lstStyle/>
          <a:p>
            <a:pPr algn="ctr"/>
            <a:r>
              <a:rPr lang="fr-FR" sz="4000" u="sng" dirty="0" smtClean="0">
                <a:latin typeface="Constantia" pitchFamily="18" charset="0"/>
              </a:rPr>
              <a:t>CHAPITRE </a:t>
            </a:r>
            <a:r>
              <a:rPr lang="fr-FR" sz="4000" i="1" u="sng" dirty="0" smtClean="0">
                <a:latin typeface="Constantia" pitchFamily="18" charset="0"/>
              </a:rPr>
              <a:t>III</a:t>
            </a:r>
            <a:r>
              <a:rPr lang="fr-FR" sz="4000" u="sng" dirty="0" smtClean="0">
                <a:latin typeface="Constantia" pitchFamily="18" charset="0"/>
              </a:rPr>
              <a:t>: </a:t>
            </a:r>
          </a:p>
          <a:p>
            <a:pPr algn="ctr"/>
            <a:r>
              <a:rPr lang="fr-FR" sz="4000" u="sng" dirty="0" smtClean="0">
                <a:latin typeface="Constantia" pitchFamily="18" charset="0"/>
              </a:rPr>
              <a:t>Cas d’étude :</a:t>
            </a:r>
          </a:p>
          <a:p>
            <a:pPr algn="ctr"/>
            <a:r>
              <a:rPr lang="fr-FR" sz="4000" u="sng" dirty="0" smtClean="0">
                <a:latin typeface="Constantia" pitchFamily="18" charset="0"/>
              </a:rPr>
              <a:t>« ALGER »</a:t>
            </a:r>
            <a:endParaRPr lang="fr-FR" sz="4000" u="sng" dirty="0">
              <a:latin typeface="Constantia"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sz="5400" b="1" u="sng" dirty="0" smtClean="0"/>
              <a:t>Introduction</a:t>
            </a:r>
            <a:r>
              <a:rPr lang="fr-FR" b="1" u="sng" dirty="0" smtClean="0"/>
              <a:t> :</a:t>
            </a:r>
            <a:endParaRPr lang="fr-FR" dirty="0"/>
          </a:p>
        </p:txBody>
      </p:sp>
      <p:sp>
        <p:nvSpPr>
          <p:cNvPr id="5" name="Ellipse 4"/>
          <p:cNvSpPr/>
          <p:nvPr/>
        </p:nvSpPr>
        <p:spPr>
          <a:xfrm>
            <a:off x="142844" y="1500174"/>
            <a:ext cx="8572560" cy="52149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algn="ctr">
              <a:lnSpc>
                <a:spcPct val="115000"/>
              </a:lnSpc>
              <a:spcAft>
                <a:spcPts val="1000"/>
              </a:spcAft>
            </a:pPr>
            <a:r>
              <a:rPr lang="fr-FR" sz="2400" dirty="0" smtClean="0">
                <a:solidFill>
                  <a:schemeClr val="tx1"/>
                </a:solidFill>
                <a:latin typeface="Constantia"/>
                <a:ea typeface="Calibri"/>
                <a:cs typeface="Arial"/>
              </a:rPr>
              <a:t>Le développement rapide du tissu urbain de la wilaya d‘Alger a entrainé des besoins de plus en plus implorants en matière de déplacement. Nous allons ici développer quels sont les moyens de transport utilisés dans la ville te la politique appliquée …</a:t>
            </a:r>
            <a:endParaRPr lang="fr-FR" sz="2000" dirty="0" smtClean="0">
              <a:solidFill>
                <a:schemeClr val="tx1"/>
              </a:solidFill>
              <a:latin typeface="Calibri"/>
              <a:ea typeface="Calibri"/>
              <a:cs typeface="Arial"/>
            </a:endParaRPr>
          </a:p>
          <a:p>
            <a:pPr algn="ctr"/>
            <a:endParaRPr lang="fr-FR"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74638"/>
            <a:ext cx="8715404" cy="1143000"/>
          </a:xfrm>
        </p:spPr>
        <p:txBody>
          <a:bodyPr>
            <a:noAutofit/>
          </a:bodyPr>
          <a:lstStyle/>
          <a:p>
            <a:pPr lvl="0" algn="ctr"/>
            <a:r>
              <a:rPr lang="fr-FR" sz="3600" b="1" u="sng" dirty="0" smtClean="0"/>
              <a:t>1) Localisation de la ville d’Alger :</a:t>
            </a:r>
            <a:endParaRPr lang="fr-FR" sz="3600" dirty="0"/>
          </a:p>
        </p:txBody>
      </p:sp>
      <p:sp>
        <p:nvSpPr>
          <p:cNvPr id="3" name="Espace réservé du contenu 2"/>
          <p:cNvSpPr>
            <a:spLocks noGrp="1"/>
          </p:cNvSpPr>
          <p:nvPr>
            <p:ph sz="quarter" idx="1"/>
          </p:nvPr>
        </p:nvSpPr>
        <p:spPr>
          <a:xfrm>
            <a:off x="285720" y="1357298"/>
            <a:ext cx="8501122" cy="5286412"/>
          </a:xfrm>
        </p:spPr>
        <p:txBody>
          <a:bodyPr/>
          <a:lstStyle/>
          <a:p>
            <a:pPr>
              <a:buNone/>
            </a:pPr>
            <a:r>
              <a:rPr lang="fr-FR" dirty="0" smtClean="0">
                <a:latin typeface="Constantia" pitchFamily="18" charset="0"/>
              </a:rPr>
              <a:t> Alger, la capitale du pays est bâtis sur les contreforts des collines du sahel algérois. Les 230 KM</a:t>
            </a:r>
            <a:r>
              <a:rPr lang="fr-FR" baseline="30000" dirty="0" smtClean="0">
                <a:latin typeface="Constantia" pitchFamily="18" charset="0"/>
              </a:rPr>
              <a:t>2 </a:t>
            </a:r>
            <a:r>
              <a:rPr lang="fr-FR" dirty="0" smtClean="0">
                <a:latin typeface="Constantia" pitchFamily="18" charset="0"/>
              </a:rPr>
              <a:t>de la métropole s’étendent sur une trentaine de KM la ville est bordée :</a:t>
            </a:r>
          </a:p>
          <a:p>
            <a:r>
              <a:rPr lang="fr-FR" dirty="0" smtClean="0">
                <a:latin typeface="Constantia" pitchFamily="18" charset="0"/>
              </a:rPr>
              <a:t>Au nord par la mer méditerranéen</a:t>
            </a:r>
          </a:p>
          <a:p>
            <a:r>
              <a:rPr lang="fr-FR" dirty="0" smtClean="0">
                <a:latin typeface="Constantia" pitchFamily="18" charset="0"/>
              </a:rPr>
              <a:t>A l’est par la Wilaya de </a:t>
            </a:r>
            <a:r>
              <a:rPr lang="fr-FR" dirty="0" err="1" smtClean="0">
                <a:latin typeface="Constantia" pitchFamily="18" charset="0"/>
              </a:rPr>
              <a:t>Boumerdes</a:t>
            </a:r>
            <a:endParaRPr lang="fr-FR" dirty="0" smtClean="0">
              <a:latin typeface="Constantia" pitchFamily="18" charset="0"/>
            </a:endParaRPr>
          </a:p>
          <a:p>
            <a:r>
              <a:rPr lang="fr-FR" dirty="0" smtClean="0">
                <a:latin typeface="Constantia" pitchFamily="18" charset="0"/>
              </a:rPr>
              <a:t>A l’ouest par la Wilaya de Tipaza</a:t>
            </a:r>
          </a:p>
          <a:p>
            <a:r>
              <a:rPr lang="fr-FR" dirty="0" smtClean="0">
                <a:latin typeface="Constantia" pitchFamily="18" charset="0"/>
              </a:rPr>
              <a:t>Au sud parla wilaya de Blida.</a:t>
            </a:r>
          </a:p>
          <a:p>
            <a:pPr>
              <a:buNone/>
            </a:pPr>
            <a:endParaRPr lang="fr-FR" dirty="0" smtClean="0">
              <a:latin typeface="Constantia" pitchFamily="18" charset="0"/>
            </a:endParaRPr>
          </a:p>
          <a:p>
            <a:pPr>
              <a:buNone/>
            </a:pPr>
            <a:r>
              <a:rPr lang="fr-FR" dirty="0" smtClean="0">
                <a:latin typeface="Constantia" pitchFamily="18" charset="0"/>
              </a:rPr>
              <a:t>            Surnommé El Bahdja (la joyeuse), El </a:t>
            </a:r>
            <a:r>
              <a:rPr lang="fr-FR" dirty="0" err="1" smtClean="0">
                <a:latin typeface="Constantia" pitchFamily="18" charset="0"/>
              </a:rPr>
              <a:t>mahroussa</a:t>
            </a:r>
            <a:r>
              <a:rPr lang="fr-FR" dirty="0" smtClean="0">
                <a:latin typeface="Constantia" pitchFamily="18" charset="0"/>
              </a:rPr>
              <a:t> (la bien gardé) ou bien la blanche, la capitale est la plus grande ville du pays, en 2009 Alger compte 3 millions d’habitants, ce qui fait d’elle la 2</a:t>
            </a:r>
            <a:r>
              <a:rPr lang="fr-FR" baseline="30000" dirty="0" smtClean="0">
                <a:latin typeface="Constantia" pitchFamily="18" charset="0"/>
              </a:rPr>
              <a:t>e</a:t>
            </a:r>
            <a:r>
              <a:rPr lang="fr-FR" dirty="0" smtClean="0">
                <a:latin typeface="Constantia" pitchFamily="18" charset="0"/>
              </a:rPr>
              <a:t> ville du Maghreb. </a:t>
            </a:r>
            <a:endParaRPr lang="fr-FR" dirty="0">
              <a:latin typeface="Constantia"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H:\rezak images\carte-algerie.gif"/>
          <p:cNvPicPr/>
          <p:nvPr/>
        </p:nvPicPr>
        <p:blipFill>
          <a:blip r:embed="rId2"/>
          <a:srcRect/>
          <a:stretch>
            <a:fillRect/>
          </a:stretch>
        </p:blipFill>
        <p:spPr bwMode="auto">
          <a:xfrm>
            <a:off x="214282" y="285728"/>
            <a:ext cx="7786742" cy="635798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4282" y="274638"/>
            <a:ext cx="8929718" cy="1143000"/>
          </a:xfrm>
        </p:spPr>
        <p:txBody>
          <a:bodyPr>
            <a:normAutofit/>
          </a:bodyPr>
          <a:lstStyle/>
          <a:p>
            <a:r>
              <a:rPr lang="fr-FR" dirty="0" smtClean="0"/>
              <a:t> </a:t>
            </a:r>
            <a:r>
              <a:rPr lang="fr-FR" sz="3200" b="1" u="sng" dirty="0" smtClean="0"/>
              <a:t>2) Les modes de transports urbains utilisés dans la ville d’Alger :</a:t>
            </a:r>
            <a:endParaRPr lang="fr-FR" dirty="0"/>
          </a:p>
        </p:txBody>
      </p:sp>
      <p:sp>
        <p:nvSpPr>
          <p:cNvPr id="3" name="Espace réservé du contenu 2"/>
          <p:cNvSpPr>
            <a:spLocks noGrp="1"/>
          </p:cNvSpPr>
          <p:nvPr>
            <p:ph sz="quarter" idx="1"/>
          </p:nvPr>
        </p:nvSpPr>
        <p:spPr>
          <a:xfrm>
            <a:off x="214282" y="1500174"/>
            <a:ext cx="8643998" cy="2357454"/>
          </a:xfrm>
        </p:spPr>
        <p:txBody>
          <a:bodyPr/>
          <a:lstStyle/>
          <a:p>
            <a:r>
              <a:rPr lang="fr-FR" dirty="0" smtClean="0">
                <a:latin typeface="Constantia" pitchFamily="18" charset="0"/>
              </a:rPr>
              <a:t>L'Entreprise de Transport Urbain et Suburbain d'Alger </a:t>
            </a:r>
            <a:r>
              <a:rPr lang="fr-FR" b="1" i="1" dirty="0" smtClean="0">
                <a:latin typeface="Constantia" pitchFamily="18" charset="0"/>
              </a:rPr>
              <a:t>(ETUSA)</a:t>
            </a:r>
            <a:r>
              <a:rPr lang="fr-FR" dirty="0" smtClean="0">
                <a:latin typeface="Constantia" pitchFamily="18" charset="0"/>
              </a:rPr>
              <a:t> est une entreprise publique qui assure le transport public de l'agglomération d'Alger, Créée en 1959 sous le nom de Régie Syndicale des Transports Algérois (RSTA) : elle comprend les autobus, téléphérique et Ascenseurs publics.</a:t>
            </a:r>
            <a:endParaRPr lang="fr-FR" dirty="0">
              <a:latin typeface="Constantia" pitchFamily="18" charset="0"/>
            </a:endParaRPr>
          </a:p>
        </p:txBody>
      </p:sp>
      <p:pic>
        <p:nvPicPr>
          <p:cNvPr id="4" name="Image 3" descr="Logo de ETUSA">
            <a:hlinkClick r:id="rId2" tooltip="&quot;Logo de ETUSA&quot;"/>
          </p:cNvPr>
          <p:cNvPicPr/>
          <p:nvPr/>
        </p:nvPicPr>
        <p:blipFill>
          <a:blip r:embed="rId3"/>
          <a:srcRect/>
          <a:stretch>
            <a:fillRect/>
          </a:stretch>
        </p:blipFill>
        <p:spPr bwMode="auto">
          <a:xfrm>
            <a:off x="3000364" y="3929066"/>
            <a:ext cx="2600325" cy="23073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p:cNvPicPr>
            <a:picLocks noChangeAspect="1" noChangeArrowheads="1"/>
          </p:cNvPicPr>
          <p:nvPr/>
        </p:nvPicPr>
        <p:blipFill>
          <a:blip r:embed="rId2"/>
          <a:srcRect/>
          <a:stretch>
            <a:fillRect/>
          </a:stretch>
        </p:blipFill>
        <p:spPr bwMode="auto">
          <a:xfrm>
            <a:off x="0" y="0"/>
            <a:ext cx="9525000" cy="7143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2"/>
          </p:nvPr>
        </p:nvSpPr>
        <p:spPr>
          <a:xfrm>
            <a:off x="457200" y="1285860"/>
            <a:ext cx="3657600" cy="4962540"/>
          </a:xfrm>
        </p:spPr>
        <p:txBody>
          <a:bodyPr>
            <a:normAutofit lnSpcReduction="10000"/>
          </a:bodyPr>
          <a:lstStyle/>
          <a:p>
            <a:r>
              <a:rPr lang="fr-FR" dirty="0" smtClean="0">
                <a:latin typeface="Constantia" pitchFamily="18" charset="0"/>
              </a:rPr>
              <a:t>Introduction</a:t>
            </a:r>
          </a:p>
          <a:p>
            <a:pPr lvl="0"/>
            <a:r>
              <a:rPr lang="fr-FR" dirty="0" smtClean="0">
                <a:latin typeface="Constantia" pitchFamily="18" charset="0"/>
              </a:rPr>
              <a:t>Localisation de la ville d’ALGER</a:t>
            </a:r>
          </a:p>
          <a:p>
            <a:pPr lvl="0"/>
            <a:r>
              <a:rPr lang="fr-FR" dirty="0" smtClean="0">
                <a:latin typeface="Constantia" pitchFamily="18" charset="0"/>
              </a:rPr>
              <a:t>Les modes de transports urbains utilisés dans la ville d’ALGER</a:t>
            </a:r>
          </a:p>
          <a:p>
            <a:r>
              <a:rPr lang="fr-FR" dirty="0" smtClean="0">
                <a:latin typeface="Constantia" pitchFamily="18" charset="0"/>
              </a:rPr>
              <a:t>2.1) Autobus    </a:t>
            </a:r>
          </a:p>
          <a:p>
            <a:r>
              <a:rPr lang="fr-FR" dirty="0" smtClean="0">
                <a:latin typeface="Constantia" pitchFamily="18" charset="0"/>
              </a:rPr>
              <a:t>2.2) Téléphérique</a:t>
            </a:r>
          </a:p>
          <a:p>
            <a:r>
              <a:rPr lang="fr-FR" dirty="0" smtClean="0">
                <a:latin typeface="Constantia" pitchFamily="18" charset="0"/>
              </a:rPr>
              <a:t>2. 3) ascenseurs public</a:t>
            </a:r>
          </a:p>
          <a:p>
            <a:r>
              <a:rPr lang="fr-FR" dirty="0" smtClean="0">
                <a:latin typeface="Constantia" pitchFamily="18" charset="0"/>
              </a:rPr>
              <a:t>2.4) Transport individuel</a:t>
            </a:r>
          </a:p>
          <a:p>
            <a:r>
              <a:rPr lang="fr-FR" dirty="0" smtClean="0">
                <a:latin typeface="Constantia" pitchFamily="18" charset="0"/>
              </a:rPr>
              <a:t>2.5) Taxis</a:t>
            </a:r>
          </a:p>
          <a:p>
            <a:endParaRPr lang="fr-FR" dirty="0">
              <a:latin typeface="Constantia" pitchFamily="18" charset="0"/>
            </a:endParaRPr>
          </a:p>
        </p:txBody>
      </p:sp>
      <p:sp>
        <p:nvSpPr>
          <p:cNvPr id="4" name="Espace réservé du contenu 3"/>
          <p:cNvSpPr>
            <a:spLocks noGrp="1"/>
          </p:cNvSpPr>
          <p:nvPr>
            <p:ph sz="quarter" idx="4"/>
          </p:nvPr>
        </p:nvSpPr>
        <p:spPr>
          <a:xfrm>
            <a:off x="4357686" y="714356"/>
            <a:ext cx="4629181" cy="5429288"/>
          </a:xfrm>
        </p:spPr>
        <p:txBody>
          <a:bodyPr>
            <a:normAutofit lnSpcReduction="10000"/>
          </a:bodyPr>
          <a:lstStyle/>
          <a:p>
            <a:r>
              <a:rPr lang="fr-FR" dirty="0" smtClean="0">
                <a:latin typeface="Constantia" pitchFamily="18" charset="0"/>
              </a:rPr>
              <a:t>2.6) le métro d’Alger :</a:t>
            </a:r>
          </a:p>
          <a:p>
            <a:r>
              <a:rPr lang="fr-FR" dirty="0" smtClean="0">
                <a:latin typeface="Constantia" pitchFamily="18" charset="0"/>
              </a:rPr>
              <a:t>      2.6.1) métro d’ailleurs : Paris</a:t>
            </a:r>
          </a:p>
          <a:p>
            <a:r>
              <a:rPr lang="fr-FR" dirty="0" smtClean="0">
                <a:latin typeface="Constantia" pitchFamily="18" charset="0"/>
              </a:rPr>
              <a:t>      2.6.2) Un projet qui se concrétise </a:t>
            </a:r>
          </a:p>
          <a:p>
            <a:r>
              <a:rPr lang="fr-FR" dirty="0" smtClean="0">
                <a:latin typeface="Constantia" pitchFamily="18" charset="0"/>
              </a:rPr>
              <a:t>      2.6.3) La ligne 1 du métro d’Alger : les stations</a:t>
            </a:r>
          </a:p>
          <a:p>
            <a:r>
              <a:rPr lang="fr-FR" dirty="0" smtClean="0">
                <a:latin typeface="Constantia" pitchFamily="18" charset="0"/>
              </a:rPr>
              <a:t>      2.6.4) Caractéristiques de la rame</a:t>
            </a:r>
          </a:p>
          <a:p>
            <a:r>
              <a:rPr lang="fr-FR" dirty="0" smtClean="0">
                <a:latin typeface="Constantia" pitchFamily="18" charset="0"/>
              </a:rPr>
              <a:t>      2.6.5) Cout du projet</a:t>
            </a:r>
          </a:p>
          <a:p>
            <a:r>
              <a:rPr lang="fr-FR" dirty="0" smtClean="0">
                <a:latin typeface="Constantia" pitchFamily="18" charset="0"/>
              </a:rPr>
              <a:t>      2.6.6) Metro d’Alger enfin sur les rails</a:t>
            </a:r>
          </a:p>
          <a:p>
            <a:r>
              <a:rPr lang="fr-FR" dirty="0" smtClean="0">
                <a:latin typeface="Constantia" pitchFamily="18" charset="0"/>
              </a:rPr>
              <a:t>2.7) Tramway d’Alger</a:t>
            </a:r>
          </a:p>
          <a:p>
            <a:r>
              <a:rPr lang="fr-FR" dirty="0" smtClean="0">
                <a:latin typeface="Constantia" pitchFamily="18" charset="0"/>
              </a:rPr>
              <a:t>Conclusion</a:t>
            </a:r>
          </a:p>
        </p:txBody>
      </p:sp>
      <p:sp>
        <p:nvSpPr>
          <p:cNvPr id="5" name="Espace réservé du texte 4"/>
          <p:cNvSpPr>
            <a:spLocks noGrp="1"/>
          </p:cNvSpPr>
          <p:nvPr>
            <p:ph type="body" sz="quarter" idx="1"/>
          </p:nvPr>
        </p:nvSpPr>
        <p:spPr>
          <a:xfrm>
            <a:off x="500034" y="357166"/>
            <a:ext cx="3657600" cy="658368"/>
          </a:xfrm>
        </p:spPr>
        <p:txBody>
          <a:bodyPr/>
          <a:lstStyle/>
          <a:p>
            <a:pPr algn="ctr"/>
            <a:r>
              <a:rPr lang="fr-FR" u="sng" dirty="0" smtClean="0"/>
              <a:t>CHAPITRE</a:t>
            </a:r>
            <a:r>
              <a:rPr lang="fr-FR" i="1" u="sng" dirty="0" smtClean="0"/>
              <a:t> III :</a:t>
            </a:r>
            <a:endParaRPr lang="fr-FR" dirty="0" smtClean="0"/>
          </a:p>
        </p:txBody>
      </p:sp>
      <p:sp>
        <p:nvSpPr>
          <p:cNvPr id="7" name="ZoneTexte 6"/>
          <p:cNvSpPr txBox="1"/>
          <p:nvPr/>
        </p:nvSpPr>
        <p:spPr>
          <a:xfrm>
            <a:off x="2357422" y="6215082"/>
            <a:ext cx="3571900" cy="523220"/>
          </a:xfrm>
          <a:prstGeom prst="rect">
            <a:avLst/>
          </a:prstGeom>
          <a:noFill/>
        </p:spPr>
        <p:txBody>
          <a:bodyPr wrap="square" rtlCol="0">
            <a:spAutoFit/>
          </a:bodyPr>
          <a:lstStyle/>
          <a:p>
            <a:pPr algn="ctr"/>
            <a:r>
              <a:rPr lang="fr-FR" sz="2800" dirty="0" smtClean="0"/>
              <a:t>C</a:t>
            </a:r>
            <a:r>
              <a:rPr lang="fr-FR" sz="2800" dirty="0" smtClean="0">
                <a:latin typeface="Constantia" pitchFamily="18" charset="0"/>
              </a:rPr>
              <a:t>onclusion générale</a:t>
            </a:r>
            <a:endParaRPr lang="fr-FR" sz="2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868346"/>
          </a:xfrm>
        </p:spPr>
        <p:txBody>
          <a:bodyPr>
            <a:normAutofit/>
          </a:bodyPr>
          <a:lstStyle/>
          <a:p>
            <a:pPr algn="ctr"/>
            <a:r>
              <a:rPr lang="fr-FR" sz="4000" b="1" u="sng" dirty="0" smtClean="0"/>
              <a:t>2.1) Autobus</a:t>
            </a:r>
            <a:r>
              <a:rPr lang="fr-FR" sz="4000" dirty="0" smtClean="0"/>
              <a:t> : </a:t>
            </a:r>
            <a:endParaRPr lang="fr-FR" sz="4000" dirty="0"/>
          </a:p>
        </p:txBody>
      </p:sp>
      <p:sp>
        <p:nvSpPr>
          <p:cNvPr id="3" name="Espace réservé du contenu 2"/>
          <p:cNvSpPr>
            <a:spLocks noGrp="1"/>
          </p:cNvSpPr>
          <p:nvPr>
            <p:ph sz="quarter" idx="1"/>
          </p:nvPr>
        </p:nvSpPr>
        <p:spPr>
          <a:xfrm>
            <a:off x="285720" y="1214422"/>
            <a:ext cx="8286808" cy="5429288"/>
          </a:xfrm>
        </p:spPr>
        <p:txBody>
          <a:bodyPr/>
          <a:lstStyle/>
          <a:p>
            <a:r>
              <a:rPr lang="fr-FR" dirty="0" smtClean="0"/>
              <a:t>les bus publiques dépendent de l’ETUSA  et les transport privés.</a:t>
            </a:r>
          </a:p>
          <a:p>
            <a:endParaRPr lang="fr-FR" dirty="0"/>
          </a:p>
        </p:txBody>
      </p:sp>
      <p:graphicFrame>
        <p:nvGraphicFramePr>
          <p:cNvPr id="4" name="Diagramme 3"/>
          <p:cNvGraphicFramePr/>
          <p:nvPr/>
        </p:nvGraphicFramePr>
        <p:xfrm>
          <a:off x="0" y="2000240"/>
          <a:ext cx="9144000" cy="40719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214282" y="571480"/>
            <a:ext cx="8715436" cy="830997"/>
          </a:xfrm>
          <a:prstGeom prst="rect">
            <a:avLst/>
          </a:prstGeom>
          <a:noFill/>
        </p:spPr>
        <p:txBody>
          <a:bodyPr wrap="square" rtlCol="0">
            <a:spAutoFit/>
          </a:bodyPr>
          <a:lstStyle/>
          <a:p>
            <a:pPr lvl="0"/>
            <a:r>
              <a:rPr lang="fr-FR" sz="2400" dirty="0">
                <a:latin typeface="Constantia" pitchFamily="18" charset="0"/>
              </a:rPr>
              <a:t>L’exploitation du réseau de transport par bus est assurée </a:t>
            </a:r>
            <a:r>
              <a:rPr lang="fr-FR" sz="2400" dirty="0" smtClean="0">
                <a:latin typeface="Constantia" pitchFamily="18" charset="0"/>
              </a:rPr>
              <a:t>par</a:t>
            </a:r>
            <a:r>
              <a:rPr lang="fr-FR" sz="2400" dirty="0">
                <a:latin typeface="Constantia" pitchFamily="18" charset="0"/>
              </a:rPr>
              <a:t> :</a:t>
            </a:r>
          </a:p>
          <a:p>
            <a:endParaRPr lang="fr-FR" sz="2400" dirty="0">
              <a:latin typeface="Constantia" pitchFamily="18" charset="0"/>
            </a:endParaRPr>
          </a:p>
        </p:txBody>
      </p:sp>
      <p:graphicFrame>
        <p:nvGraphicFramePr>
          <p:cNvPr id="3" name="Diagramme 2"/>
          <p:cNvGraphicFramePr/>
          <p:nvPr/>
        </p:nvGraphicFramePr>
        <p:xfrm>
          <a:off x="0" y="1142984"/>
          <a:ext cx="8786842" cy="55721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p:cNvPicPr>
            <a:picLocks noChangeAspect="1" noChangeArrowheads="1"/>
          </p:cNvPicPr>
          <p:nvPr/>
        </p:nvPicPr>
        <p:blipFill>
          <a:blip r:embed="rId2"/>
          <a:srcRect/>
          <a:stretch>
            <a:fillRect/>
          </a:stretch>
        </p:blipFill>
        <p:spPr bwMode="auto">
          <a:xfrm>
            <a:off x="0" y="0"/>
            <a:ext cx="9525000" cy="7143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0"/>
            <a:ext cx="9525000" cy="7143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9525000" cy="7143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32" y="-24"/>
            <a:ext cx="9144032" cy="685802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115328" cy="796908"/>
          </a:xfrm>
        </p:spPr>
        <p:txBody>
          <a:bodyPr/>
          <a:lstStyle/>
          <a:p>
            <a:pPr algn="ctr"/>
            <a:r>
              <a:rPr lang="fr-FR" b="1" i="1" dirty="0" smtClean="0"/>
              <a:t>Quelques lignes :</a:t>
            </a:r>
            <a:endParaRPr lang="fr-FR" dirty="0"/>
          </a:p>
        </p:txBody>
      </p:sp>
      <p:sp>
        <p:nvSpPr>
          <p:cNvPr id="3" name="Espace réservé du contenu 2"/>
          <p:cNvSpPr>
            <a:spLocks noGrp="1"/>
          </p:cNvSpPr>
          <p:nvPr>
            <p:ph sz="quarter" idx="1"/>
          </p:nvPr>
        </p:nvSpPr>
        <p:spPr>
          <a:xfrm>
            <a:off x="457200" y="1142984"/>
            <a:ext cx="8186766" cy="5330968"/>
          </a:xfrm>
        </p:spPr>
        <p:txBody>
          <a:bodyPr/>
          <a:lstStyle/>
          <a:p>
            <a:pPr lvl="0"/>
            <a:endParaRPr lang="fr-FR" dirty="0" smtClean="0">
              <a:latin typeface="Constantia" pitchFamily="18" charset="0"/>
            </a:endParaRPr>
          </a:p>
          <a:p>
            <a:pPr lvl="0"/>
            <a:endParaRPr lang="fr-FR" dirty="0" smtClean="0">
              <a:latin typeface="Constantia" pitchFamily="18" charset="0"/>
            </a:endParaRPr>
          </a:p>
          <a:p>
            <a:pPr lvl="0"/>
            <a:r>
              <a:rPr lang="fr-FR" dirty="0" smtClean="0">
                <a:latin typeface="Constantia" pitchFamily="18" charset="0"/>
              </a:rPr>
              <a:t>99 : Place du 1e Mai - </a:t>
            </a:r>
            <a:r>
              <a:rPr lang="fr-FR" dirty="0" err="1" smtClean="0">
                <a:latin typeface="Constantia" pitchFamily="18" charset="0"/>
              </a:rPr>
              <a:t>Aïn</a:t>
            </a:r>
            <a:r>
              <a:rPr lang="fr-FR" dirty="0" smtClean="0">
                <a:latin typeface="Constantia" pitchFamily="18" charset="0"/>
              </a:rPr>
              <a:t> </a:t>
            </a:r>
            <a:r>
              <a:rPr lang="fr-FR" dirty="0" err="1" smtClean="0">
                <a:latin typeface="Constantia" pitchFamily="18" charset="0"/>
              </a:rPr>
              <a:t>Benian</a:t>
            </a:r>
            <a:endParaRPr lang="fr-FR" dirty="0" smtClean="0">
              <a:latin typeface="Constantia" pitchFamily="18" charset="0"/>
            </a:endParaRPr>
          </a:p>
          <a:p>
            <a:pPr lvl="0"/>
            <a:r>
              <a:rPr lang="fr-FR" dirty="0" smtClean="0">
                <a:latin typeface="Constantia" pitchFamily="18" charset="0"/>
              </a:rPr>
              <a:t>113 : Place des Martyrs - Gare Routière</a:t>
            </a:r>
          </a:p>
          <a:p>
            <a:pPr lvl="0"/>
            <a:r>
              <a:rPr lang="fr-FR" dirty="0" smtClean="0">
                <a:latin typeface="Constantia" pitchFamily="18" charset="0"/>
              </a:rPr>
              <a:t>88 : Place du 1e Mai - Hydra</a:t>
            </a:r>
          </a:p>
          <a:p>
            <a:pPr lvl="0"/>
            <a:r>
              <a:rPr lang="fr-FR" dirty="0" smtClean="0">
                <a:latin typeface="Constantia" pitchFamily="18" charset="0"/>
              </a:rPr>
              <a:t>56 : Chevalley - </a:t>
            </a:r>
            <a:r>
              <a:rPr lang="fr-FR" dirty="0" err="1" smtClean="0">
                <a:latin typeface="Constantia" pitchFamily="18" charset="0"/>
              </a:rPr>
              <a:t>Zéralda</a:t>
            </a:r>
            <a:endParaRPr lang="fr-FR" dirty="0" smtClean="0">
              <a:latin typeface="Constantia" pitchFamily="18" charset="0"/>
            </a:endParaRPr>
          </a:p>
          <a:p>
            <a:pPr lvl="0"/>
            <a:r>
              <a:rPr lang="fr-FR" dirty="0" smtClean="0">
                <a:latin typeface="Constantia" pitchFamily="18" charset="0"/>
              </a:rPr>
              <a:t>40 : Place Maurice </a:t>
            </a:r>
            <a:r>
              <a:rPr lang="fr-FR" dirty="0" err="1" smtClean="0">
                <a:latin typeface="Constantia" pitchFamily="18" charset="0"/>
              </a:rPr>
              <a:t>Audin</a:t>
            </a:r>
            <a:r>
              <a:rPr lang="fr-FR" dirty="0" smtClean="0">
                <a:latin typeface="Constantia" pitchFamily="18" charset="0"/>
              </a:rPr>
              <a:t> - El </a:t>
            </a:r>
            <a:r>
              <a:rPr lang="fr-FR" dirty="0" err="1" smtClean="0">
                <a:latin typeface="Constantia" pitchFamily="18" charset="0"/>
              </a:rPr>
              <a:t>Biar</a:t>
            </a:r>
            <a:endParaRPr lang="fr-FR" dirty="0" smtClean="0">
              <a:latin typeface="Constantia" pitchFamily="18" charset="0"/>
            </a:endParaRPr>
          </a:p>
          <a:p>
            <a:pPr lvl="0"/>
            <a:r>
              <a:rPr lang="fr-FR" dirty="0" smtClean="0">
                <a:latin typeface="Constantia" pitchFamily="18" charset="0"/>
              </a:rPr>
              <a:t>43 : Place Maurice </a:t>
            </a:r>
            <a:r>
              <a:rPr lang="fr-FR" dirty="0" err="1" smtClean="0">
                <a:latin typeface="Constantia" pitchFamily="18" charset="0"/>
              </a:rPr>
              <a:t>Audin</a:t>
            </a:r>
            <a:r>
              <a:rPr lang="fr-FR" dirty="0" smtClean="0">
                <a:latin typeface="Constantia" pitchFamily="18" charset="0"/>
              </a:rPr>
              <a:t> - Ben </a:t>
            </a:r>
            <a:r>
              <a:rPr lang="fr-FR" dirty="0" err="1" smtClean="0">
                <a:latin typeface="Constantia" pitchFamily="18" charset="0"/>
              </a:rPr>
              <a:t>Aknoun</a:t>
            </a:r>
            <a:r>
              <a:rPr lang="fr-FR" dirty="0" smtClean="0">
                <a:latin typeface="Constantia" pitchFamily="18" charset="0"/>
              </a:rPr>
              <a:t> </a:t>
            </a:r>
          </a:p>
          <a:p>
            <a:pPr lvl="0"/>
            <a:r>
              <a:rPr lang="fr-FR" dirty="0" smtClean="0">
                <a:latin typeface="Constantia" pitchFamily="18" charset="0"/>
              </a:rPr>
              <a:t>45 : Place des Martyrs - </a:t>
            </a:r>
            <a:r>
              <a:rPr lang="fr-FR" dirty="0" err="1" smtClean="0">
                <a:latin typeface="Constantia" pitchFamily="18" charset="0"/>
              </a:rPr>
              <a:t>Bouzareah</a:t>
            </a:r>
            <a:endParaRPr lang="fr-FR" dirty="0" smtClean="0">
              <a:latin typeface="Constantia" pitchFamily="18" charset="0"/>
            </a:endParaRPr>
          </a:p>
          <a:p>
            <a:r>
              <a:rPr lang="fr-FR" dirty="0" smtClean="0">
                <a:latin typeface="Constantia" pitchFamily="18" charset="0"/>
              </a:rPr>
              <a:t>54 : Place Maurice </a:t>
            </a:r>
            <a:r>
              <a:rPr lang="fr-FR" dirty="0" err="1" smtClean="0">
                <a:latin typeface="Constantia" pitchFamily="18" charset="0"/>
              </a:rPr>
              <a:t>Audin</a:t>
            </a:r>
            <a:r>
              <a:rPr lang="fr-FR" dirty="0" smtClean="0">
                <a:latin typeface="Constantia" pitchFamily="18" charset="0"/>
              </a:rPr>
              <a:t> - El </a:t>
            </a:r>
            <a:r>
              <a:rPr lang="fr-FR" dirty="0" err="1" smtClean="0">
                <a:latin typeface="Constantia" pitchFamily="18" charset="0"/>
              </a:rPr>
              <a:t>Mouradia</a:t>
            </a:r>
            <a:r>
              <a:rPr lang="fr-FR" dirty="0" smtClean="0">
                <a:latin typeface="Constantia" pitchFamily="18" charset="0"/>
              </a:rPr>
              <a:t> </a:t>
            </a:r>
          </a:p>
          <a:p>
            <a:r>
              <a:rPr lang="fr-FR" dirty="0" smtClean="0">
                <a:latin typeface="Constantia" pitchFamily="18" charset="0"/>
              </a:rPr>
              <a:t>……</a:t>
            </a:r>
            <a:endParaRPr lang="fr-FR" dirty="0">
              <a:latin typeface="Constantia" pitchFamily="18"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rezak images\137.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itre 1"/>
          <p:cNvSpPr>
            <a:spLocks noGrp="1"/>
          </p:cNvSpPr>
          <p:nvPr>
            <p:ph type="title"/>
          </p:nvPr>
        </p:nvSpPr>
        <p:spPr>
          <a:xfrm>
            <a:off x="457200" y="274638"/>
            <a:ext cx="7467600" cy="725470"/>
          </a:xfrm>
        </p:spPr>
        <p:txBody>
          <a:bodyPr/>
          <a:lstStyle/>
          <a:p>
            <a:pPr algn="ctr"/>
            <a:r>
              <a:rPr lang="fr-FR" b="1" u="sng" dirty="0" smtClean="0"/>
              <a:t>2.2) </a:t>
            </a:r>
            <a:r>
              <a:rPr lang="fr-FR" sz="3200" b="1" u="sng" dirty="0" smtClean="0"/>
              <a:t>téléphérique</a:t>
            </a:r>
            <a:r>
              <a:rPr lang="fr-FR" b="1" u="sng" dirty="0" smtClean="0"/>
              <a:t> </a:t>
            </a:r>
            <a:r>
              <a:rPr lang="fr-FR" dirty="0" smtClean="0"/>
              <a:t>:</a:t>
            </a:r>
            <a:endParaRPr lang="fr-FR" dirty="0"/>
          </a:p>
        </p:txBody>
      </p:sp>
      <p:sp>
        <p:nvSpPr>
          <p:cNvPr id="3" name="Espace réservé du contenu 2"/>
          <p:cNvSpPr>
            <a:spLocks noGrp="1"/>
          </p:cNvSpPr>
          <p:nvPr>
            <p:ph sz="quarter" idx="1"/>
          </p:nvPr>
        </p:nvSpPr>
        <p:spPr>
          <a:xfrm>
            <a:off x="214282" y="1071546"/>
            <a:ext cx="8429684" cy="5500726"/>
          </a:xfrm>
        </p:spPr>
        <p:txBody>
          <a:bodyPr/>
          <a:lstStyle/>
          <a:p>
            <a:r>
              <a:rPr lang="fr-FR" dirty="0" smtClean="0"/>
              <a:t>L’ETUSA gère aussi les téléphériques d'Alger .</a:t>
            </a:r>
          </a:p>
          <a:p>
            <a:pPr>
              <a:buNone/>
            </a:pPr>
            <a:endParaRPr lang="fr-FR" dirty="0" smtClean="0"/>
          </a:p>
          <a:p>
            <a:pPr>
              <a:buNone/>
            </a:pPr>
            <a:r>
              <a:rPr lang="fr-FR" b="1" i="1" u="sng" dirty="0" smtClean="0"/>
              <a:t>Les quatre lignes actuelles :</a:t>
            </a:r>
          </a:p>
          <a:p>
            <a:pPr lvl="0"/>
            <a:r>
              <a:rPr lang="fr-FR" b="1" dirty="0" smtClean="0"/>
              <a:t>Jardin d'Essai d’El </a:t>
            </a:r>
            <a:r>
              <a:rPr lang="fr-FR" b="1" dirty="0" err="1" smtClean="0"/>
              <a:t>Hamma</a:t>
            </a:r>
            <a:r>
              <a:rPr lang="fr-FR" b="1" dirty="0" smtClean="0"/>
              <a:t>  [51 m.] → Monument des martyrs [110 m.] - distance : 230 mètres</a:t>
            </a:r>
          </a:p>
          <a:p>
            <a:pPr lvl="0"/>
            <a:r>
              <a:rPr lang="fr-FR" b="1" dirty="0" err="1" smtClean="0"/>
              <a:t>Belouizdad</a:t>
            </a:r>
            <a:r>
              <a:rPr lang="fr-FR" b="1" dirty="0" smtClean="0"/>
              <a:t> (</a:t>
            </a:r>
            <a:r>
              <a:rPr lang="fr-FR" b="1" dirty="0" err="1" smtClean="0"/>
              <a:t>Laaqiba</a:t>
            </a:r>
            <a:r>
              <a:rPr lang="fr-FR" b="1" dirty="0" smtClean="0"/>
              <a:t>) [48m.] → El </a:t>
            </a:r>
            <a:r>
              <a:rPr lang="fr-FR" b="1" dirty="0" err="1" smtClean="0"/>
              <a:t>Madania</a:t>
            </a:r>
            <a:r>
              <a:rPr lang="fr-FR" b="1" dirty="0" smtClean="0"/>
              <a:t> (</a:t>
            </a:r>
            <a:r>
              <a:rPr lang="fr-FR" b="1" dirty="0" err="1" smtClean="0"/>
              <a:t>Diar</a:t>
            </a:r>
            <a:r>
              <a:rPr lang="fr-FR" b="1" dirty="0" smtClean="0"/>
              <a:t> El </a:t>
            </a:r>
            <a:r>
              <a:rPr lang="fr-FR" b="1" dirty="0" err="1" smtClean="0"/>
              <a:t>Mahçoul</a:t>
            </a:r>
            <a:r>
              <a:rPr lang="fr-FR" b="1" dirty="0" smtClean="0"/>
              <a:t>) [131 m.] - distance : 220 mètres</a:t>
            </a:r>
          </a:p>
          <a:p>
            <a:pPr lvl="0"/>
            <a:r>
              <a:rPr lang="fr-FR" b="1" dirty="0" smtClean="0"/>
              <a:t>Oued </a:t>
            </a:r>
            <a:r>
              <a:rPr lang="fr-FR" b="1" dirty="0" err="1" smtClean="0"/>
              <a:t>Kniss</a:t>
            </a:r>
            <a:r>
              <a:rPr lang="fr-FR" b="1" dirty="0" smtClean="0"/>
              <a:t> (El-</a:t>
            </a:r>
            <a:r>
              <a:rPr lang="fr-FR" b="1" dirty="0" err="1" smtClean="0"/>
              <a:t>Anassers</a:t>
            </a:r>
            <a:r>
              <a:rPr lang="fr-FR" b="1" dirty="0" smtClean="0"/>
              <a:t>) [31 m.] → Palais de la Culture [118 m.] - distance : 368 mètres</a:t>
            </a:r>
          </a:p>
          <a:p>
            <a:pPr lvl="0"/>
            <a:r>
              <a:rPr lang="fr-FR" b="1" dirty="0" err="1" smtClean="0"/>
              <a:t>Bologhine</a:t>
            </a:r>
            <a:r>
              <a:rPr lang="fr-FR" b="1" dirty="0" smtClean="0"/>
              <a:t> [5 m.] → Basilique Notre Dame d'Afrique [78 m.] - distance : 250 mètres</a:t>
            </a:r>
          </a:p>
          <a:p>
            <a:endParaRPr lang="fr-FR"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0" name="Picture 4" descr="H:\rezak images\137.jpg"/>
          <p:cNvPicPr>
            <a:picLocks noChangeAspect="1" noChangeArrowheads="1"/>
          </p:cNvPicPr>
          <p:nvPr/>
        </p:nvPicPr>
        <p:blipFill>
          <a:blip r:embed="rId2"/>
          <a:srcRect/>
          <a:stretch>
            <a:fillRect/>
          </a:stretch>
        </p:blipFill>
        <p:spPr bwMode="auto">
          <a:xfrm>
            <a:off x="285720" y="2571744"/>
            <a:ext cx="4000528" cy="4132553"/>
          </a:xfrm>
          <a:prstGeom prst="rect">
            <a:avLst/>
          </a:prstGeom>
          <a:noFill/>
        </p:spPr>
      </p:pic>
      <p:pic>
        <p:nvPicPr>
          <p:cNvPr id="55301" name="Picture 5" descr="H:\rezak images\ndafri01.jpg"/>
          <p:cNvPicPr>
            <a:picLocks noChangeAspect="1" noChangeArrowheads="1"/>
          </p:cNvPicPr>
          <p:nvPr/>
        </p:nvPicPr>
        <p:blipFill>
          <a:blip r:embed="rId3"/>
          <a:srcRect/>
          <a:stretch>
            <a:fillRect/>
          </a:stretch>
        </p:blipFill>
        <p:spPr bwMode="auto">
          <a:xfrm>
            <a:off x="4357686" y="214290"/>
            <a:ext cx="4470222" cy="378621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71472" y="-214338"/>
            <a:ext cx="7467600" cy="1143000"/>
          </a:xfrm>
        </p:spPr>
        <p:txBody>
          <a:bodyPr>
            <a:normAutofit/>
          </a:bodyPr>
          <a:lstStyle/>
          <a:p>
            <a:pPr algn="ctr"/>
            <a:r>
              <a:rPr lang="fr-FR" sz="4000" b="1" i="1" u="sng" dirty="0" smtClean="0"/>
              <a:t>Intro</a:t>
            </a:r>
            <a:r>
              <a:rPr lang="fr-FR" sz="4000" b="1" i="1" u="sng" dirty="0" smtClean="0">
                <a:latin typeface="Constantia" pitchFamily="18" charset="0"/>
              </a:rPr>
              <a:t>duction :</a:t>
            </a:r>
            <a:endParaRPr lang="fr-FR" sz="4000" b="1" i="1" u="sng" dirty="0"/>
          </a:p>
        </p:txBody>
      </p:sp>
      <p:sp>
        <p:nvSpPr>
          <p:cNvPr id="3" name="Ellipse 2"/>
          <p:cNvSpPr/>
          <p:nvPr/>
        </p:nvSpPr>
        <p:spPr>
          <a:xfrm>
            <a:off x="0" y="1000108"/>
            <a:ext cx="9001156" cy="56436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200" dirty="0">
                <a:solidFill>
                  <a:schemeClr val="tx1"/>
                </a:solidFill>
                <a:latin typeface="Constantia" pitchFamily="18" charset="0"/>
              </a:rPr>
              <a:t>Les transports aujourd'hui occupent une place importante dans l'espace urbain , les caractéristiques propres a une ville sont principalement une densité démographique et une géographie importante, ce qui implique de bien géré les flux de voyageurs et de marchandises dans l‘espace urbain,  des activités économiques importantes qui ajoute que la ville est a la fois lieux de dépare et d’arrivé de ces flux, d autre caractéristiques font que la ville apporte beaucoup de contraintes menant a une politique de transport urbain précise. Nous allons ici développer quelle sont les moyens de transports qu’on peut utilisés et ses différentes modes</a:t>
            </a:r>
            <a:r>
              <a:rPr lang="fr-FR" sz="2200" dirty="0" smtClean="0">
                <a:solidFill>
                  <a:schemeClr val="tx1"/>
                </a:solidFill>
                <a:latin typeface="Constantia" pitchFamily="18" charset="0"/>
              </a:rPr>
              <a:t>.</a:t>
            </a:r>
            <a:endParaRPr lang="fr-FR" sz="2200" dirty="0">
              <a:solidFill>
                <a:schemeClr val="tx1"/>
              </a:solidFill>
              <a:latin typeface="Constantia"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latin typeface="Constantia" pitchFamily="18" charset="0"/>
              </a:rPr>
              <a:t>2.3) ascenseur public :</a:t>
            </a:r>
            <a:endParaRPr lang="fr-FR" sz="3200" dirty="0">
              <a:latin typeface="Constantia" pitchFamily="18" charset="0"/>
            </a:endParaRPr>
          </a:p>
        </p:txBody>
      </p:sp>
      <p:sp>
        <p:nvSpPr>
          <p:cNvPr id="3" name="Espace réservé du contenu 2"/>
          <p:cNvSpPr>
            <a:spLocks noGrp="1"/>
          </p:cNvSpPr>
          <p:nvPr>
            <p:ph sz="quarter" idx="1"/>
          </p:nvPr>
        </p:nvSpPr>
        <p:spPr>
          <a:xfrm>
            <a:off x="642910" y="2714620"/>
            <a:ext cx="7572428" cy="2328866"/>
          </a:xfrm>
        </p:spPr>
        <p:txBody>
          <a:bodyPr>
            <a:normAutofit/>
          </a:bodyPr>
          <a:lstStyle/>
          <a:p>
            <a:pPr lvl="0"/>
            <a:r>
              <a:rPr lang="fr-FR" sz="2800" dirty="0" smtClean="0">
                <a:latin typeface="Constantia" pitchFamily="18" charset="0"/>
              </a:rPr>
              <a:t>Gare d'Alger vers le Boulevard Che Guevara.</a:t>
            </a:r>
          </a:p>
          <a:p>
            <a:pPr>
              <a:buNone/>
            </a:pPr>
            <a:endParaRPr lang="fr-FR" sz="2800" dirty="0" smtClean="0">
              <a:latin typeface="Constantia" pitchFamily="18" charset="0"/>
            </a:endParaRPr>
          </a:p>
          <a:p>
            <a:pPr>
              <a:buNone/>
            </a:pPr>
            <a:endParaRPr lang="fr-FR" sz="2800" dirty="0">
              <a:latin typeface="Constantia" pitchFamily="18"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srcRect/>
          <a:stretch>
            <a:fillRect/>
          </a:stretch>
        </p:blipFill>
        <p:spPr bwMode="auto">
          <a:xfrm>
            <a:off x="-33" y="-24"/>
            <a:ext cx="9163557" cy="6858024"/>
          </a:xfrm>
          <a:prstGeom prst="rect">
            <a:avLst/>
          </a:prstGeom>
          <a:noFill/>
          <a:ln w="9525">
            <a:noFill/>
            <a:miter lim="800000"/>
            <a:headEnd/>
            <a:tailEnd/>
          </a:ln>
          <a:effectLst/>
        </p:spPr>
      </p:pic>
      <p:sp>
        <p:nvSpPr>
          <p:cNvPr id="6" name="Rectangle à coins arrondis 5"/>
          <p:cNvSpPr/>
          <p:nvPr/>
        </p:nvSpPr>
        <p:spPr>
          <a:xfrm>
            <a:off x="642910" y="71414"/>
            <a:ext cx="7572428" cy="7858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600076" y="0"/>
            <a:ext cx="8543956" cy="642918"/>
          </a:xfrm>
        </p:spPr>
        <p:txBody>
          <a:bodyPr>
            <a:noAutofit/>
          </a:bodyPr>
          <a:lstStyle/>
          <a:p>
            <a:r>
              <a:rPr lang="fr-FR" sz="3200" b="1" u="sng" dirty="0" smtClean="0">
                <a:solidFill>
                  <a:schemeClr val="tx1"/>
                </a:solidFill>
              </a:rPr>
              <a:t>2.4) Les transports individuelles </a:t>
            </a:r>
            <a:r>
              <a:rPr lang="fr-FR" sz="3200" dirty="0" smtClean="0">
                <a:solidFill>
                  <a:schemeClr val="tx1"/>
                </a:solidFill>
              </a:rPr>
              <a:t>: </a:t>
            </a:r>
            <a:endParaRPr lang="fr-FR" sz="3200" dirty="0">
              <a:solidFill>
                <a:schemeClr val="tx1"/>
              </a:solidFill>
            </a:endParaRPr>
          </a:p>
        </p:txBody>
      </p:sp>
      <p:sp>
        <p:nvSpPr>
          <p:cNvPr id="3" name="Espace réservé du contenu 2"/>
          <p:cNvSpPr>
            <a:spLocks noGrp="1"/>
          </p:cNvSpPr>
          <p:nvPr>
            <p:ph sz="quarter" idx="1"/>
          </p:nvPr>
        </p:nvSpPr>
        <p:spPr>
          <a:xfrm>
            <a:off x="176234" y="4270288"/>
            <a:ext cx="8753484" cy="2516298"/>
          </a:xfrm>
        </p:spPr>
        <p:txBody>
          <a:bodyPr/>
          <a:lstStyle/>
          <a:p>
            <a:pPr>
              <a:buNone/>
            </a:pPr>
            <a:r>
              <a:rPr lang="fr-FR" b="1" dirty="0" smtClean="0">
                <a:solidFill>
                  <a:srgbClr val="FFFF00"/>
                </a:solidFill>
              </a:rPr>
              <a:t>On utilise pas le vélo comme dans toutes les villes d’Algérie, le nombre de véhicules particuliers a connu un accroissement, </a:t>
            </a:r>
          </a:p>
          <a:p>
            <a:pPr>
              <a:buNone/>
            </a:pPr>
            <a:r>
              <a:rPr lang="fr-FR" b="1" dirty="0" smtClean="0">
                <a:solidFill>
                  <a:srgbClr val="FFFF00"/>
                </a:solidFill>
              </a:rPr>
              <a:t>Les crédits à la consommation et le prix de réduit l’essence  ont facilité le fleurissement des ventes des véhicules neufs.</a:t>
            </a:r>
            <a:endParaRPr lang="fr-FR" b="1" dirty="0">
              <a:solidFill>
                <a:srgbClr val="FFFF00"/>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4400" b="1" u="sng" dirty="0" smtClean="0">
                <a:latin typeface="Constantia" pitchFamily="18" charset="0"/>
              </a:rPr>
              <a:t>2.5) Les taxis</a:t>
            </a:r>
            <a:r>
              <a:rPr lang="fr-FR" sz="4400" dirty="0" smtClean="0">
                <a:latin typeface="Constantia" pitchFamily="18" charset="0"/>
              </a:rPr>
              <a:t> : </a:t>
            </a:r>
            <a:endParaRPr lang="fr-FR" sz="4400" dirty="0">
              <a:latin typeface="Constantia" pitchFamily="18" charset="0"/>
            </a:endParaRPr>
          </a:p>
        </p:txBody>
      </p:sp>
      <p:sp>
        <p:nvSpPr>
          <p:cNvPr id="3" name="Espace réservé du contenu 2"/>
          <p:cNvSpPr>
            <a:spLocks noGrp="1"/>
          </p:cNvSpPr>
          <p:nvPr>
            <p:ph sz="quarter" idx="1"/>
          </p:nvPr>
        </p:nvSpPr>
        <p:spPr>
          <a:xfrm>
            <a:off x="457200" y="1428736"/>
            <a:ext cx="8258204" cy="2643206"/>
          </a:xfrm>
        </p:spPr>
        <p:txBody>
          <a:bodyPr/>
          <a:lstStyle/>
          <a:p>
            <a:pPr lvl="1">
              <a:buNone/>
            </a:pPr>
            <a:endParaRPr lang="fr-FR" sz="2000" dirty="0" smtClean="0">
              <a:latin typeface="Constantia" pitchFamily="18" charset="0"/>
            </a:endParaRPr>
          </a:p>
          <a:p>
            <a:pPr marL="274320" lvl="1">
              <a:spcBef>
                <a:spcPts val="600"/>
              </a:spcBef>
              <a:buSzPct val="70000"/>
              <a:buFont typeface="Wingdings"/>
              <a:buChar char=""/>
            </a:pPr>
            <a:r>
              <a:rPr lang="fr-FR" sz="2400" dirty="0" smtClean="0">
                <a:latin typeface="Constantia" pitchFamily="18" charset="0"/>
              </a:rPr>
              <a:t>à Alger comme dans toute les autres villes d’Algérie, on trouve pas une seul sorte de taxis mais plusieurs. </a:t>
            </a:r>
          </a:p>
          <a:p>
            <a:pPr>
              <a:buNone/>
            </a:pPr>
            <a:endParaRPr lang="fr-FR" dirty="0" smtClean="0">
              <a:latin typeface="Constantia" pitchFamily="18" charset="0"/>
            </a:endParaRPr>
          </a:p>
          <a:p>
            <a:r>
              <a:rPr lang="fr-FR" dirty="0" smtClean="0">
                <a:latin typeface="Constantia" pitchFamily="18" charset="0"/>
              </a:rPr>
              <a:t>Actuellement  11.000 taxis sont en exploitation </a:t>
            </a:r>
          </a:p>
          <a:p>
            <a:pPr>
              <a:buNone/>
            </a:pPr>
            <a:r>
              <a:rPr lang="fr-FR" dirty="0" smtClean="0">
                <a:latin typeface="Constantia" pitchFamily="18" charset="0"/>
              </a:rPr>
              <a:t>(7%  en mode collectif).</a:t>
            </a:r>
            <a:endParaRPr lang="fr-FR" sz="2000" dirty="0" smtClean="0">
              <a:latin typeface="Constantia" pitchFamily="18" charset="0"/>
            </a:endParaRPr>
          </a:p>
          <a:p>
            <a:endParaRPr lang="fr-FR" dirty="0">
              <a:latin typeface="Constantia" pitchFamily="18"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rezak images\183409450_smal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0034" y="-214338"/>
            <a:ext cx="8433654" cy="1143008"/>
          </a:xfrm>
        </p:spPr>
        <p:txBody>
          <a:bodyPr/>
          <a:lstStyle/>
          <a:p>
            <a:pPr algn="ctr"/>
            <a:r>
              <a:rPr lang="fr-FR" b="1" i="1" u="sng" dirty="0" smtClean="0"/>
              <a:t>2.6)Le métro d’Alger :</a:t>
            </a:r>
            <a:endParaRPr lang="fr-FR" b="1" i="1" u="sng" dirty="0"/>
          </a:p>
        </p:txBody>
      </p:sp>
      <p:pic>
        <p:nvPicPr>
          <p:cNvPr id="1026" name="Picture 2"/>
          <p:cNvPicPr>
            <a:picLocks noChangeAspect="1" noChangeArrowheads="1"/>
          </p:cNvPicPr>
          <p:nvPr/>
        </p:nvPicPr>
        <p:blipFill>
          <a:blip r:embed="rId2"/>
          <a:srcRect/>
          <a:stretch>
            <a:fillRect/>
          </a:stretch>
        </p:blipFill>
        <p:spPr bwMode="auto">
          <a:xfrm>
            <a:off x="428596" y="928670"/>
            <a:ext cx="4000528" cy="2500330"/>
          </a:xfrm>
          <a:prstGeom prst="rect">
            <a:avLst/>
          </a:prstGeom>
          <a:noFill/>
          <a:ln w="9525">
            <a:noFill/>
            <a:miter lim="800000"/>
            <a:headEnd/>
            <a:tailEnd/>
          </a:ln>
        </p:spPr>
      </p:pic>
      <p:pic>
        <p:nvPicPr>
          <p:cNvPr id="1029" name="Picture 5"/>
          <p:cNvPicPr>
            <a:picLocks noChangeAspect="1" noChangeArrowheads="1"/>
          </p:cNvPicPr>
          <p:nvPr/>
        </p:nvPicPr>
        <p:blipFill>
          <a:blip r:embed="rId3"/>
          <a:srcRect/>
          <a:stretch>
            <a:fillRect/>
          </a:stretch>
        </p:blipFill>
        <p:spPr bwMode="auto">
          <a:xfrm>
            <a:off x="4429124" y="928670"/>
            <a:ext cx="4381498" cy="2500330"/>
          </a:xfrm>
          <a:prstGeom prst="rect">
            <a:avLst/>
          </a:prstGeom>
          <a:noFill/>
          <a:ln w="9525">
            <a:noFill/>
            <a:miter lim="800000"/>
            <a:headEnd/>
            <a:tailEnd/>
          </a:ln>
        </p:spPr>
      </p:pic>
      <p:pic>
        <p:nvPicPr>
          <p:cNvPr id="1031" name="Picture 7"/>
          <p:cNvPicPr>
            <a:picLocks noChangeAspect="1" noChangeArrowheads="1"/>
          </p:cNvPicPr>
          <p:nvPr/>
        </p:nvPicPr>
        <p:blipFill>
          <a:blip r:embed="rId4"/>
          <a:srcRect/>
          <a:stretch>
            <a:fillRect/>
          </a:stretch>
        </p:blipFill>
        <p:spPr bwMode="auto">
          <a:xfrm>
            <a:off x="1428728" y="3500438"/>
            <a:ext cx="5322113" cy="1428760"/>
          </a:xfrm>
          <a:prstGeom prst="rect">
            <a:avLst/>
          </a:prstGeom>
          <a:noFill/>
          <a:ln w="9525">
            <a:noFill/>
            <a:miter lim="800000"/>
            <a:headEnd/>
            <a:tailEnd/>
          </a:ln>
        </p:spPr>
      </p:pic>
      <p:pic>
        <p:nvPicPr>
          <p:cNvPr id="1032" name="Picture 8"/>
          <p:cNvPicPr>
            <a:picLocks noChangeAspect="1" noChangeArrowheads="1"/>
          </p:cNvPicPr>
          <p:nvPr/>
        </p:nvPicPr>
        <p:blipFill>
          <a:blip r:embed="rId5"/>
          <a:srcRect/>
          <a:stretch>
            <a:fillRect/>
          </a:stretch>
        </p:blipFill>
        <p:spPr bwMode="auto">
          <a:xfrm rot="21072526">
            <a:off x="4286248" y="4929198"/>
            <a:ext cx="3643338" cy="1928802"/>
          </a:xfrm>
          <a:prstGeom prst="rect">
            <a:avLst/>
          </a:prstGeom>
          <a:noFill/>
          <a:ln w="9525">
            <a:noFill/>
            <a:miter lim="800000"/>
            <a:headEnd/>
            <a:tailEnd/>
          </a:ln>
        </p:spPr>
      </p:pic>
      <p:pic>
        <p:nvPicPr>
          <p:cNvPr id="1033" name="Picture 9"/>
          <p:cNvPicPr>
            <a:picLocks noChangeAspect="1" noChangeArrowheads="1"/>
          </p:cNvPicPr>
          <p:nvPr/>
        </p:nvPicPr>
        <p:blipFill>
          <a:blip r:embed="rId6"/>
          <a:srcRect/>
          <a:stretch>
            <a:fillRect/>
          </a:stretch>
        </p:blipFill>
        <p:spPr bwMode="auto">
          <a:xfrm>
            <a:off x="285720" y="3786190"/>
            <a:ext cx="1428760" cy="1118005"/>
          </a:xfrm>
          <a:prstGeom prst="rect">
            <a:avLst/>
          </a:prstGeom>
          <a:noFill/>
          <a:ln w="9525">
            <a:noFill/>
            <a:miter lim="800000"/>
            <a:headEnd/>
            <a:tailEnd/>
          </a:ln>
        </p:spPr>
      </p:pic>
      <p:pic>
        <p:nvPicPr>
          <p:cNvPr id="1034" name="Picture 10"/>
          <p:cNvPicPr>
            <a:picLocks noChangeAspect="1" noChangeArrowheads="1"/>
          </p:cNvPicPr>
          <p:nvPr/>
        </p:nvPicPr>
        <p:blipFill>
          <a:blip r:embed="rId7" cstate="print"/>
          <a:srcRect/>
          <a:stretch>
            <a:fillRect/>
          </a:stretch>
        </p:blipFill>
        <p:spPr bwMode="auto">
          <a:xfrm>
            <a:off x="6696084" y="3929066"/>
            <a:ext cx="2447916" cy="977328"/>
          </a:xfrm>
          <a:prstGeom prst="rect">
            <a:avLst/>
          </a:prstGeom>
          <a:noFill/>
          <a:ln w="9525">
            <a:noFill/>
            <a:miter lim="800000"/>
            <a:headEnd/>
            <a:tailEnd/>
          </a:ln>
        </p:spPr>
      </p:pic>
      <p:pic>
        <p:nvPicPr>
          <p:cNvPr id="1035" name="Picture 11"/>
          <p:cNvPicPr>
            <a:picLocks noChangeAspect="1" noChangeArrowheads="1"/>
          </p:cNvPicPr>
          <p:nvPr/>
        </p:nvPicPr>
        <p:blipFill>
          <a:blip r:embed="rId8"/>
          <a:srcRect/>
          <a:stretch>
            <a:fillRect/>
          </a:stretch>
        </p:blipFill>
        <p:spPr bwMode="auto">
          <a:xfrm>
            <a:off x="1857356" y="5000612"/>
            <a:ext cx="1857388" cy="18573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71470" y="0"/>
            <a:ext cx="9215470" cy="7358090"/>
          </a:xfrm>
          <a:prstGeom prst="rect">
            <a:avLst/>
          </a:prstGeom>
          <a:noFill/>
          <a:ln w="9525">
            <a:noFill/>
            <a:miter lim="800000"/>
            <a:headEnd/>
            <a:tailEnd/>
          </a:ln>
        </p:spPr>
      </p:pic>
      <p:sp>
        <p:nvSpPr>
          <p:cNvPr id="6" name="Titre 1"/>
          <p:cNvSpPr txBox="1">
            <a:spLocks/>
          </p:cNvSpPr>
          <p:nvPr/>
        </p:nvSpPr>
        <p:spPr>
          <a:xfrm>
            <a:off x="1071538" y="357166"/>
            <a:ext cx="7467600" cy="868346"/>
          </a:xfrm>
          <a:prstGeom prst="rect">
            <a:avLst/>
          </a:prstGeom>
        </p:spPr>
        <p:txBody>
          <a:bodyPr vert="horz" anchor="b">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000" b="0" i="0" u="sng" strike="noStrike" kern="1200" cap="small" spc="0" normalizeH="0" baseline="0" noProof="0" dirty="0" smtClean="0">
                <a:ln>
                  <a:noFill/>
                </a:ln>
                <a:solidFill>
                  <a:schemeClr val="tx2"/>
                </a:solidFill>
                <a:effectLst/>
                <a:uLnTx/>
                <a:uFillTx/>
                <a:latin typeface="Constantia" pitchFamily="18" charset="0"/>
                <a:ea typeface="+mj-ea"/>
                <a:cs typeface="+mj-cs"/>
              </a:rPr>
              <a:t>La ligne </a:t>
            </a:r>
            <a:r>
              <a:rPr kumimoji="0" lang="fr-FR" sz="4000" b="0" i="0" u="sng" strike="noStrike" kern="1200" cap="small" spc="0" normalizeH="0" baseline="0" noProof="0" dirty="0" smtClean="0">
                <a:ln>
                  <a:noFill/>
                </a:ln>
                <a:solidFill>
                  <a:schemeClr val="tx2"/>
                </a:solidFill>
                <a:effectLst/>
                <a:uLnTx/>
                <a:uFillTx/>
                <a:latin typeface="AIGDT" pitchFamily="2" charset="2"/>
                <a:ea typeface="+mj-ea"/>
                <a:cs typeface="+mj-cs"/>
              </a:rPr>
              <a:t>1</a:t>
            </a:r>
            <a:r>
              <a:rPr kumimoji="0" lang="fr-FR" sz="4000" b="0" i="0" u="sng" strike="noStrike" kern="1200" cap="small" spc="0" normalizeH="0" baseline="0" noProof="0" dirty="0" smtClean="0">
                <a:ln>
                  <a:noFill/>
                </a:ln>
                <a:solidFill>
                  <a:schemeClr val="tx2"/>
                </a:solidFill>
                <a:effectLst/>
                <a:uLnTx/>
                <a:uFillTx/>
                <a:latin typeface="Constantia" pitchFamily="18" charset="0"/>
                <a:ea typeface="+mj-ea"/>
                <a:cs typeface="+mj-cs"/>
              </a:rPr>
              <a:t>:</a:t>
            </a:r>
            <a:r>
              <a:rPr kumimoji="0" lang="fr-FR" sz="4000" b="0" i="0" u="sng" strike="noStrike" kern="1200" cap="small" spc="0" normalizeH="0" baseline="0" noProof="0" dirty="0" smtClean="0">
                <a:ln>
                  <a:noFill/>
                </a:ln>
                <a:solidFill>
                  <a:schemeClr val="tx2"/>
                </a:solidFill>
                <a:effectLst/>
                <a:uLnTx/>
                <a:uFillTx/>
                <a:latin typeface="AIGDT" pitchFamily="2" charset="2"/>
                <a:ea typeface="+mj-ea"/>
                <a:cs typeface="+mj-cs"/>
              </a:rPr>
              <a:t> </a:t>
            </a:r>
            <a:endParaRPr kumimoji="0" lang="fr-FR" sz="4000" b="0" i="0" u="sng" strike="noStrike" kern="1200" cap="small" spc="0" normalizeH="0" baseline="0" noProof="0" dirty="0">
              <a:ln>
                <a:noFill/>
              </a:ln>
              <a:solidFill>
                <a:schemeClr val="tx2"/>
              </a:solidFill>
              <a:effectLst/>
              <a:uLnTx/>
              <a:uFillTx/>
              <a:latin typeface="AIGDT" pitchFamily="2" charset="2"/>
              <a:ea typeface="+mj-ea"/>
              <a:cs typeface="+mj-cs"/>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35608" y="0"/>
            <a:ext cx="7498080" cy="1071546"/>
          </a:xfrm>
        </p:spPr>
        <p:txBody>
          <a:bodyPr>
            <a:normAutofit/>
          </a:bodyPr>
          <a:lstStyle/>
          <a:p>
            <a:r>
              <a:rPr lang="fr-FR" sz="3600" dirty="0" smtClean="0"/>
              <a:t>1 ) La Grande Poste :</a:t>
            </a:r>
            <a:endParaRPr lang="fr-FR" sz="3600" dirty="0"/>
          </a:p>
        </p:txBody>
      </p:sp>
      <p:pic>
        <p:nvPicPr>
          <p:cNvPr id="4099" name="Picture 3"/>
          <p:cNvPicPr>
            <a:picLocks noChangeAspect="1" noChangeArrowheads="1"/>
          </p:cNvPicPr>
          <p:nvPr/>
        </p:nvPicPr>
        <p:blipFill>
          <a:blip r:embed="rId2"/>
          <a:srcRect/>
          <a:stretch>
            <a:fillRect/>
          </a:stretch>
        </p:blipFill>
        <p:spPr bwMode="auto">
          <a:xfrm>
            <a:off x="357158" y="2857496"/>
            <a:ext cx="4429156" cy="2948157"/>
          </a:xfrm>
          <a:prstGeom prst="rect">
            <a:avLst/>
          </a:prstGeom>
          <a:noFill/>
          <a:ln w="9525">
            <a:noFill/>
            <a:miter lim="800000"/>
            <a:headEnd/>
            <a:tailEnd/>
          </a:ln>
        </p:spPr>
      </p:pic>
      <p:pic>
        <p:nvPicPr>
          <p:cNvPr id="4100" name="Picture 4"/>
          <p:cNvPicPr>
            <a:picLocks noChangeAspect="1" noChangeArrowheads="1"/>
          </p:cNvPicPr>
          <p:nvPr/>
        </p:nvPicPr>
        <p:blipFill>
          <a:blip r:embed="rId3"/>
          <a:srcRect/>
          <a:stretch>
            <a:fillRect/>
          </a:stretch>
        </p:blipFill>
        <p:spPr bwMode="auto">
          <a:xfrm>
            <a:off x="5072066" y="2071678"/>
            <a:ext cx="3381372"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4000" dirty="0" smtClean="0">
                <a:latin typeface="Constantia" pitchFamily="18" charset="0"/>
              </a:rPr>
              <a:t>2) </a:t>
            </a:r>
            <a:r>
              <a:rPr lang="fr-FR" sz="4000" dirty="0" err="1" smtClean="0">
                <a:latin typeface="Constantia" pitchFamily="18" charset="0"/>
              </a:rPr>
              <a:t>Khelifa</a:t>
            </a:r>
            <a:r>
              <a:rPr lang="fr-FR" sz="4000" dirty="0" smtClean="0">
                <a:latin typeface="Constantia" pitchFamily="18" charset="0"/>
              </a:rPr>
              <a:t> </a:t>
            </a:r>
            <a:r>
              <a:rPr lang="fr-FR" sz="4000" dirty="0" err="1" smtClean="0">
                <a:latin typeface="Constantia" pitchFamily="18" charset="0"/>
              </a:rPr>
              <a:t>Boukhalfa</a:t>
            </a:r>
            <a:r>
              <a:rPr lang="fr-FR" sz="4000" dirty="0" smtClean="0">
                <a:latin typeface="Constantia" pitchFamily="18" charset="0"/>
              </a:rPr>
              <a:t> :</a:t>
            </a:r>
            <a:endParaRPr lang="fr-FR" sz="4000" dirty="0">
              <a:latin typeface="Constantia" pitchFamily="18" charset="0"/>
            </a:endParaRPr>
          </a:p>
        </p:txBody>
      </p:sp>
      <p:pic>
        <p:nvPicPr>
          <p:cNvPr id="6147" name="Picture 3"/>
          <p:cNvPicPr>
            <a:picLocks noChangeAspect="1" noChangeArrowheads="1"/>
          </p:cNvPicPr>
          <p:nvPr/>
        </p:nvPicPr>
        <p:blipFill>
          <a:blip r:embed="rId2"/>
          <a:srcRect/>
          <a:stretch>
            <a:fillRect/>
          </a:stretch>
        </p:blipFill>
        <p:spPr bwMode="auto">
          <a:xfrm>
            <a:off x="3857620" y="1428736"/>
            <a:ext cx="4933944" cy="2286016"/>
          </a:xfrm>
          <a:prstGeom prst="rect">
            <a:avLst/>
          </a:prstGeom>
          <a:noFill/>
          <a:ln w="9525">
            <a:noFill/>
            <a:miter lim="800000"/>
            <a:headEnd/>
            <a:tailEnd/>
          </a:ln>
        </p:spPr>
      </p:pic>
      <p:pic>
        <p:nvPicPr>
          <p:cNvPr id="6" name="Picture 3"/>
          <p:cNvPicPr>
            <a:picLocks noChangeAspect="1" noChangeArrowheads="1"/>
          </p:cNvPicPr>
          <p:nvPr/>
        </p:nvPicPr>
        <p:blipFill>
          <a:blip r:embed="rId3"/>
          <a:srcRect/>
          <a:stretch>
            <a:fillRect/>
          </a:stretch>
        </p:blipFill>
        <p:spPr bwMode="auto">
          <a:xfrm>
            <a:off x="0" y="3714752"/>
            <a:ext cx="4500562" cy="2857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2910" y="274638"/>
            <a:ext cx="8290778" cy="1143000"/>
          </a:xfrm>
        </p:spPr>
        <p:txBody>
          <a:bodyPr>
            <a:normAutofit/>
          </a:bodyPr>
          <a:lstStyle/>
          <a:p>
            <a:r>
              <a:rPr lang="fr-FR" sz="4400" dirty="0" smtClean="0">
                <a:latin typeface="Constantia" pitchFamily="18" charset="0"/>
              </a:rPr>
              <a:t>3) 1</a:t>
            </a:r>
            <a:r>
              <a:rPr lang="fr-FR" sz="4400" baseline="30000" dirty="0" smtClean="0">
                <a:latin typeface="Constantia" pitchFamily="18" charset="0"/>
              </a:rPr>
              <a:t>er</a:t>
            </a:r>
            <a:r>
              <a:rPr lang="fr-FR" sz="4400" dirty="0" smtClean="0">
                <a:latin typeface="Constantia" pitchFamily="18" charset="0"/>
              </a:rPr>
              <a:t> mai :</a:t>
            </a:r>
            <a:endParaRPr lang="fr-FR" sz="4400" dirty="0">
              <a:latin typeface="Constantia" pitchFamily="18" charset="0"/>
            </a:endParaRPr>
          </a:p>
        </p:txBody>
      </p:sp>
      <p:pic>
        <p:nvPicPr>
          <p:cNvPr id="7172" name="Picture 4"/>
          <p:cNvPicPr>
            <a:picLocks noChangeAspect="1" noChangeArrowheads="1"/>
          </p:cNvPicPr>
          <p:nvPr/>
        </p:nvPicPr>
        <p:blipFill>
          <a:blip r:embed="rId2"/>
          <a:srcRect/>
          <a:stretch>
            <a:fillRect/>
          </a:stretch>
        </p:blipFill>
        <p:spPr bwMode="auto">
          <a:xfrm>
            <a:off x="3500430" y="500042"/>
            <a:ext cx="5643570" cy="2143125"/>
          </a:xfrm>
          <a:prstGeom prst="rect">
            <a:avLst/>
          </a:prstGeom>
          <a:noFill/>
          <a:ln w="9525">
            <a:noFill/>
            <a:miter lim="800000"/>
            <a:headEnd/>
            <a:tailEnd/>
          </a:ln>
        </p:spPr>
      </p:pic>
      <p:pic>
        <p:nvPicPr>
          <p:cNvPr id="7174" name="Picture 6"/>
          <p:cNvPicPr>
            <a:picLocks noChangeAspect="1" noChangeArrowheads="1"/>
          </p:cNvPicPr>
          <p:nvPr/>
        </p:nvPicPr>
        <p:blipFill>
          <a:blip r:embed="rId3" cstate="print"/>
          <a:srcRect/>
          <a:stretch>
            <a:fillRect/>
          </a:stretch>
        </p:blipFill>
        <p:spPr bwMode="auto">
          <a:xfrm>
            <a:off x="357158" y="2714620"/>
            <a:ext cx="5142249" cy="38576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7467600" cy="785834"/>
          </a:xfrm>
        </p:spPr>
        <p:txBody>
          <a:bodyPr/>
          <a:lstStyle/>
          <a:p>
            <a:r>
              <a:rPr lang="fr-FR" dirty="0" smtClean="0"/>
              <a:t>4) </a:t>
            </a:r>
            <a:r>
              <a:rPr lang="fr-FR" dirty="0" err="1" smtClean="0"/>
              <a:t>Aissat</a:t>
            </a:r>
            <a:r>
              <a:rPr lang="fr-FR" dirty="0" smtClean="0"/>
              <a:t> </a:t>
            </a:r>
            <a:r>
              <a:rPr lang="fr-FR" dirty="0" err="1" smtClean="0"/>
              <a:t>Idir</a:t>
            </a:r>
            <a:r>
              <a:rPr lang="fr-FR" dirty="0" smtClean="0"/>
              <a:t> :</a:t>
            </a:r>
            <a:endParaRPr lang="fr-FR" dirty="0"/>
          </a:p>
        </p:txBody>
      </p:sp>
      <p:pic>
        <p:nvPicPr>
          <p:cNvPr id="8195" name="Picture 3"/>
          <p:cNvPicPr>
            <a:picLocks noChangeAspect="1" noChangeArrowheads="1"/>
          </p:cNvPicPr>
          <p:nvPr/>
        </p:nvPicPr>
        <p:blipFill>
          <a:blip r:embed="rId2"/>
          <a:srcRect/>
          <a:stretch>
            <a:fillRect/>
          </a:stretch>
        </p:blipFill>
        <p:spPr bwMode="auto">
          <a:xfrm>
            <a:off x="2643174" y="928670"/>
            <a:ext cx="5848350" cy="2009775"/>
          </a:xfrm>
          <a:prstGeom prst="rect">
            <a:avLst/>
          </a:prstGeom>
          <a:noFill/>
          <a:ln w="9525">
            <a:noFill/>
            <a:miter lim="800000"/>
            <a:headEnd/>
            <a:tailEnd/>
          </a:ln>
        </p:spPr>
      </p:pic>
      <p:sp>
        <p:nvSpPr>
          <p:cNvPr id="6" name="Titre 1"/>
          <p:cNvSpPr txBox="1">
            <a:spLocks/>
          </p:cNvSpPr>
          <p:nvPr/>
        </p:nvSpPr>
        <p:spPr>
          <a:xfrm>
            <a:off x="0" y="2500306"/>
            <a:ext cx="7467600" cy="1143000"/>
          </a:xfrm>
          <a:prstGeom prst="rect">
            <a:avLst/>
          </a:prstGeom>
        </p:spPr>
        <p:txBody>
          <a:bodyPr vert="horz" anchor="b">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3000" b="0" i="0" u="none" strike="noStrike" kern="1200" cap="small" spc="0" normalizeH="0" baseline="0" noProof="0" dirty="0" smtClean="0">
                <a:ln>
                  <a:noFill/>
                </a:ln>
                <a:solidFill>
                  <a:schemeClr val="tx2"/>
                </a:solidFill>
                <a:effectLst/>
                <a:uLnTx/>
                <a:uFillTx/>
                <a:latin typeface="+mj-lt"/>
                <a:ea typeface="+mj-ea"/>
                <a:cs typeface="+mj-cs"/>
              </a:rPr>
              <a:t>5-6) </a:t>
            </a:r>
            <a:r>
              <a:rPr kumimoji="0" lang="fr-FR" sz="3000" b="0" i="0" u="none" strike="noStrike" kern="1200" cap="small" spc="0" normalizeH="0" baseline="0" noProof="0" dirty="0" err="1" smtClean="0">
                <a:ln>
                  <a:noFill/>
                </a:ln>
                <a:solidFill>
                  <a:schemeClr val="tx2"/>
                </a:solidFill>
                <a:effectLst/>
                <a:uLnTx/>
                <a:uFillTx/>
                <a:latin typeface="+mj-lt"/>
                <a:ea typeface="+mj-ea"/>
                <a:cs typeface="+mj-cs"/>
              </a:rPr>
              <a:t>Hamma</a:t>
            </a:r>
            <a:r>
              <a:rPr kumimoji="0" lang="fr-FR" sz="3000" b="0" i="0" u="none" strike="noStrike" kern="1200" cap="small" spc="0" normalizeH="0" baseline="0" noProof="0" dirty="0" smtClean="0">
                <a:ln>
                  <a:noFill/>
                </a:ln>
                <a:solidFill>
                  <a:schemeClr val="tx2"/>
                </a:solidFill>
                <a:effectLst/>
                <a:uLnTx/>
                <a:uFillTx/>
                <a:latin typeface="+mj-lt"/>
                <a:ea typeface="+mj-ea"/>
                <a:cs typeface="+mj-cs"/>
              </a:rPr>
              <a:t> / Jardin </a:t>
            </a:r>
            <a:r>
              <a:rPr kumimoji="0" lang="fr-FR" sz="3000" b="0" i="0" u="none" strike="noStrike" kern="1200" cap="small" spc="0" normalizeH="0" baseline="0" noProof="0" dirty="0" err="1" smtClean="0">
                <a:ln>
                  <a:noFill/>
                </a:ln>
                <a:solidFill>
                  <a:schemeClr val="tx2"/>
                </a:solidFill>
                <a:effectLst/>
                <a:uLnTx/>
                <a:uFillTx/>
                <a:latin typeface="+mj-lt"/>
                <a:ea typeface="+mj-ea"/>
                <a:cs typeface="+mj-cs"/>
              </a:rPr>
              <a:t>déssais</a:t>
            </a:r>
            <a:r>
              <a:rPr kumimoji="0" lang="fr-FR" sz="3000" b="0" i="0" u="none" strike="noStrike" kern="1200" cap="small" spc="0" normalizeH="0" baseline="0" noProof="0" dirty="0" smtClean="0">
                <a:ln>
                  <a:noFill/>
                </a:ln>
                <a:solidFill>
                  <a:schemeClr val="tx2"/>
                </a:solidFill>
                <a:effectLst/>
                <a:uLnTx/>
                <a:uFillTx/>
                <a:latin typeface="+mj-lt"/>
                <a:ea typeface="+mj-ea"/>
                <a:cs typeface="+mj-cs"/>
              </a:rPr>
              <a:t> :</a:t>
            </a:r>
            <a:endParaRPr kumimoji="0" lang="fr-FR" sz="3000" b="0" i="0" u="none" strike="noStrike" kern="1200" cap="small" spc="0" normalizeH="0" baseline="0" noProof="0" dirty="0">
              <a:ln>
                <a:noFill/>
              </a:ln>
              <a:solidFill>
                <a:schemeClr val="tx2"/>
              </a:solidFill>
              <a:effectLst/>
              <a:uLnTx/>
              <a:uFillTx/>
              <a:latin typeface="+mj-lt"/>
              <a:ea typeface="+mj-ea"/>
              <a:cs typeface="+mj-cs"/>
            </a:endParaRPr>
          </a:p>
        </p:txBody>
      </p:sp>
      <p:pic>
        <p:nvPicPr>
          <p:cNvPr id="7" name="Picture 4"/>
          <p:cNvPicPr>
            <a:picLocks noChangeAspect="1" noChangeArrowheads="1"/>
          </p:cNvPicPr>
          <p:nvPr/>
        </p:nvPicPr>
        <p:blipFill>
          <a:blip r:embed="rId3"/>
          <a:srcRect/>
          <a:stretch>
            <a:fillRect/>
          </a:stretch>
        </p:blipFill>
        <p:spPr bwMode="auto">
          <a:xfrm>
            <a:off x="0" y="3643314"/>
            <a:ext cx="4286280" cy="3214686"/>
          </a:xfrm>
          <a:prstGeom prst="rect">
            <a:avLst/>
          </a:prstGeom>
          <a:noFill/>
          <a:ln w="9525">
            <a:noFill/>
            <a:miter lim="800000"/>
            <a:headEnd/>
            <a:tailEnd/>
          </a:ln>
        </p:spPr>
      </p:pic>
      <p:pic>
        <p:nvPicPr>
          <p:cNvPr id="8" name="Picture 3" descr="C:\Documents and Settings\SAHI family\Bureau\rezak\alger foto\800px-Jardin_d'essai.jpg"/>
          <p:cNvPicPr>
            <a:picLocks noChangeAspect="1" noChangeArrowheads="1"/>
          </p:cNvPicPr>
          <p:nvPr/>
        </p:nvPicPr>
        <p:blipFill>
          <a:blip r:embed="rId4"/>
          <a:srcRect/>
          <a:stretch>
            <a:fillRect/>
          </a:stretch>
        </p:blipFill>
        <p:spPr bwMode="auto">
          <a:xfrm>
            <a:off x="4286248" y="3602611"/>
            <a:ext cx="4857784" cy="3255413"/>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57200" y="928670"/>
            <a:ext cx="8329642" cy="5545282"/>
          </a:xfrm>
        </p:spPr>
        <p:txBody>
          <a:bodyPr>
            <a:normAutofit/>
          </a:bodyPr>
          <a:lstStyle/>
          <a:p>
            <a:pPr lvl="0"/>
            <a:endParaRPr lang="fr-FR" b="1" u="sng" dirty="0" smtClean="0">
              <a:latin typeface="Constantia" pitchFamily="18" charset="0"/>
            </a:endParaRPr>
          </a:p>
          <a:p>
            <a:pPr lvl="0" algn="ctr">
              <a:buNone/>
            </a:pPr>
            <a:r>
              <a:rPr lang="fr-FR" b="1" u="sng" dirty="0" smtClean="0">
                <a:latin typeface="Constantia" pitchFamily="18" charset="0"/>
              </a:rPr>
              <a:t>1) Définitions des concepts :</a:t>
            </a:r>
            <a:endParaRPr lang="fr-FR" dirty="0" smtClean="0">
              <a:latin typeface="Constantia" pitchFamily="18" charset="0"/>
            </a:endParaRPr>
          </a:p>
          <a:p>
            <a:pPr lvl="0">
              <a:buNone/>
            </a:pPr>
            <a:endParaRPr lang="fr-FR" b="1" i="1" dirty="0" smtClean="0">
              <a:latin typeface="Constantia" pitchFamily="18" charset="0"/>
            </a:endParaRPr>
          </a:p>
          <a:p>
            <a:pPr lvl="0">
              <a:buNone/>
            </a:pPr>
            <a:r>
              <a:rPr lang="fr-FR" sz="2800" b="1" i="1" dirty="0" smtClean="0">
                <a:latin typeface="Constantia" pitchFamily="18" charset="0"/>
              </a:rPr>
              <a:t>Transport</a:t>
            </a:r>
            <a:r>
              <a:rPr lang="fr-FR" sz="2800" i="1" dirty="0" smtClean="0">
                <a:latin typeface="Constantia" pitchFamily="18" charset="0"/>
              </a:rPr>
              <a:t> </a:t>
            </a:r>
            <a:r>
              <a:rPr lang="fr-FR" sz="2800" dirty="0" smtClean="0">
                <a:latin typeface="Constantia" pitchFamily="18" charset="0"/>
              </a:rPr>
              <a:t>: action d’acheminer des personnes ou  des biens d’un lieu à un autre moyen d’équipements particuliers. Ensembles de moyens de déplacement des marchandises et des personnes.</a:t>
            </a:r>
          </a:p>
          <a:p>
            <a:pPr lvl="0">
              <a:buNone/>
            </a:pPr>
            <a:endParaRPr lang="fr-FR" sz="2800" b="1" i="1" dirty="0" smtClean="0">
              <a:latin typeface="Constantia" pitchFamily="18" charset="0"/>
            </a:endParaRPr>
          </a:p>
          <a:p>
            <a:pPr lvl="0">
              <a:buNone/>
            </a:pPr>
            <a:r>
              <a:rPr lang="fr-FR" sz="2800" b="1" i="1" dirty="0" smtClean="0">
                <a:latin typeface="Constantia" pitchFamily="18" charset="0"/>
              </a:rPr>
              <a:t>Transport Urbain</a:t>
            </a:r>
            <a:r>
              <a:rPr lang="fr-FR" sz="2800" dirty="0" smtClean="0">
                <a:latin typeface="Constantia" pitchFamily="18" charset="0"/>
              </a:rPr>
              <a:t> :Les transports urbains concernent les différents moyens de transport qui sont propre à une ville ou un milieux urbain adapté a cette environnement.</a:t>
            </a:r>
          </a:p>
          <a:p>
            <a:endParaRPr lang="fr-FR" dirty="0">
              <a:latin typeface="Constantia" pitchFamily="18" charset="0"/>
            </a:endParaRPr>
          </a:p>
        </p:txBody>
      </p:sp>
      <p:sp>
        <p:nvSpPr>
          <p:cNvPr id="4" name="Espace réservé du texte 4"/>
          <p:cNvSpPr txBox="1">
            <a:spLocks/>
          </p:cNvSpPr>
          <p:nvPr/>
        </p:nvSpPr>
        <p:spPr>
          <a:xfrm>
            <a:off x="714348" y="142852"/>
            <a:ext cx="6786610" cy="658368"/>
          </a:xfrm>
          <a:prstGeom prst="rect">
            <a:avLst/>
          </a:prstGeom>
        </p:spPr>
        <p:txBody>
          <a:bodyPr vert="horz">
            <a:normAutofit/>
          </a:bodyPr>
          <a:lstStyle/>
          <a:p>
            <a:pPr marL="274320" marR="0" lvl="0" indent="-274320" algn="ctr" defTabSz="914400" rtl="0" eaLnBrk="1" fontAlgn="auto" latinLnBrk="0" hangingPunct="1">
              <a:lnSpc>
                <a:spcPct val="100000"/>
              </a:lnSpc>
              <a:spcBef>
                <a:spcPts val="600"/>
              </a:spcBef>
              <a:spcAft>
                <a:spcPts val="0"/>
              </a:spcAft>
              <a:buClr>
                <a:schemeClr val="accent1"/>
              </a:buClr>
              <a:buSzPct val="70000"/>
              <a:buFont typeface="Wingdings"/>
              <a:buChar char=""/>
              <a:tabLst/>
              <a:defRPr/>
            </a:pPr>
            <a:r>
              <a:rPr kumimoji="0" lang="fr-FR" sz="2400" b="0" i="0" u="sng" strike="noStrike" kern="1200" cap="none" spc="0" normalizeH="0" baseline="0" noProof="0" dirty="0" smtClean="0">
                <a:ln>
                  <a:noFill/>
                </a:ln>
                <a:solidFill>
                  <a:schemeClr val="tx1"/>
                </a:solidFill>
                <a:effectLst/>
                <a:uLnTx/>
                <a:uFillTx/>
                <a:latin typeface="+mn-lt"/>
                <a:ea typeface="+mn-ea"/>
                <a:cs typeface="+mn-cs"/>
              </a:rPr>
              <a:t>CHAPITRE</a:t>
            </a:r>
            <a:r>
              <a:rPr kumimoji="0" lang="fr-FR" sz="2400" b="0" i="1" u="sng" strike="noStrike" kern="1200" cap="none" spc="0" normalizeH="0" baseline="0" noProof="0" dirty="0" smtClean="0">
                <a:ln>
                  <a:noFill/>
                </a:ln>
                <a:solidFill>
                  <a:schemeClr val="tx1"/>
                </a:solidFill>
                <a:effectLst/>
                <a:uLnTx/>
                <a:uFillTx/>
                <a:latin typeface="+mn-lt"/>
                <a:ea typeface="+mn-ea"/>
                <a:cs typeface="+mn-cs"/>
              </a:rPr>
              <a:t> I :</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142852"/>
            <a:ext cx="7467600" cy="774720"/>
          </a:xfrm>
        </p:spPr>
        <p:txBody>
          <a:bodyPr/>
          <a:lstStyle/>
          <a:p>
            <a:r>
              <a:rPr lang="fr-FR" dirty="0" smtClean="0"/>
              <a:t>7) Les Fusillés :</a:t>
            </a:r>
            <a:endParaRPr lang="fr-FR" dirty="0"/>
          </a:p>
        </p:txBody>
      </p:sp>
      <p:pic>
        <p:nvPicPr>
          <p:cNvPr id="10243" name="Picture 3"/>
          <p:cNvPicPr>
            <a:picLocks noChangeAspect="1" noChangeArrowheads="1"/>
          </p:cNvPicPr>
          <p:nvPr/>
        </p:nvPicPr>
        <p:blipFill>
          <a:blip r:embed="rId2"/>
          <a:srcRect/>
          <a:stretch>
            <a:fillRect/>
          </a:stretch>
        </p:blipFill>
        <p:spPr bwMode="auto">
          <a:xfrm>
            <a:off x="2714612" y="857232"/>
            <a:ext cx="5838825" cy="1895475"/>
          </a:xfrm>
          <a:prstGeom prst="rect">
            <a:avLst/>
          </a:prstGeom>
          <a:noFill/>
          <a:ln w="9525">
            <a:noFill/>
            <a:miter lim="800000"/>
            <a:headEnd/>
            <a:tailEnd/>
          </a:ln>
        </p:spPr>
      </p:pic>
      <p:sp>
        <p:nvSpPr>
          <p:cNvPr id="6" name="Titre 1"/>
          <p:cNvSpPr txBox="1">
            <a:spLocks/>
          </p:cNvSpPr>
          <p:nvPr/>
        </p:nvSpPr>
        <p:spPr>
          <a:xfrm>
            <a:off x="1071538" y="3143248"/>
            <a:ext cx="7467600" cy="1143000"/>
          </a:xfrm>
          <a:prstGeom prst="rect">
            <a:avLst/>
          </a:prstGeom>
        </p:spPr>
        <p:txBody>
          <a:bodyPr vert="horz"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r-FR" sz="3000" b="0" i="0" u="none" strike="noStrike" kern="1200" cap="small" spc="0" normalizeH="0" baseline="0" noProof="0" dirty="0" smtClean="0">
                <a:ln>
                  <a:noFill/>
                </a:ln>
                <a:solidFill>
                  <a:schemeClr val="tx2"/>
                </a:solidFill>
                <a:effectLst/>
                <a:uLnTx/>
                <a:uFillTx/>
                <a:latin typeface="+mj-lt"/>
                <a:ea typeface="+mj-ea"/>
                <a:cs typeface="+mj-cs"/>
              </a:rPr>
              <a:t>8) Cité </a:t>
            </a:r>
            <a:r>
              <a:rPr kumimoji="0" lang="fr-FR" sz="3000" b="0" i="0" u="none" strike="noStrike" kern="1200" cap="small" spc="0" normalizeH="0" baseline="0" noProof="0" dirty="0" err="1" smtClean="0">
                <a:ln>
                  <a:noFill/>
                </a:ln>
                <a:solidFill>
                  <a:schemeClr val="tx2"/>
                </a:solidFill>
                <a:effectLst/>
                <a:uLnTx/>
                <a:uFillTx/>
                <a:latin typeface="+mj-lt"/>
                <a:ea typeface="+mj-ea"/>
                <a:cs typeface="+mj-cs"/>
              </a:rPr>
              <a:t>Amirouche</a:t>
            </a:r>
            <a:r>
              <a:rPr kumimoji="0" lang="fr-FR" sz="3000" b="0" i="0" u="none" strike="noStrike" kern="1200" cap="small" spc="0" normalizeH="0" baseline="0" noProof="0" dirty="0" smtClean="0">
                <a:ln>
                  <a:noFill/>
                </a:ln>
                <a:solidFill>
                  <a:schemeClr val="tx2"/>
                </a:solidFill>
                <a:effectLst/>
                <a:uLnTx/>
                <a:uFillTx/>
                <a:latin typeface="+mj-lt"/>
                <a:ea typeface="+mj-ea"/>
                <a:cs typeface="+mj-cs"/>
              </a:rPr>
              <a:t> :</a:t>
            </a:r>
            <a:endParaRPr kumimoji="0" lang="fr-FR" sz="3000" b="0" i="0" u="none" strike="noStrike" kern="1200" cap="small" spc="0" normalizeH="0" baseline="0" noProof="0" dirty="0">
              <a:ln>
                <a:noFill/>
              </a:ln>
              <a:solidFill>
                <a:schemeClr val="tx2"/>
              </a:solidFill>
              <a:effectLst/>
              <a:uLnTx/>
              <a:uFillTx/>
              <a:latin typeface="+mj-lt"/>
              <a:ea typeface="+mj-ea"/>
              <a:cs typeface="+mj-cs"/>
            </a:endParaRPr>
          </a:p>
        </p:txBody>
      </p:sp>
      <p:pic>
        <p:nvPicPr>
          <p:cNvPr id="7" name="Picture 3"/>
          <p:cNvPicPr>
            <a:picLocks noChangeAspect="1" noChangeArrowheads="1"/>
          </p:cNvPicPr>
          <p:nvPr/>
        </p:nvPicPr>
        <p:blipFill>
          <a:blip r:embed="rId3"/>
          <a:srcRect/>
          <a:stretch>
            <a:fillRect/>
          </a:stretch>
        </p:blipFill>
        <p:spPr bwMode="auto">
          <a:xfrm>
            <a:off x="428596" y="4357694"/>
            <a:ext cx="5781675" cy="2085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0"/>
            <a:ext cx="7467600" cy="1143000"/>
          </a:xfrm>
        </p:spPr>
        <p:txBody>
          <a:bodyPr/>
          <a:lstStyle/>
          <a:p>
            <a:r>
              <a:rPr lang="fr-FR" dirty="0" smtClean="0"/>
              <a:t>9) Cité Mer et Soleil :</a:t>
            </a:r>
            <a:endParaRPr lang="fr-FR" dirty="0"/>
          </a:p>
        </p:txBody>
      </p:sp>
      <p:pic>
        <p:nvPicPr>
          <p:cNvPr id="12291" name="Picture 3"/>
          <p:cNvPicPr>
            <a:picLocks noChangeAspect="1" noChangeArrowheads="1"/>
          </p:cNvPicPr>
          <p:nvPr/>
        </p:nvPicPr>
        <p:blipFill>
          <a:blip r:embed="rId2"/>
          <a:srcRect/>
          <a:stretch>
            <a:fillRect/>
          </a:stretch>
        </p:blipFill>
        <p:spPr bwMode="auto">
          <a:xfrm>
            <a:off x="2643174" y="1142984"/>
            <a:ext cx="5829300" cy="2181225"/>
          </a:xfrm>
          <a:prstGeom prst="rect">
            <a:avLst/>
          </a:prstGeom>
          <a:noFill/>
          <a:ln w="9525">
            <a:noFill/>
            <a:miter lim="800000"/>
            <a:headEnd/>
            <a:tailEnd/>
          </a:ln>
        </p:spPr>
      </p:pic>
      <p:sp>
        <p:nvSpPr>
          <p:cNvPr id="6" name="Titre 1"/>
          <p:cNvSpPr txBox="1">
            <a:spLocks/>
          </p:cNvSpPr>
          <p:nvPr/>
        </p:nvSpPr>
        <p:spPr>
          <a:xfrm>
            <a:off x="1214414" y="3357562"/>
            <a:ext cx="7467600" cy="1143000"/>
          </a:xfrm>
          <a:prstGeom prst="rect">
            <a:avLst/>
          </a:prstGeom>
        </p:spPr>
        <p:txBody>
          <a:bodyPr vert="horz" anchor="b">
            <a:normAutofit/>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fr-FR" sz="3000" b="0" i="0" u="none" strike="noStrike" kern="1200" cap="small" spc="0" normalizeH="0" baseline="0" noProof="0" dirty="0" smtClean="0">
                <a:ln>
                  <a:noFill/>
                </a:ln>
                <a:solidFill>
                  <a:schemeClr val="tx2"/>
                </a:solidFill>
                <a:effectLst/>
                <a:uLnTx/>
                <a:uFillTx/>
                <a:latin typeface="+mj-lt"/>
                <a:ea typeface="+mj-ea"/>
                <a:cs typeface="+mj-cs"/>
              </a:rPr>
              <a:t>10) Hai El Badr :</a:t>
            </a:r>
            <a:endParaRPr kumimoji="0" lang="fr-FR" sz="3000" b="0" i="0" u="none" strike="noStrike" kern="1200" cap="small" spc="0" normalizeH="0" baseline="0" noProof="0" dirty="0">
              <a:ln>
                <a:noFill/>
              </a:ln>
              <a:solidFill>
                <a:schemeClr val="tx2"/>
              </a:solidFill>
              <a:effectLst/>
              <a:uLnTx/>
              <a:uFillTx/>
              <a:latin typeface="+mj-lt"/>
              <a:ea typeface="+mj-ea"/>
              <a:cs typeface="+mj-cs"/>
            </a:endParaRPr>
          </a:p>
        </p:txBody>
      </p:sp>
      <p:pic>
        <p:nvPicPr>
          <p:cNvPr id="7" name="Picture 4"/>
          <p:cNvPicPr>
            <a:picLocks noChangeAspect="1" noChangeArrowheads="1"/>
          </p:cNvPicPr>
          <p:nvPr/>
        </p:nvPicPr>
        <p:blipFill>
          <a:blip r:embed="rId3"/>
          <a:srcRect/>
          <a:stretch>
            <a:fillRect/>
          </a:stretch>
        </p:blipFill>
        <p:spPr bwMode="auto">
          <a:xfrm>
            <a:off x="428596" y="4643446"/>
            <a:ext cx="5848350" cy="2000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b="1" i="1" u="sng" dirty="0" smtClean="0"/>
              <a:t>Caractéristiques techniques de</a:t>
            </a:r>
            <a:br>
              <a:rPr lang="fr-FR" b="1" i="1" u="sng" dirty="0" smtClean="0"/>
            </a:br>
            <a:r>
              <a:rPr lang="fr-FR" b="1" i="1" u="sng" dirty="0" smtClean="0"/>
              <a:t> la rame :</a:t>
            </a:r>
            <a:endParaRPr lang="fr-FR" dirty="0"/>
          </a:p>
        </p:txBody>
      </p:sp>
      <p:sp>
        <p:nvSpPr>
          <p:cNvPr id="3" name="Espace réservé du contenu 2"/>
          <p:cNvSpPr>
            <a:spLocks noGrp="1"/>
          </p:cNvSpPr>
          <p:nvPr>
            <p:ph sz="quarter" idx="1"/>
          </p:nvPr>
        </p:nvSpPr>
        <p:spPr>
          <a:xfrm>
            <a:off x="533424" y="357166"/>
            <a:ext cx="7467600" cy="4873752"/>
          </a:xfrm>
        </p:spPr>
        <p:txBody>
          <a:bodyPr>
            <a:noAutofit/>
          </a:bodyPr>
          <a:lstStyle/>
          <a:p>
            <a:pPr algn="ctr">
              <a:buNone/>
            </a:pPr>
            <a:endParaRPr lang="fr-FR" sz="3200" dirty="0" smtClean="0"/>
          </a:p>
          <a:p>
            <a:pPr algn="ctr"/>
            <a:endParaRPr lang="fr-FR" sz="3200" dirty="0" smtClean="0">
              <a:latin typeface="Constantia" pitchFamily="18" charset="0"/>
            </a:endParaRPr>
          </a:p>
          <a:p>
            <a:pPr algn="ctr"/>
            <a:r>
              <a:rPr lang="fr-FR" sz="3200" dirty="0" smtClean="0">
                <a:latin typeface="Constantia" pitchFamily="18" charset="0"/>
              </a:rPr>
              <a:t>Composée de six voitures climatisées.</a:t>
            </a:r>
          </a:p>
          <a:p>
            <a:pPr algn="ctr"/>
            <a:r>
              <a:rPr lang="fr-FR" sz="3200" dirty="0" smtClean="0">
                <a:latin typeface="Constantia" pitchFamily="18" charset="0"/>
              </a:rPr>
              <a:t>Longueur : 108.5 m</a:t>
            </a:r>
          </a:p>
          <a:p>
            <a:pPr algn="ctr"/>
            <a:r>
              <a:rPr lang="fr-FR" sz="3200" dirty="0" smtClean="0">
                <a:latin typeface="Constantia" pitchFamily="18" charset="0"/>
              </a:rPr>
              <a:t>Largeur : 2.80 m.</a:t>
            </a:r>
          </a:p>
          <a:p>
            <a:pPr algn="ctr"/>
            <a:r>
              <a:rPr lang="fr-FR" sz="3200" dirty="0" smtClean="0">
                <a:latin typeface="Constantia" pitchFamily="18" charset="0"/>
              </a:rPr>
              <a:t>Vitesse maximal : 70km/h</a:t>
            </a:r>
          </a:p>
          <a:p>
            <a:pPr algn="ctr"/>
            <a:r>
              <a:rPr lang="fr-FR" sz="3200" dirty="0" smtClean="0">
                <a:latin typeface="Constantia" pitchFamily="18" charset="0"/>
              </a:rPr>
              <a:t>Capacité : 1.200 voyageurs</a:t>
            </a:r>
          </a:p>
          <a:p>
            <a:pPr algn="ctr"/>
            <a:endParaRPr lang="fr-FR" sz="3200" dirty="0"/>
          </a:p>
        </p:txBody>
      </p:sp>
      <p:pic>
        <p:nvPicPr>
          <p:cNvPr id="4" name="Picture 9"/>
          <p:cNvPicPr>
            <a:picLocks noChangeAspect="1" noChangeArrowheads="1"/>
          </p:cNvPicPr>
          <p:nvPr/>
        </p:nvPicPr>
        <p:blipFill>
          <a:blip r:embed="rId2"/>
          <a:srcRect/>
          <a:stretch>
            <a:fillRect/>
          </a:stretch>
        </p:blipFill>
        <p:spPr bwMode="auto">
          <a:xfrm>
            <a:off x="-32" y="4246250"/>
            <a:ext cx="3857652" cy="2683212"/>
          </a:xfrm>
          <a:prstGeom prst="rect">
            <a:avLst/>
          </a:prstGeom>
          <a:noFill/>
          <a:ln w="9525">
            <a:noFill/>
            <a:miter lim="800000"/>
            <a:headEnd/>
            <a:tailEnd/>
          </a:ln>
        </p:spPr>
      </p:pic>
      <p:pic>
        <p:nvPicPr>
          <p:cNvPr id="5" name="Picture 10"/>
          <p:cNvPicPr>
            <a:picLocks noChangeAspect="1" noChangeArrowheads="1"/>
          </p:cNvPicPr>
          <p:nvPr/>
        </p:nvPicPr>
        <p:blipFill>
          <a:blip r:embed="rId3" cstate="print"/>
          <a:srcRect/>
          <a:stretch>
            <a:fillRect/>
          </a:stretch>
        </p:blipFill>
        <p:spPr bwMode="auto">
          <a:xfrm>
            <a:off x="3776073" y="4214818"/>
            <a:ext cx="5367928" cy="26432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2" name="Image 4" descr="DSC_7398.JPG"/>
          <p:cNvPicPr>
            <a:picLocks noChangeAspect="1" noChangeArrowheads="1"/>
          </p:cNvPicPr>
          <p:nvPr/>
        </p:nvPicPr>
        <p:blipFill>
          <a:blip r:embed="rId2"/>
          <a:srcRect/>
          <a:stretch>
            <a:fillRect/>
          </a:stretch>
        </p:blipFill>
        <p:spPr bwMode="auto">
          <a:xfrm>
            <a:off x="214282" y="2285992"/>
            <a:ext cx="4000528" cy="2071702"/>
          </a:xfrm>
          <a:prstGeom prst="rect">
            <a:avLst/>
          </a:prstGeom>
          <a:noFill/>
          <a:ln w="9525">
            <a:noFill/>
            <a:miter lim="800000"/>
            <a:headEnd/>
            <a:tailEnd/>
          </a:ln>
        </p:spPr>
      </p:pic>
      <p:pic>
        <p:nvPicPr>
          <p:cNvPr id="83973" name="Image 6" descr="DSC_7400.JPG"/>
          <p:cNvPicPr>
            <a:picLocks noChangeAspect="1" noChangeArrowheads="1"/>
          </p:cNvPicPr>
          <p:nvPr/>
        </p:nvPicPr>
        <p:blipFill>
          <a:blip r:embed="rId3"/>
          <a:srcRect/>
          <a:stretch>
            <a:fillRect/>
          </a:stretch>
        </p:blipFill>
        <p:spPr bwMode="auto">
          <a:xfrm>
            <a:off x="214282" y="4429132"/>
            <a:ext cx="4035165" cy="2286016"/>
          </a:xfrm>
          <a:prstGeom prst="rect">
            <a:avLst/>
          </a:prstGeom>
          <a:noFill/>
          <a:ln w="9525">
            <a:noFill/>
            <a:miter lim="800000"/>
            <a:headEnd/>
            <a:tailEnd/>
          </a:ln>
        </p:spPr>
      </p:pic>
      <p:pic>
        <p:nvPicPr>
          <p:cNvPr id="83978" name="Image 10" descr="DSC_7405.JPG"/>
          <p:cNvPicPr>
            <a:picLocks noChangeAspect="1" noChangeArrowheads="1"/>
          </p:cNvPicPr>
          <p:nvPr/>
        </p:nvPicPr>
        <p:blipFill>
          <a:blip r:embed="rId4"/>
          <a:srcRect/>
          <a:stretch>
            <a:fillRect/>
          </a:stretch>
        </p:blipFill>
        <p:spPr bwMode="auto">
          <a:xfrm>
            <a:off x="4357686" y="214290"/>
            <a:ext cx="3786214" cy="1828804"/>
          </a:xfrm>
          <a:prstGeom prst="rect">
            <a:avLst/>
          </a:prstGeom>
          <a:noFill/>
          <a:ln w="9525">
            <a:noFill/>
            <a:miter lim="800000"/>
            <a:headEnd/>
            <a:tailEnd/>
          </a:ln>
        </p:spPr>
      </p:pic>
      <p:pic>
        <p:nvPicPr>
          <p:cNvPr id="83979" name="Image 8" descr="DSC_7402.JPG"/>
          <p:cNvPicPr>
            <a:picLocks noChangeAspect="1" noChangeArrowheads="1"/>
          </p:cNvPicPr>
          <p:nvPr/>
        </p:nvPicPr>
        <p:blipFill>
          <a:blip r:embed="rId5"/>
          <a:srcRect/>
          <a:stretch>
            <a:fillRect/>
          </a:stretch>
        </p:blipFill>
        <p:spPr bwMode="auto">
          <a:xfrm>
            <a:off x="4357686" y="2214554"/>
            <a:ext cx="3714776" cy="2114556"/>
          </a:xfrm>
          <a:prstGeom prst="rect">
            <a:avLst/>
          </a:prstGeom>
          <a:noFill/>
          <a:ln w="9525">
            <a:noFill/>
            <a:miter lim="800000"/>
            <a:headEnd/>
            <a:tailEnd/>
          </a:ln>
        </p:spPr>
      </p:pic>
      <p:pic>
        <p:nvPicPr>
          <p:cNvPr id="83980" name="Image 12" descr="DSC_7409.JPG"/>
          <p:cNvPicPr>
            <a:picLocks noChangeAspect="1" noChangeArrowheads="1"/>
          </p:cNvPicPr>
          <p:nvPr/>
        </p:nvPicPr>
        <p:blipFill>
          <a:blip r:embed="rId6"/>
          <a:srcRect/>
          <a:stretch>
            <a:fillRect/>
          </a:stretch>
        </p:blipFill>
        <p:spPr bwMode="auto">
          <a:xfrm>
            <a:off x="214282" y="214290"/>
            <a:ext cx="4000528" cy="1928826"/>
          </a:xfrm>
          <a:prstGeom prst="rect">
            <a:avLst/>
          </a:prstGeom>
          <a:noFill/>
          <a:ln w="9525">
            <a:noFill/>
            <a:miter lim="800000"/>
            <a:headEnd/>
            <a:tailEnd/>
          </a:ln>
        </p:spPr>
      </p:pic>
      <p:pic>
        <p:nvPicPr>
          <p:cNvPr id="83981" name="Image 20" descr="DSC_7423.JPG"/>
          <p:cNvPicPr>
            <a:picLocks noChangeAspect="1" noChangeArrowheads="1"/>
          </p:cNvPicPr>
          <p:nvPr/>
        </p:nvPicPr>
        <p:blipFill>
          <a:blip r:embed="rId7"/>
          <a:srcRect/>
          <a:stretch>
            <a:fillRect/>
          </a:stretch>
        </p:blipFill>
        <p:spPr bwMode="auto">
          <a:xfrm>
            <a:off x="4286248" y="4429132"/>
            <a:ext cx="3786214" cy="22860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algn="ctr"/>
            <a:r>
              <a:rPr lang="fr-FR" dirty="0" smtClean="0"/>
              <a:t>Enfin sur les rails :</a:t>
            </a:r>
            <a:endParaRPr lang="fr-FR" dirty="0"/>
          </a:p>
        </p:txBody>
      </p:sp>
      <p:sp>
        <p:nvSpPr>
          <p:cNvPr id="3" name="Espace réservé du contenu 2"/>
          <p:cNvSpPr>
            <a:spLocks noGrp="1"/>
          </p:cNvSpPr>
          <p:nvPr>
            <p:ph sz="quarter" idx="1"/>
          </p:nvPr>
        </p:nvSpPr>
        <p:spPr/>
        <p:txBody>
          <a:bodyPr/>
          <a:lstStyle/>
          <a:p>
            <a:r>
              <a:rPr lang="fr-FR" dirty="0" smtClean="0"/>
              <a:t> Des la mise en service de la ligne 1 prévu pour le dernier trimestre de l’année 2010, le métro devra transporter : </a:t>
            </a:r>
          </a:p>
          <a:p>
            <a:pPr>
              <a:buNone/>
            </a:pPr>
            <a:r>
              <a:rPr lang="fr-FR" dirty="0" smtClean="0"/>
              <a:t>21.000 voyageurs/heure et par sens soit 60 millions de voyeurs par an.</a:t>
            </a:r>
          </a:p>
          <a:p>
            <a:r>
              <a:rPr lang="fr-FR" dirty="0" smtClean="0"/>
              <a:t>       Et après la réalisation des extensions, un total de : </a:t>
            </a:r>
          </a:p>
          <a:p>
            <a:pPr>
              <a:buNone/>
            </a:pPr>
            <a:r>
              <a:rPr lang="fr-FR" dirty="0" smtClean="0"/>
              <a:t>41.000 voyageurs /heure et par sens soit un total de 120 par an. </a:t>
            </a:r>
            <a:endParaRPr lang="fr-FR"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a:srcRect/>
          <a:stretch>
            <a:fillRect/>
          </a:stretch>
        </p:blipFill>
        <p:spPr bwMode="auto">
          <a:xfrm>
            <a:off x="-142908" y="1"/>
            <a:ext cx="9286907"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7467600" cy="939784"/>
          </a:xfrm>
        </p:spPr>
        <p:txBody>
          <a:bodyPr/>
          <a:lstStyle/>
          <a:p>
            <a:pPr algn="ctr"/>
            <a:r>
              <a:rPr lang="fr-FR" b="1" u="sng" dirty="0" smtClean="0"/>
              <a:t>2.7) Tramway d’Alger</a:t>
            </a:r>
            <a:r>
              <a:rPr lang="fr-FR" dirty="0" smtClean="0"/>
              <a:t> : </a:t>
            </a:r>
            <a:endParaRPr lang="fr-FR" dirty="0"/>
          </a:p>
        </p:txBody>
      </p:sp>
      <p:sp>
        <p:nvSpPr>
          <p:cNvPr id="3" name="Espace réservé du contenu 2"/>
          <p:cNvSpPr>
            <a:spLocks noGrp="1"/>
          </p:cNvSpPr>
          <p:nvPr>
            <p:ph sz="quarter" idx="1"/>
          </p:nvPr>
        </p:nvSpPr>
        <p:spPr>
          <a:xfrm>
            <a:off x="457200" y="1285860"/>
            <a:ext cx="8115328" cy="3328998"/>
          </a:xfrm>
        </p:spPr>
        <p:txBody>
          <a:bodyPr/>
          <a:lstStyle/>
          <a:p>
            <a:r>
              <a:rPr lang="fr-FR" dirty="0" smtClean="0">
                <a:latin typeface="Constantia" pitchFamily="18" charset="0"/>
              </a:rPr>
              <a:t>Le Tramway d'Alger est un projet en cours de construction lancé en 2006 par le ministère des transports et menée par l'Entreprise du Metro d'Alger. La première ligne, appelée "Ligne Est", doit relier </a:t>
            </a:r>
            <a:r>
              <a:rPr lang="fr-FR" dirty="0" err="1" smtClean="0">
                <a:latin typeface="Constantia" pitchFamily="18" charset="0"/>
              </a:rPr>
              <a:t>Dergana</a:t>
            </a:r>
            <a:r>
              <a:rPr lang="fr-FR" dirty="0" smtClean="0">
                <a:latin typeface="Constantia" pitchFamily="18" charset="0"/>
              </a:rPr>
              <a:t> (Bordj El </a:t>
            </a:r>
            <a:r>
              <a:rPr lang="fr-FR" dirty="0" err="1" smtClean="0">
                <a:latin typeface="Constantia" pitchFamily="18" charset="0"/>
              </a:rPr>
              <a:t>Kiffan</a:t>
            </a:r>
            <a:r>
              <a:rPr lang="fr-FR" dirty="0" smtClean="0">
                <a:latin typeface="Constantia" pitchFamily="18" charset="0"/>
              </a:rPr>
              <a:t>) à la station multimodale du chemin des fusillés (El </a:t>
            </a:r>
            <a:r>
              <a:rPr lang="fr-FR" dirty="0" err="1" smtClean="0">
                <a:latin typeface="Constantia" pitchFamily="18" charset="0"/>
              </a:rPr>
              <a:t>Annasser</a:t>
            </a:r>
            <a:r>
              <a:rPr lang="fr-FR" dirty="0" smtClean="0">
                <a:latin typeface="Constantia" pitchFamily="18" charset="0"/>
              </a:rPr>
              <a:t>) sur 23,2 kilomètres.</a:t>
            </a:r>
            <a:endParaRPr lang="fr-FR" dirty="0">
              <a:latin typeface="Constantia" pitchFamily="18" charset="0"/>
            </a:endParaRPr>
          </a:p>
        </p:txBody>
      </p:sp>
      <p:pic>
        <p:nvPicPr>
          <p:cNvPr id="4" name="Image 3" descr="C:\Documents and Settings\saidus\Bureau\150px-Tamway-algiers.svg.png"/>
          <p:cNvPicPr/>
          <p:nvPr/>
        </p:nvPicPr>
        <p:blipFill>
          <a:blip r:embed="rId2"/>
          <a:srcRect/>
          <a:stretch>
            <a:fillRect/>
          </a:stretch>
        </p:blipFill>
        <p:spPr bwMode="auto">
          <a:xfrm>
            <a:off x="2571736" y="3777234"/>
            <a:ext cx="2786082" cy="3080766"/>
          </a:xfrm>
          <a:prstGeom prst="rect">
            <a:avLst/>
          </a:prstGeom>
          <a:noFill/>
          <a:ln w="9525">
            <a:noFill/>
            <a:miter lim="800000"/>
            <a:headEnd/>
            <a:tailEnd/>
          </a:ln>
        </p:spPr>
      </p:pic>
      <p:pic>
        <p:nvPicPr>
          <p:cNvPr id="59394" name="Picture 2" descr="H:\rezak images\tramway-algerie-alger.jpg"/>
          <p:cNvPicPr>
            <a:picLocks noChangeAspect="1" noChangeArrowheads="1"/>
          </p:cNvPicPr>
          <p:nvPr/>
        </p:nvPicPr>
        <p:blipFill>
          <a:blip r:embed="rId3"/>
          <a:srcRect/>
          <a:stretch>
            <a:fillRect/>
          </a:stretch>
        </p:blipFill>
        <p:spPr bwMode="auto">
          <a:xfrm>
            <a:off x="71406" y="4214818"/>
            <a:ext cx="2500330" cy="2500330"/>
          </a:xfrm>
          <a:prstGeom prst="rect">
            <a:avLst/>
          </a:prstGeom>
          <a:noFill/>
        </p:spPr>
      </p:pic>
      <p:pic>
        <p:nvPicPr>
          <p:cNvPr id="5122" name="Picture 2" descr="H:\rezak images\0acomtramwayalgerm25r.jpg"/>
          <p:cNvPicPr>
            <a:picLocks noChangeAspect="1" noChangeArrowheads="1"/>
          </p:cNvPicPr>
          <p:nvPr/>
        </p:nvPicPr>
        <p:blipFill>
          <a:blip r:embed="rId4"/>
          <a:srcRect/>
          <a:stretch>
            <a:fillRect/>
          </a:stretch>
        </p:blipFill>
        <p:spPr bwMode="auto">
          <a:xfrm>
            <a:off x="5357818" y="3357562"/>
            <a:ext cx="3786213" cy="3500462"/>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H:\rezak images\Tramway_alger.png"/>
          <p:cNvPicPr>
            <a:picLocks noChangeAspect="1" noChangeArrowheads="1"/>
          </p:cNvPicPr>
          <p:nvPr/>
        </p:nvPicPr>
        <p:blipFill>
          <a:blip r:embed="rId2"/>
          <a:srcRect/>
          <a:stretch>
            <a:fillRect/>
          </a:stretch>
        </p:blipFill>
        <p:spPr bwMode="auto">
          <a:xfrm>
            <a:off x="904753" y="1491875"/>
            <a:ext cx="7096271" cy="4008827"/>
          </a:xfrm>
          <a:prstGeom prst="rect">
            <a:avLst/>
          </a:prstGeom>
          <a:noFill/>
        </p:spPr>
      </p:pic>
      <p:sp>
        <p:nvSpPr>
          <p:cNvPr id="3" name="ZoneTexte 2"/>
          <p:cNvSpPr txBox="1"/>
          <p:nvPr/>
        </p:nvSpPr>
        <p:spPr>
          <a:xfrm>
            <a:off x="785786" y="285728"/>
            <a:ext cx="7572428" cy="646331"/>
          </a:xfrm>
          <a:prstGeom prst="rect">
            <a:avLst/>
          </a:prstGeom>
          <a:noFill/>
        </p:spPr>
        <p:txBody>
          <a:bodyPr wrap="square" rtlCol="0">
            <a:spAutoFit/>
          </a:bodyPr>
          <a:lstStyle/>
          <a:p>
            <a:pPr algn="ctr"/>
            <a:r>
              <a:rPr lang="fr-FR" sz="3600" b="1" u="sng" dirty="0" smtClean="0">
                <a:latin typeface="Constantia" pitchFamily="18" charset="0"/>
              </a:rPr>
              <a:t>Carte Tramway d’ALGER :</a:t>
            </a:r>
            <a:endParaRPr lang="fr-FR" sz="3600" b="1" u="sng" dirty="0">
              <a:latin typeface="Constantia" pitchFamily="18"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61442" name="Picture 2" descr="H:\Metro,_suburban_train_and_tramway_map_of_Algiers.png"/>
          <p:cNvPicPr>
            <a:picLocks noChangeAspect="1" noChangeArrowheads="1"/>
          </p:cNvPicPr>
          <p:nvPr/>
        </p:nvPicPr>
        <p:blipFill>
          <a:blip r:embed="rId2" cstate="print"/>
          <a:srcRect/>
          <a:stretch>
            <a:fillRect/>
          </a:stretch>
        </p:blipFill>
        <p:spPr bwMode="auto">
          <a:xfrm>
            <a:off x="-32" y="-24"/>
            <a:ext cx="9144032" cy="6858024"/>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28596" y="0"/>
            <a:ext cx="7467600" cy="928670"/>
          </a:xfrm>
        </p:spPr>
        <p:txBody>
          <a:bodyPr>
            <a:normAutofit/>
          </a:bodyPr>
          <a:lstStyle/>
          <a:p>
            <a:pPr algn="ctr"/>
            <a:r>
              <a:rPr lang="fr-FR" sz="4000" u="sng" dirty="0" smtClean="0">
                <a:latin typeface="Constantia" pitchFamily="18" charset="0"/>
              </a:rPr>
              <a:t>Conclusion :</a:t>
            </a:r>
            <a:endParaRPr lang="fr-FR" sz="4000" u="sng" dirty="0">
              <a:latin typeface="Constantia" pitchFamily="18" charset="0"/>
            </a:endParaRPr>
          </a:p>
        </p:txBody>
      </p:sp>
      <p:sp>
        <p:nvSpPr>
          <p:cNvPr id="3" name="Arrondir un rectangle avec un coin diagonal 2"/>
          <p:cNvSpPr/>
          <p:nvPr/>
        </p:nvSpPr>
        <p:spPr>
          <a:xfrm>
            <a:off x="71406" y="1000108"/>
            <a:ext cx="8072494" cy="5715040"/>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a:solidFill>
                  <a:schemeClr val="tx1"/>
                </a:solidFill>
                <a:latin typeface="Constantia" pitchFamily="18" charset="0"/>
              </a:rPr>
              <a:t>Les transports urbains n'ont pas pu suivre le même rythme d'évolution que l'urbanisation qui n'a pas cessé de proliférer sous le double effet de la densification et de l'extension. Les transports collectifs algérois représentent une activité sous équipée, sous encadrée et insuffisamment soutenue. Ils sont assurés actuellement par l'ETUSA et les opérateurs privés. En outre, les moyens de transport collectif sont exploités les uns indépendamment des autres, sans aucune coordination. Le projet métro, une fois achevé, pourrait contribuer efficacement d'une part à la résolution des problèmes de transport, et d'autre part, à la maîtrise de la croissance urbaine</a:t>
            </a:r>
            <a:r>
              <a:rPr lang="fr-FR" sz="2400" dirty="0" smtClean="0">
                <a:solidFill>
                  <a:schemeClr val="tx1"/>
                </a:solidFill>
                <a:latin typeface="Constantia" pitchFamily="18" charset="0"/>
              </a:rPr>
              <a:t>.</a:t>
            </a:r>
            <a:endParaRPr lang="fr-FR" sz="2400" dirty="0">
              <a:solidFill>
                <a:schemeClr val="tx1"/>
              </a:solidFill>
              <a:latin typeface="Constantia"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pPr lvl="0"/>
            <a:r>
              <a:rPr lang="fr-FR" b="1" u="sng" dirty="0" smtClean="0"/>
              <a:t>2) Les modes de transport urbain :</a:t>
            </a:r>
            <a:endParaRPr lang="fr-FR" dirty="0"/>
          </a:p>
        </p:txBody>
      </p:sp>
      <p:sp>
        <p:nvSpPr>
          <p:cNvPr id="3" name="Espace réservé du contenu 2"/>
          <p:cNvSpPr>
            <a:spLocks noGrp="1"/>
          </p:cNvSpPr>
          <p:nvPr>
            <p:ph sz="quarter" idx="1"/>
          </p:nvPr>
        </p:nvSpPr>
        <p:spPr/>
        <p:txBody>
          <a:bodyPr/>
          <a:lstStyle/>
          <a:p>
            <a:r>
              <a:rPr lang="fr-FR" b="1" u="sng" dirty="0" smtClean="0">
                <a:latin typeface="Constantia" pitchFamily="18" charset="0"/>
              </a:rPr>
              <a:t>2.1) Transport collectif : </a:t>
            </a:r>
            <a:endParaRPr lang="fr-FR" dirty="0" smtClean="0">
              <a:latin typeface="Constantia" pitchFamily="18" charset="0"/>
            </a:endParaRPr>
          </a:p>
          <a:p>
            <a:pPr>
              <a:buNone/>
            </a:pPr>
            <a:r>
              <a:rPr lang="fr-FR" dirty="0" smtClean="0">
                <a:latin typeface="Constantia" pitchFamily="18" charset="0"/>
              </a:rPr>
              <a:t> - </a:t>
            </a:r>
            <a:r>
              <a:rPr lang="fr-FR" b="1" i="1" dirty="0" smtClean="0">
                <a:latin typeface="Constantia" pitchFamily="18" charset="0"/>
              </a:rPr>
              <a:t>Autobus</a:t>
            </a:r>
            <a:r>
              <a:rPr lang="fr-FR" i="1" dirty="0" smtClean="0">
                <a:latin typeface="Constantia" pitchFamily="18" charset="0"/>
              </a:rPr>
              <a:t> </a:t>
            </a:r>
            <a:r>
              <a:rPr lang="fr-FR" dirty="0" smtClean="0">
                <a:latin typeface="Constantia" pitchFamily="18" charset="0"/>
              </a:rPr>
              <a:t>: ce terme fait référence a un usage urbain ou périurbain dont lequel la vitesse des véhicules est relativement faible et les arrêts fréquents. On y autorise donc la station des  debout et ces véhicules comporte plusieurs portes  pour la montée et la descente des voyageurs. </a:t>
            </a:r>
            <a:endParaRPr lang="fr-FR" dirty="0">
              <a:latin typeface="Constantia"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ctr"/>
            <a:r>
              <a:rPr lang="fr-FR" sz="4000" b="1" i="1" u="sng" dirty="0" smtClean="0">
                <a:latin typeface="Constantia" pitchFamily="18" charset="0"/>
              </a:rPr>
              <a:t>Conclusion générale :</a:t>
            </a:r>
            <a:endParaRPr lang="fr-FR" sz="4000" b="1" i="1" u="sng" dirty="0">
              <a:latin typeface="Constantia" pitchFamily="18" charset="0"/>
            </a:endParaRPr>
          </a:p>
        </p:txBody>
      </p:sp>
      <p:sp>
        <p:nvSpPr>
          <p:cNvPr id="3" name="Hexagone 2"/>
          <p:cNvSpPr/>
          <p:nvPr/>
        </p:nvSpPr>
        <p:spPr>
          <a:xfrm>
            <a:off x="214282" y="1571612"/>
            <a:ext cx="8715436" cy="500066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dirty="0">
                <a:solidFill>
                  <a:schemeClr val="tx1"/>
                </a:solidFill>
                <a:latin typeface="Constantia" pitchFamily="18" charset="0"/>
              </a:rPr>
              <a:t>Un système de transport est un organisme vivant, il naît, il se développe, il se transforme par les progrès d’un réseau face au déclin d’un autre…il se modifie surtout pour s’adapter aux besoins que les transformations de l’économie déterminent dans les territoires desservis… cette constante évolution se produit dans un milieu géographique dont l’influence sensible, les donnés humaines nous apparaît plus déterminantes que les caractères physiques</a:t>
            </a:r>
            <a:r>
              <a:rPr lang="fr-FR" sz="2400" dirty="0" smtClean="0">
                <a:solidFill>
                  <a:schemeClr val="tx1"/>
                </a:solidFill>
                <a:latin typeface="Constantia" pitchFamily="18" charset="0"/>
              </a:rPr>
              <a:t>.</a:t>
            </a:r>
            <a:endParaRPr lang="fr-FR" sz="2400" dirty="0">
              <a:solidFill>
                <a:schemeClr val="tx1"/>
              </a:solidFill>
              <a:latin typeface="Constantia" pitchFamily="18"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expo 2009 2010\Alger\alger foto\800px-Makamelchahid.JPG"/>
          <p:cNvPicPr>
            <a:picLocks noChangeAspect="1" noChangeArrowheads="1"/>
          </p:cNvPicPr>
          <p:nvPr/>
        </p:nvPicPr>
        <p:blipFill>
          <a:blip r:embed="rId2"/>
          <a:srcRect/>
          <a:stretch>
            <a:fillRect/>
          </a:stretch>
        </p:blipFill>
        <p:spPr bwMode="auto">
          <a:xfrm>
            <a:off x="-32" y="-24"/>
            <a:ext cx="9144032" cy="6858023"/>
          </a:xfrm>
          <a:prstGeom prst="rect">
            <a:avLst/>
          </a:prstGeom>
          <a:noFill/>
        </p:spPr>
      </p:pic>
      <p:sp>
        <p:nvSpPr>
          <p:cNvPr id="5" name="Titre 1"/>
          <p:cNvSpPr>
            <a:spLocks noGrp="1"/>
          </p:cNvSpPr>
          <p:nvPr>
            <p:ph type="title"/>
          </p:nvPr>
        </p:nvSpPr>
        <p:spPr>
          <a:xfrm>
            <a:off x="5000660" y="-1428784"/>
            <a:ext cx="4572000" cy="4357718"/>
          </a:xfrm>
        </p:spPr>
        <p:txBody>
          <a:bodyPr>
            <a:normAutofit/>
          </a:bodyPr>
          <a:lstStyle/>
          <a:p>
            <a:r>
              <a:rPr lang="fr-FR" sz="4400" dirty="0" smtClean="0">
                <a:solidFill>
                  <a:schemeClr val="bg1"/>
                </a:solidFill>
                <a:latin typeface="Constantia" pitchFamily="18" charset="0"/>
              </a:rPr>
              <a:t>Merci pour votre attention….</a:t>
            </a:r>
            <a:endParaRPr lang="fr-FR" sz="4400" dirty="0">
              <a:solidFill>
                <a:schemeClr val="bg1"/>
              </a:solidFill>
              <a:latin typeface="Constantia"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0" y="0"/>
            <a:ext cx="9525000" cy="71437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428596" y="285728"/>
            <a:ext cx="8001056" cy="3357586"/>
          </a:xfrm>
        </p:spPr>
        <p:txBody>
          <a:bodyPr>
            <a:normAutofit/>
          </a:bodyPr>
          <a:lstStyle/>
          <a:p>
            <a:pPr>
              <a:buNone/>
            </a:pPr>
            <a:r>
              <a:rPr lang="fr-FR" sz="2800" b="1" dirty="0" smtClean="0">
                <a:latin typeface="Constantia" pitchFamily="18" charset="0"/>
              </a:rPr>
              <a:t>-</a:t>
            </a:r>
            <a:r>
              <a:rPr lang="fr-FR" sz="2800" b="1" i="1" dirty="0" smtClean="0">
                <a:latin typeface="Constantia" pitchFamily="18" charset="0"/>
              </a:rPr>
              <a:t>Trolleybus</a:t>
            </a:r>
            <a:r>
              <a:rPr lang="fr-FR" sz="2800" dirty="0" smtClean="0">
                <a:latin typeface="Constantia" pitchFamily="18" charset="0"/>
              </a:rPr>
              <a:t> : les trolleybus sont des bus fonctionnant à l’électricité, alimentée grâce a un réseau de fils aériens, permettant de proposer un mode de transport plus silencieux, plus respectueux de l’environnement que le bus et bien moins couteux que le tramway.</a:t>
            </a:r>
            <a:endParaRPr lang="fr-FR" sz="2800" dirty="0">
              <a:latin typeface="Constantia" pitchFamily="18" charset="0"/>
            </a:endParaRPr>
          </a:p>
        </p:txBody>
      </p:sp>
      <p:pic>
        <p:nvPicPr>
          <p:cNvPr id="4" name="Image 3" descr="C:\Documents and Settings\Administrateur\Bureau\Cormoran\TIMISO.JPG"/>
          <p:cNvPicPr/>
          <p:nvPr/>
        </p:nvPicPr>
        <p:blipFill>
          <a:blip r:embed="rId2"/>
          <a:srcRect/>
          <a:stretch>
            <a:fillRect/>
          </a:stretch>
        </p:blipFill>
        <p:spPr bwMode="auto">
          <a:xfrm>
            <a:off x="500034" y="2928934"/>
            <a:ext cx="7000924" cy="392906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
          </p:nvPr>
        </p:nvSpPr>
        <p:spPr>
          <a:xfrm>
            <a:off x="285720" y="857232"/>
            <a:ext cx="8358246" cy="4873752"/>
          </a:xfrm>
        </p:spPr>
        <p:txBody>
          <a:bodyPr>
            <a:normAutofit/>
          </a:bodyPr>
          <a:lstStyle/>
          <a:p>
            <a:r>
              <a:rPr lang="fr-FR" sz="2800" b="1" dirty="0" smtClean="0">
                <a:latin typeface="Constantia" pitchFamily="18" charset="0"/>
              </a:rPr>
              <a:t>- </a:t>
            </a:r>
            <a:r>
              <a:rPr lang="fr-FR" sz="2800" b="1" i="1" dirty="0" smtClean="0">
                <a:latin typeface="Constantia" pitchFamily="18" charset="0"/>
              </a:rPr>
              <a:t>Le</a:t>
            </a:r>
            <a:r>
              <a:rPr lang="fr-FR" sz="2800" b="1" dirty="0" smtClean="0">
                <a:latin typeface="Constantia" pitchFamily="18" charset="0"/>
              </a:rPr>
              <a:t> </a:t>
            </a:r>
            <a:r>
              <a:rPr lang="fr-FR" sz="2800" b="1" i="1" dirty="0" smtClean="0">
                <a:latin typeface="Constantia" pitchFamily="18" charset="0"/>
              </a:rPr>
              <a:t>tramway</a:t>
            </a:r>
            <a:r>
              <a:rPr lang="fr-FR" sz="2800" dirty="0" smtClean="0">
                <a:latin typeface="Constantia" pitchFamily="18" charset="0"/>
              </a:rPr>
              <a:t> : véhicule de transport collectif à traction électrique circulant sur des rails. </a:t>
            </a:r>
            <a:endParaRPr lang="fr-FR" sz="2800" dirty="0">
              <a:latin typeface="Constantia" pitchFamily="18" charset="0"/>
            </a:endParaRPr>
          </a:p>
        </p:txBody>
      </p:sp>
      <p:pic>
        <p:nvPicPr>
          <p:cNvPr id="17411" name="Picture 3" descr="H:\rezak images\article591.jpg"/>
          <p:cNvPicPr>
            <a:picLocks noChangeAspect="1" noChangeArrowheads="1"/>
          </p:cNvPicPr>
          <p:nvPr/>
        </p:nvPicPr>
        <p:blipFill>
          <a:blip r:embed="rId2"/>
          <a:srcRect/>
          <a:stretch>
            <a:fillRect/>
          </a:stretch>
        </p:blipFill>
        <p:spPr bwMode="auto">
          <a:xfrm>
            <a:off x="1000100" y="2395538"/>
            <a:ext cx="6143668" cy="421011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75591 -0.24769 C 0.68594 -0.32686 0.61598 -0.40579 0.51302 -0.38102 C 0.41007 -0.35625 0.21962 -0.15973 0.13802 -0.09838 C 0.05643 -0.03704 0.04671 -0.02917 0.02379 -0.01274 C 0.00087 0.0037 0.00035 0.00185 -1.38889E-6 4.81481E-6 " pathEditMode="relative" ptsTypes="aaaaA">
                                      <p:cBhvr>
                                        <p:cTn id="6" dur="2000" fill="hold"/>
                                        <p:tgtEl>
                                          <p:spTgt spid="17411"/>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0</TotalTime>
  <Words>1484</Words>
  <Application>Microsoft Office PowerPoint</Application>
  <PresentationFormat>Affichage à l'écran (4:3)</PresentationFormat>
  <Paragraphs>218</Paragraphs>
  <Slides>61</Slides>
  <Notes>0</Notes>
  <HiddenSlides>0</HiddenSlides>
  <MMClips>0</MMClips>
  <ScaleCrop>false</ScaleCrop>
  <HeadingPairs>
    <vt:vector size="4" baseType="variant">
      <vt:variant>
        <vt:lpstr>Thème</vt:lpstr>
      </vt:variant>
      <vt:variant>
        <vt:i4>1</vt:i4>
      </vt:variant>
      <vt:variant>
        <vt:lpstr>Titres des diapositives</vt:lpstr>
      </vt:variant>
      <vt:variant>
        <vt:i4>61</vt:i4>
      </vt:variant>
    </vt:vector>
  </HeadingPairs>
  <TitlesOfParts>
    <vt:vector size="62" baseType="lpstr">
      <vt:lpstr>Oriel</vt:lpstr>
      <vt:lpstr>n</vt:lpstr>
      <vt:lpstr>Plan de travail</vt:lpstr>
      <vt:lpstr>Diapositive 3</vt:lpstr>
      <vt:lpstr>Introduction :</vt:lpstr>
      <vt:lpstr>Diapositive 5</vt:lpstr>
      <vt:lpstr>2) Les modes de transport urbain :</vt:lpstr>
      <vt:lpstr>Diapositive 7</vt:lpstr>
      <vt:lpstr>Diapositive 8</vt:lpstr>
      <vt:lpstr>Diapositive 9</vt:lpstr>
      <vt:lpstr>Diapositive 10</vt:lpstr>
      <vt:lpstr>Diapositive 11</vt:lpstr>
      <vt:lpstr>2.2) les transports semi-collectifs : </vt:lpstr>
      <vt:lpstr>Diapositive 13</vt:lpstr>
      <vt:lpstr>2.3) Les transports individuels :</vt:lpstr>
      <vt:lpstr>Diapositive 15</vt:lpstr>
      <vt:lpstr>Diapositive 16</vt:lpstr>
      <vt:lpstr>Diapositive 17</vt:lpstr>
      <vt:lpstr>Diapositive 18</vt:lpstr>
      <vt:lpstr>2) L’impacte du transport sur :</vt:lpstr>
      <vt:lpstr>Diapositive 20</vt:lpstr>
      <vt:lpstr>3) Les problèmes et les politiques appliquées:  </vt:lpstr>
      <vt:lpstr>Diapositive 22</vt:lpstr>
      <vt:lpstr>Diapositive 23</vt:lpstr>
      <vt:lpstr>Diapositive 24</vt:lpstr>
      <vt:lpstr>Introduction :</vt:lpstr>
      <vt:lpstr>1) Localisation de la ville d’Alger :</vt:lpstr>
      <vt:lpstr>Diapositive 27</vt:lpstr>
      <vt:lpstr> 2) Les modes de transports urbains utilisés dans la ville d’Alger :</vt:lpstr>
      <vt:lpstr>Diapositive 29</vt:lpstr>
      <vt:lpstr>2.1) Autobus : </vt:lpstr>
      <vt:lpstr>Diapositive 31</vt:lpstr>
      <vt:lpstr>Diapositive 32</vt:lpstr>
      <vt:lpstr>Diapositive 33</vt:lpstr>
      <vt:lpstr>Diapositive 34</vt:lpstr>
      <vt:lpstr>Diapositive 35</vt:lpstr>
      <vt:lpstr>Diapositive 36</vt:lpstr>
      <vt:lpstr>Quelques lignes :</vt:lpstr>
      <vt:lpstr>2.2) téléphérique :</vt:lpstr>
      <vt:lpstr>Diapositive 39</vt:lpstr>
      <vt:lpstr>2.3) ascenseur public :</vt:lpstr>
      <vt:lpstr>2.4) Les transports individuelles : </vt:lpstr>
      <vt:lpstr>2.5) Les taxis : </vt:lpstr>
      <vt:lpstr>Diapositive 43</vt:lpstr>
      <vt:lpstr>2.6)Le métro d’Alger :</vt:lpstr>
      <vt:lpstr>Diapositive 45</vt:lpstr>
      <vt:lpstr>1 ) La Grande Poste :</vt:lpstr>
      <vt:lpstr>2) Khelifa Boukhalfa :</vt:lpstr>
      <vt:lpstr>3) 1er mai :</vt:lpstr>
      <vt:lpstr>4) Aissat Idir :</vt:lpstr>
      <vt:lpstr>7) Les Fusillés :</vt:lpstr>
      <vt:lpstr>9) Cité Mer et Soleil :</vt:lpstr>
      <vt:lpstr>Caractéristiques techniques de  la rame :</vt:lpstr>
      <vt:lpstr>Diapositive 53</vt:lpstr>
      <vt:lpstr>Enfin sur les rails :</vt:lpstr>
      <vt:lpstr>Diapositive 55</vt:lpstr>
      <vt:lpstr>2.7) Tramway d’Alger : </vt:lpstr>
      <vt:lpstr>Diapositive 57</vt:lpstr>
      <vt:lpstr>Diapositive 58</vt:lpstr>
      <vt:lpstr>Conclusion :</vt:lpstr>
      <vt:lpstr>Conclusion générale :</vt:lpstr>
      <vt:lpstr>Merci pour votre attention….</vt:lpstr>
    </vt:vector>
  </TitlesOfParts>
  <Company>Pulsar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Saidus</dc:creator>
  <cp:lastModifiedBy>sekouchi</cp:lastModifiedBy>
  <cp:revision>35</cp:revision>
  <dcterms:created xsi:type="dcterms:W3CDTF">2010-03-07T20:15:04Z</dcterms:created>
  <dcterms:modified xsi:type="dcterms:W3CDTF">2010-04-20T15:06:13Z</dcterms:modified>
</cp:coreProperties>
</file>