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96" r:id="rId7"/>
    <p:sldId id="263" r:id="rId8"/>
    <p:sldId id="272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4" r:id="rId17"/>
    <p:sldId id="295" r:id="rId18"/>
    <p:sldId id="276" r:id="rId19"/>
    <p:sldId id="277" r:id="rId20"/>
    <p:sldId id="278" r:id="rId21"/>
    <p:sldId id="28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995148-57F0-4481-AECC-3F99FB252F73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49BD40-C290-40A7-BE75-4380BF293E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E8EEE07-0F54-42E9-B1E8-1E387F3DE96D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67BAFD5-D170-4555-A51D-E33CEFB78F4A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D11AB9E-BA14-47C5-8069-63DA96DCE712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0014C01-EDA3-4998-B021-4AA909F1664F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C0D3171-C5ED-4A12-9389-F59B7EB98564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98F7DC1-69C5-4CA0-9A03-D6999B0186E4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4D9F222-BE4F-42D7-88E3-CFE9267B819B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2B969A8-6ADE-40E7-B6E2-3DB3DD569444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A459F2D-A44D-409D-8529-4994C2A4FEA0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8EA4E83-F936-4C8F-A28B-7546ED270306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3D4CC3C-9C16-4D54-B032-C0D0BD936EDF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3D88DF8-9135-41D2-820E-7CCCD5878A6D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3531D40-C680-4BDF-BA30-83D8B0C28D59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1336B3D-075B-43EF-80E2-7C6930076E33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3D4DECD-9C47-41FE-B189-EEE8D196A9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36B3D-075B-43EF-80E2-7C6930076E33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D4DECD-9C47-41FE-B189-EEE8D196A9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1336B3D-075B-43EF-80E2-7C6930076E33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3D4DECD-9C47-41FE-B189-EEE8D196A9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36B3D-075B-43EF-80E2-7C6930076E33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D4DECD-9C47-41FE-B189-EEE8D196A9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1336B3D-075B-43EF-80E2-7C6930076E33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3D4DECD-9C47-41FE-B189-EEE8D196A9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36B3D-075B-43EF-80E2-7C6930076E33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D4DECD-9C47-41FE-B189-EEE8D196A9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36B3D-075B-43EF-80E2-7C6930076E33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D4DECD-9C47-41FE-B189-EEE8D196A9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36B3D-075B-43EF-80E2-7C6930076E33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D4DECD-9C47-41FE-B189-EEE8D196A9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1336B3D-075B-43EF-80E2-7C6930076E33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D4DECD-9C47-41FE-B189-EEE8D196A9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36B3D-075B-43EF-80E2-7C6930076E33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D4DECD-9C47-41FE-B189-EEE8D196A9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36B3D-075B-43EF-80E2-7C6930076E33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D4DECD-9C47-41FE-B189-EEE8D196A9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1336B3D-075B-43EF-80E2-7C6930076E33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3D4DECD-9C47-41FE-B189-EEE8D196A9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4785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Manipulasi</a:t>
            </a:r>
            <a:r>
              <a:rPr lang="en-US" dirty="0" smtClean="0"/>
              <a:t> </a:t>
            </a:r>
            <a:r>
              <a:rPr lang="en-US" dirty="0" err="1" smtClean="0"/>
              <a:t>Matriks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&amp;</a:t>
            </a:r>
            <a:br>
              <a:rPr lang="en-US" dirty="0" smtClean="0"/>
            </a:br>
            <a:r>
              <a:rPr lang="en-US" dirty="0" err="1" smtClean="0"/>
              <a:t>Operasi</a:t>
            </a:r>
            <a:r>
              <a:rPr lang="en-US" dirty="0" smtClean="0"/>
              <a:t> </a:t>
            </a:r>
            <a:r>
              <a:rPr lang="en-US" dirty="0" err="1" smtClean="0"/>
              <a:t>Matriks</a:t>
            </a:r>
            <a:r>
              <a:rPr lang="en-US" dirty="0" smtClean="0"/>
              <a:t> </a:t>
            </a:r>
            <a:r>
              <a:rPr lang="en-US" dirty="0" err="1" smtClean="0"/>
              <a:t>Lanjut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z="48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/>
              <a:t>&gt;&gt; b = a(v,2)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/>
              <a:t>	   What’s the result?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/>
              <a:t>		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z="48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2057400"/>
            <a:ext cx="76200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smtClean="0"/>
              <a:t>&gt;&gt; b = a(v,2)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smtClean="0"/>
              <a:t>	   b =  3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smtClean="0"/>
              <a:t>		      5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smtClean="0"/>
              <a:t>            -3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z="48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/>
              <a:t>&gt;&gt; c = a(v,:)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/>
              <a:t>	   What’s the result?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/>
              <a:t>		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z="48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2057400"/>
            <a:ext cx="76200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smtClean="0"/>
              <a:t>&gt;&gt; c = a(v,:)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smtClean="0"/>
              <a:t>	   a =   2    3    4    5    6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smtClean="0"/>
              <a:t>		      3     5    7    9    1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smtClean="0"/>
              <a:t>		     -2   -3   -4   -5   -6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z="48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2057400"/>
            <a:ext cx="7620000" cy="4114800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US" sz="4000" b="1" dirty="0" smtClean="0"/>
              <a:t>&gt;&gt; d = [1 2 3; 4 5 6;7 8 9]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/>
              <a:t>&gt;&gt; d(:,1) = a(v,2)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/>
              <a:t>	  What’s the result?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/>
              <a:t>		     3   0   0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/>
              <a:t>		     5   0   0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/>
              <a:t>           -3   0   0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z="48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/>
              <a:t>&gt;&gt; P =  2	3	4	5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/>
              <a:t>		     3	5	7	9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/>
              <a:t>		     -2   -3  -4    -5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/>
              <a:t>&gt;&gt; reshape(p,6,2)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/>
              <a:t>	   What’s the result?		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z="48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2057400"/>
            <a:ext cx="7620000" cy="4114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000" b="1" dirty="0" smtClean="0"/>
              <a:t>&gt;&gt; P =  2    4</a:t>
            </a:r>
            <a:r>
              <a:rPr lang="en-US" sz="3000" b="1" smtClean="0"/>
              <a:t>	</a:t>
            </a:r>
            <a:r>
              <a:rPr lang="en-US" sz="3000" smtClean="0"/>
              <a:t>nb:mengisi</a:t>
            </a:r>
            <a:r>
              <a:rPr lang="en-US" sz="3000" dirty="0" smtClean="0"/>
              <a:t> </a:t>
            </a:r>
            <a:r>
              <a:rPr lang="en-US" sz="3000" dirty="0" err="1" smtClean="0"/>
              <a:t>kolom</a:t>
            </a:r>
            <a:r>
              <a:rPr lang="en-US" sz="3000" dirty="0" smtClean="0"/>
              <a:t> </a:t>
            </a:r>
            <a:r>
              <a:rPr lang="en-US" sz="3000" dirty="0" err="1" smtClean="0"/>
              <a:t>dulu</a:t>
            </a:r>
            <a:endParaRPr lang="en-US" sz="30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000" b="1" dirty="0" smtClean="0"/>
              <a:t>		  3    7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000" b="1" dirty="0" smtClean="0"/>
              <a:t>		 -2   -4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000" b="1" dirty="0" smtClean="0"/>
              <a:t>		  3    5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000" b="1" dirty="0" smtClean="0"/>
              <a:t>		  5    9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000" b="1" dirty="0" smtClean="0"/>
              <a:t>		 -3   -5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Operasi</a:t>
            </a:r>
            <a:r>
              <a:rPr lang="en-US" dirty="0" smtClean="0"/>
              <a:t> </a:t>
            </a:r>
            <a:r>
              <a:rPr lang="en-US" dirty="0" err="1" smtClean="0"/>
              <a:t>matriks</a:t>
            </a:r>
            <a:r>
              <a:rPr lang="en-US" dirty="0" smtClean="0"/>
              <a:t> </a:t>
            </a:r>
            <a:r>
              <a:rPr lang="en-US" dirty="0" err="1" smtClean="0"/>
              <a:t>lanjut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Determinan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&gt;&gt; B = [6 3 9; 3 1 6; 0 4 1]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buat</a:t>
            </a:r>
            <a:r>
              <a:rPr lang="en-US" dirty="0" smtClean="0">
                <a:sym typeface="Wingdings" pitchFamily="2" charset="2"/>
              </a:rPr>
              <a:t> B </a:t>
            </a:r>
            <a:r>
              <a:rPr lang="en-US" dirty="0" err="1" smtClean="0">
                <a:sym typeface="Wingdings" pitchFamily="2" charset="2"/>
              </a:rPr>
              <a:t>dulu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&gt;&gt; </a:t>
            </a:r>
            <a:r>
              <a:rPr lang="en-US" dirty="0" err="1" smtClean="0"/>
              <a:t>det</a:t>
            </a:r>
            <a:r>
              <a:rPr lang="en-US" dirty="0" smtClean="0"/>
              <a:t>(B)</a:t>
            </a:r>
          </a:p>
          <a:p>
            <a:r>
              <a:rPr lang="en-US" dirty="0" smtClean="0"/>
              <a:t>Transpose</a:t>
            </a:r>
          </a:p>
          <a:p>
            <a:pPr lvl="1">
              <a:lnSpc>
                <a:spcPct val="80000"/>
              </a:lnSpc>
              <a:buNone/>
            </a:pPr>
            <a:r>
              <a:rPr lang="en-US" dirty="0" smtClean="0"/>
              <a:t>&gt;&gt; a=[1 2 3; 4 5 6; 7 8 9];</a:t>
            </a:r>
          </a:p>
          <a:p>
            <a:pPr lvl="1">
              <a:lnSpc>
                <a:spcPct val="80000"/>
              </a:lnSpc>
              <a:buNone/>
            </a:pPr>
            <a:r>
              <a:rPr lang="en-US" dirty="0" smtClean="0"/>
              <a:t>&gt;&gt; b=a’</a:t>
            </a:r>
          </a:p>
          <a:p>
            <a:pPr>
              <a:lnSpc>
                <a:spcPct val="80000"/>
              </a:lnSpc>
            </a:pPr>
            <a:r>
              <a:rPr lang="en-US" dirty="0" err="1" smtClean="0"/>
              <a:t>Invers</a:t>
            </a:r>
            <a:endParaRPr lang="en-US" dirty="0" smtClean="0"/>
          </a:p>
          <a:p>
            <a:pPr>
              <a:lnSpc>
                <a:spcPct val="80000"/>
              </a:lnSpc>
              <a:buNone/>
            </a:pPr>
            <a:r>
              <a:rPr lang="en-US" dirty="0" smtClean="0"/>
              <a:t>	&gt;&gt;inv(a)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/>
              <a:t>Determine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/>
              <a:t>&gt;&gt; a=[3 -1; 2 4];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/>
              <a:t>&gt;&gt; </a:t>
            </a:r>
            <a:r>
              <a:rPr lang="en-US" sz="4000" b="1" dirty="0" err="1" smtClean="0"/>
              <a:t>det</a:t>
            </a:r>
            <a:r>
              <a:rPr lang="en-US" sz="4000" b="1" dirty="0" smtClean="0"/>
              <a:t>(a)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/>
              <a:t>	What’s the result??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z="48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smtClean="0"/>
              <a:t>&gt;&gt; det(a)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smtClean="0"/>
              <a:t>	   ans = 14</a:t>
            </a:r>
          </a:p>
          <a:p>
            <a:pPr eaLnBrk="1" hangingPunct="1">
              <a:lnSpc>
                <a:spcPct val="80000"/>
              </a:lnSpc>
            </a:pPr>
            <a:endParaRPr lang="en-US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Materi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Matriks</a:t>
            </a:r>
            <a:r>
              <a:rPr lang="en-US" dirty="0" smtClean="0"/>
              <a:t> </a:t>
            </a:r>
            <a:r>
              <a:rPr lang="en-US" dirty="0" err="1" smtClean="0"/>
              <a:t>khusus</a:t>
            </a:r>
            <a:endParaRPr lang="en-US" dirty="0" smtClean="0"/>
          </a:p>
          <a:p>
            <a:r>
              <a:rPr lang="en-US" dirty="0" err="1" smtClean="0"/>
              <a:t>Matriks</a:t>
            </a:r>
            <a:r>
              <a:rPr lang="en-US" dirty="0" smtClean="0"/>
              <a:t> yang </a:t>
            </a:r>
            <a:r>
              <a:rPr lang="en-US" dirty="0" err="1" smtClean="0"/>
              <a:t>didefinisikan</a:t>
            </a:r>
            <a:r>
              <a:rPr lang="en-US" dirty="0" smtClean="0"/>
              <a:t> user(user defined)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err="1" smtClean="0">
                <a:sym typeface="Wingdings" pitchFamily="2" charset="2"/>
              </a:rPr>
              <a:t>pertemuan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sebelumnya</a:t>
            </a:r>
            <a:endParaRPr lang="en-US" dirty="0" smtClean="0"/>
          </a:p>
          <a:p>
            <a:r>
              <a:rPr lang="en-US" dirty="0" err="1" smtClean="0"/>
              <a:t>Manipulasi</a:t>
            </a:r>
            <a:r>
              <a:rPr lang="en-US" dirty="0" smtClean="0"/>
              <a:t> </a:t>
            </a:r>
            <a:r>
              <a:rPr lang="en-US" dirty="0" err="1" smtClean="0"/>
              <a:t>matriks</a:t>
            </a:r>
            <a:endParaRPr lang="en-US" dirty="0" smtClean="0"/>
          </a:p>
          <a:p>
            <a:pPr lvl="1"/>
            <a:r>
              <a:rPr lang="en-US" dirty="0" err="1" smtClean="0"/>
              <a:t>Submatriks</a:t>
            </a:r>
            <a:endParaRPr lang="en-US" dirty="0" smtClean="0"/>
          </a:p>
          <a:p>
            <a:pPr lvl="1"/>
            <a:r>
              <a:rPr lang="en-US" dirty="0" err="1" smtClean="0"/>
              <a:t>Menukar</a:t>
            </a:r>
            <a:r>
              <a:rPr lang="en-US" dirty="0" smtClean="0"/>
              <a:t> </a:t>
            </a:r>
            <a:r>
              <a:rPr lang="en-US" dirty="0" err="1" smtClean="0"/>
              <a:t>baris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kolom</a:t>
            </a:r>
            <a:endParaRPr lang="en-US" dirty="0" smtClean="0"/>
          </a:p>
          <a:p>
            <a:pPr lvl="1"/>
            <a:r>
              <a:rPr lang="en-US" dirty="0" smtClean="0"/>
              <a:t>Delete </a:t>
            </a:r>
            <a:r>
              <a:rPr lang="en-US" dirty="0" err="1" smtClean="0"/>
              <a:t>baris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kolom</a:t>
            </a:r>
            <a:endParaRPr lang="en-US" dirty="0" smtClean="0"/>
          </a:p>
          <a:p>
            <a:pPr lvl="1"/>
            <a:r>
              <a:rPr lang="en-US" dirty="0" smtClean="0"/>
              <a:t>Insert </a:t>
            </a:r>
            <a:r>
              <a:rPr lang="en-US" dirty="0" err="1" smtClean="0"/>
              <a:t>baris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kolom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z="48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/>
              <a:t>&gt;&gt; Determine of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/>
              <a:t>		a	b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/>
              <a:t>       	c	d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/>
              <a:t>	   = (</a:t>
            </a:r>
            <a:r>
              <a:rPr lang="en-US" sz="4000" b="1" dirty="0" err="1" smtClean="0"/>
              <a:t>a.d</a:t>
            </a:r>
            <a:r>
              <a:rPr lang="en-US" sz="4000" b="1" dirty="0" smtClean="0"/>
              <a:t>) – (</a:t>
            </a:r>
            <a:r>
              <a:rPr lang="en-US" sz="4000" b="1" dirty="0" err="1" smtClean="0"/>
              <a:t>b.c</a:t>
            </a:r>
            <a:r>
              <a:rPr lang="en-US" sz="4000" b="1" dirty="0" smtClean="0"/>
              <a:t>)</a:t>
            </a:r>
          </a:p>
          <a:p>
            <a:pPr eaLnBrk="1" hangingPunct="1">
              <a:lnSpc>
                <a:spcPct val="80000"/>
              </a:lnSpc>
            </a:pP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dirty="0" err="1" smtClean="0"/>
              <a:t>Invers</a:t>
            </a:r>
            <a:endParaRPr lang="en-US" sz="480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/>
              <a:t>A.X = B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>
                <a:sym typeface="Wingdings" pitchFamily="2" charset="2"/>
              </a:rPr>
              <a:t>	 X = A</a:t>
            </a:r>
            <a:r>
              <a:rPr lang="en-US" sz="4000" b="1" baseline="30000" dirty="0" smtClean="0">
                <a:sym typeface="Wingdings" pitchFamily="2" charset="2"/>
              </a:rPr>
              <a:t>-1</a:t>
            </a:r>
            <a:r>
              <a:rPr lang="en-US" sz="4000" b="1" dirty="0" smtClean="0">
                <a:sym typeface="Wingdings" pitchFamily="2" charset="2"/>
              </a:rPr>
              <a:t>B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4000" b="1" dirty="0" smtClean="0">
              <a:sym typeface="Wingdings" pitchFamily="2" charset="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/>
              <a:t>X.A = B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>
                <a:sym typeface="Wingdings" pitchFamily="2" charset="2"/>
              </a:rPr>
              <a:t>	 X = BA</a:t>
            </a:r>
            <a:r>
              <a:rPr lang="en-US" sz="4000" b="1" baseline="30000" dirty="0" smtClean="0">
                <a:sym typeface="Wingdings" pitchFamily="2" charset="2"/>
              </a:rPr>
              <a:t>-1</a:t>
            </a:r>
            <a:endParaRPr lang="en-US" sz="4000" b="1" dirty="0" smtClean="0">
              <a:sym typeface="Wingdings" pitchFamily="2" charset="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4000" b="1" dirty="0" smtClean="0">
              <a:sym typeface="Wingdings" pitchFamily="2" charset="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à"/>
            </a:pPr>
            <a:endParaRPr lang="en-US" sz="40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/>
              <a:t>		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Operasi</a:t>
            </a:r>
            <a:r>
              <a:rPr lang="en-US" dirty="0" smtClean="0"/>
              <a:t> </a:t>
            </a:r>
            <a:r>
              <a:rPr lang="en-US" dirty="0" err="1" smtClean="0"/>
              <a:t>matriks</a:t>
            </a:r>
            <a:r>
              <a:rPr lang="en-US" dirty="0" smtClean="0"/>
              <a:t> </a:t>
            </a:r>
            <a:r>
              <a:rPr lang="en-US" dirty="0" err="1" smtClean="0"/>
              <a:t>lanjut</a:t>
            </a:r>
            <a:r>
              <a:rPr lang="en-US" dirty="0" smtClean="0"/>
              <a:t> :</a:t>
            </a:r>
          </a:p>
          <a:p>
            <a:pPr lvl="1"/>
            <a:r>
              <a:rPr lang="en-US" dirty="0" err="1" smtClean="0"/>
              <a:t>Determinan</a:t>
            </a:r>
            <a:endParaRPr lang="en-US" dirty="0" smtClean="0"/>
          </a:p>
          <a:p>
            <a:pPr lvl="1"/>
            <a:r>
              <a:rPr lang="en-US" dirty="0" err="1" smtClean="0"/>
              <a:t>Invers</a:t>
            </a:r>
            <a:endParaRPr lang="en-US" dirty="0" smtClean="0"/>
          </a:p>
          <a:p>
            <a:pPr lvl="1"/>
            <a:r>
              <a:rPr lang="en-US" dirty="0" smtClean="0"/>
              <a:t>Transpose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Matriks</a:t>
            </a:r>
            <a:r>
              <a:rPr lang="en-US" dirty="0" smtClean="0"/>
              <a:t> </a:t>
            </a:r>
            <a:r>
              <a:rPr lang="en-US" dirty="0" err="1" smtClean="0"/>
              <a:t>Khusus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Matriks</a:t>
            </a:r>
            <a:r>
              <a:rPr lang="en-US" dirty="0" smtClean="0"/>
              <a:t> yang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dibuat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didefinisikan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Matlab</a:t>
            </a:r>
            <a:endParaRPr lang="en-US" dirty="0" smtClean="0"/>
          </a:p>
          <a:p>
            <a:r>
              <a:rPr lang="en-US" dirty="0" err="1" smtClean="0"/>
              <a:t>Cth</a:t>
            </a:r>
            <a:r>
              <a:rPr lang="en-US" dirty="0" smtClean="0"/>
              <a:t> : </a:t>
            </a:r>
            <a:r>
              <a:rPr lang="en-US" dirty="0" err="1" smtClean="0"/>
              <a:t>matriks</a:t>
            </a:r>
            <a:r>
              <a:rPr lang="en-US" dirty="0" smtClean="0"/>
              <a:t> </a:t>
            </a:r>
            <a:r>
              <a:rPr lang="en-US" dirty="0" err="1" smtClean="0"/>
              <a:t>diagonal,matriks</a:t>
            </a:r>
            <a:r>
              <a:rPr lang="en-US" dirty="0" smtClean="0"/>
              <a:t> </a:t>
            </a:r>
            <a:r>
              <a:rPr lang="en-US" dirty="0" err="1" smtClean="0"/>
              <a:t>random,matriks</a:t>
            </a:r>
            <a:r>
              <a:rPr lang="en-US" dirty="0" smtClean="0"/>
              <a:t> </a:t>
            </a:r>
            <a:r>
              <a:rPr lang="en-US" dirty="0" err="1" smtClean="0"/>
              <a:t>nol,matriks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, </a:t>
            </a:r>
            <a:r>
              <a:rPr lang="en-US" dirty="0" err="1" smtClean="0"/>
              <a:t>matriks</a:t>
            </a:r>
            <a:r>
              <a:rPr lang="en-US" dirty="0" smtClean="0"/>
              <a:t> </a:t>
            </a:r>
            <a:r>
              <a:rPr lang="en-US" dirty="0" err="1" smtClean="0"/>
              <a:t>identitas,matriks</a:t>
            </a:r>
            <a:r>
              <a:rPr lang="en-US" dirty="0" smtClean="0"/>
              <a:t> </a:t>
            </a:r>
            <a:r>
              <a:rPr lang="en-US" dirty="0" err="1" smtClean="0"/>
              <a:t>pascal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matriks</a:t>
            </a:r>
            <a:r>
              <a:rPr lang="en-US" dirty="0" smtClean="0"/>
              <a:t> </a:t>
            </a:r>
            <a:r>
              <a:rPr lang="en-US" dirty="0" err="1" smtClean="0"/>
              <a:t>bujur</a:t>
            </a:r>
            <a:r>
              <a:rPr lang="en-US" dirty="0" smtClean="0"/>
              <a:t> </a:t>
            </a:r>
            <a:r>
              <a:rPr lang="en-US" dirty="0" err="1" smtClean="0"/>
              <a:t>sangkar</a:t>
            </a:r>
            <a:r>
              <a:rPr lang="en-US" dirty="0" smtClean="0"/>
              <a:t> </a:t>
            </a:r>
            <a:r>
              <a:rPr lang="en-US" dirty="0" err="1" smtClean="0"/>
              <a:t>ajaib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Matriks</a:t>
            </a:r>
            <a:r>
              <a:rPr lang="en-US" dirty="0" smtClean="0"/>
              <a:t> </a:t>
            </a:r>
            <a:r>
              <a:rPr lang="en-US" dirty="0" err="1" smtClean="0"/>
              <a:t>nol</a:t>
            </a:r>
            <a:r>
              <a:rPr lang="en-US" dirty="0" smtClean="0"/>
              <a:t> :	zeros(</a:t>
            </a:r>
            <a:r>
              <a:rPr lang="en-US" dirty="0" err="1" smtClean="0"/>
              <a:t>jmlBaris_dan_Kolom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Cth</a:t>
            </a:r>
            <a:r>
              <a:rPr lang="en-US" dirty="0" smtClean="0"/>
              <a:t> : zeros(3), zeros(2,3)</a:t>
            </a:r>
          </a:p>
          <a:p>
            <a:r>
              <a:rPr lang="en-US" dirty="0" err="1" smtClean="0"/>
              <a:t>Matriks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: ones(</a:t>
            </a:r>
            <a:r>
              <a:rPr lang="en-US" dirty="0" err="1" smtClean="0"/>
              <a:t>jmlBaris_dan_Kolom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Cth</a:t>
            </a:r>
            <a:r>
              <a:rPr lang="en-US" dirty="0"/>
              <a:t> </a:t>
            </a:r>
            <a:r>
              <a:rPr lang="en-US" dirty="0" smtClean="0"/>
              <a:t>: ones(4),  ones(2,1)</a:t>
            </a:r>
          </a:p>
          <a:p>
            <a:r>
              <a:rPr lang="en-US" dirty="0" err="1" smtClean="0"/>
              <a:t>Matriks</a:t>
            </a:r>
            <a:r>
              <a:rPr lang="en-US" dirty="0" smtClean="0"/>
              <a:t> </a:t>
            </a:r>
            <a:r>
              <a:rPr lang="en-US" dirty="0" err="1" smtClean="0"/>
              <a:t>bujur</a:t>
            </a:r>
            <a:r>
              <a:rPr lang="en-US" dirty="0" smtClean="0"/>
              <a:t> </a:t>
            </a:r>
            <a:r>
              <a:rPr lang="en-US" dirty="0" err="1" smtClean="0"/>
              <a:t>sangkar</a:t>
            </a:r>
            <a:r>
              <a:rPr lang="en-US" dirty="0" smtClean="0"/>
              <a:t> </a:t>
            </a:r>
            <a:r>
              <a:rPr lang="en-US" dirty="0" err="1" smtClean="0"/>
              <a:t>ajaib</a:t>
            </a:r>
            <a:r>
              <a:rPr lang="en-US" dirty="0" smtClean="0"/>
              <a:t>: magic(</a:t>
            </a:r>
            <a:r>
              <a:rPr lang="en-US" dirty="0" err="1" smtClean="0"/>
              <a:t>jmlBaris_dan_Kolom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Cth</a:t>
            </a:r>
            <a:r>
              <a:rPr lang="en-US" dirty="0" smtClean="0"/>
              <a:t> : magic(3)</a:t>
            </a:r>
          </a:p>
          <a:p>
            <a:r>
              <a:rPr lang="en-US" dirty="0" err="1" smtClean="0"/>
              <a:t>Matriks</a:t>
            </a:r>
            <a:r>
              <a:rPr lang="en-US" dirty="0" smtClean="0"/>
              <a:t> </a:t>
            </a:r>
            <a:r>
              <a:rPr lang="en-US" dirty="0" err="1" smtClean="0"/>
              <a:t>identitas</a:t>
            </a:r>
            <a:r>
              <a:rPr lang="en-US" dirty="0" smtClean="0"/>
              <a:t>: eye(</a:t>
            </a:r>
            <a:r>
              <a:rPr lang="en-US" dirty="0" err="1" smtClean="0"/>
              <a:t>jmlBaris_dan_Kolom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Cth</a:t>
            </a:r>
            <a:r>
              <a:rPr lang="en-US" dirty="0" smtClean="0"/>
              <a:t> : eye(4)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Matriks</a:t>
            </a:r>
            <a:r>
              <a:rPr lang="en-US" dirty="0" smtClean="0"/>
              <a:t> random integer : </a:t>
            </a:r>
            <a:r>
              <a:rPr lang="en-US" dirty="0" err="1" smtClean="0"/>
              <a:t>randint</a:t>
            </a:r>
            <a:r>
              <a:rPr lang="en-US" dirty="0" smtClean="0"/>
              <a:t>(</a:t>
            </a:r>
            <a:r>
              <a:rPr lang="en-US" dirty="0" err="1" smtClean="0"/>
              <a:t>jBaris,jKolom</a:t>
            </a:r>
            <a:r>
              <a:rPr lang="en-US" dirty="0" smtClean="0"/>
              <a:t>,[</a:t>
            </a:r>
            <a:r>
              <a:rPr lang="en-US" dirty="0" err="1" smtClean="0"/>
              <a:t>batasBawah,batasAtas</a:t>
            </a:r>
            <a:r>
              <a:rPr lang="en-US" dirty="0" smtClean="0"/>
              <a:t>])</a:t>
            </a:r>
          </a:p>
          <a:p>
            <a:pPr lvl="1"/>
            <a:r>
              <a:rPr lang="en-US" dirty="0" err="1" smtClean="0"/>
              <a:t>Cth</a:t>
            </a:r>
            <a:r>
              <a:rPr lang="en-US" dirty="0" smtClean="0"/>
              <a:t> : </a:t>
            </a:r>
          </a:p>
          <a:p>
            <a:pPr lvl="2"/>
            <a:r>
              <a:rPr lang="en-US" dirty="0" smtClean="0"/>
              <a:t>D = </a:t>
            </a:r>
            <a:r>
              <a:rPr lang="en-US" dirty="0" err="1" smtClean="0"/>
              <a:t>randint</a:t>
            </a:r>
            <a:r>
              <a:rPr lang="en-US" dirty="0" smtClean="0"/>
              <a:t>(4,5,[2,10])</a:t>
            </a:r>
          </a:p>
          <a:p>
            <a:pPr lvl="2"/>
            <a:r>
              <a:rPr lang="en-US" dirty="0" smtClean="0"/>
              <a:t>D = </a:t>
            </a:r>
            <a:r>
              <a:rPr lang="en-US" dirty="0" err="1" smtClean="0"/>
              <a:t>randint</a:t>
            </a:r>
            <a:r>
              <a:rPr lang="en-US" dirty="0" smtClean="0"/>
              <a:t>(4,5,[0,10]) </a:t>
            </a:r>
            <a:r>
              <a:rPr lang="en-US" dirty="0" smtClean="0">
                <a:sym typeface="Wingdings" pitchFamily="2" charset="2"/>
              </a:rPr>
              <a:t> </a:t>
            </a:r>
            <a:r>
              <a:rPr lang="en-US" dirty="0" err="1" smtClean="0">
                <a:sym typeface="Wingdings" pitchFamily="2" charset="2"/>
              </a:rPr>
              <a:t>sama</a:t>
            </a:r>
            <a:r>
              <a:rPr lang="en-US" dirty="0" smtClean="0">
                <a:sym typeface="Wingdings" pitchFamily="2" charset="2"/>
              </a:rPr>
              <a:t>  </a:t>
            </a:r>
            <a:r>
              <a:rPr lang="en-US" dirty="0" err="1" smtClean="0">
                <a:sym typeface="Wingdings" pitchFamily="2" charset="2"/>
              </a:rPr>
              <a:t>randint</a:t>
            </a:r>
            <a:r>
              <a:rPr lang="en-US" dirty="0" smtClean="0">
                <a:sym typeface="Wingdings" pitchFamily="2" charset="2"/>
              </a:rPr>
              <a:t>(4,5,10)</a:t>
            </a:r>
          </a:p>
          <a:p>
            <a:r>
              <a:rPr lang="en-US" dirty="0" err="1" smtClean="0">
                <a:sym typeface="Wingdings" pitchFamily="2" charset="2"/>
              </a:rPr>
              <a:t>Matriks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pascal</a:t>
            </a:r>
            <a:r>
              <a:rPr lang="en-US" dirty="0" smtClean="0">
                <a:sym typeface="Wingdings" pitchFamily="2" charset="2"/>
              </a:rPr>
              <a:t> : </a:t>
            </a:r>
            <a:r>
              <a:rPr lang="en-US" dirty="0" err="1" smtClean="0">
                <a:sym typeface="Wingdings" pitchFamily="2" charset="2"/>
              </a:rPr>
              <a:t>pascal</a:t>
            </a:r>
            <a:r>
              <a:rPr lang="en-US" dirty="0" smtClean="0">
                <a:sym typeface="Wingdings" pitchFamily="2" charset="2"/>
              </a:rPr>
              <a:t>(</a:t>
            </a:r>
            <a:r>
              <a:rPr lang="en-US" dirty="0" err="1" smtClean="0">
                <a:sym typeface="Wingdings" pitchFamily="2" charset="2"/>
              </a:rPr>
              <a:t>jmlBaris_dan</a:t>
            </a:r>
            <a:r>
              <a:rPr lang="en-US" dirty="0" smtClean="0">
                <a:sym typeface="Wingdings" pitchFamily="2" charset="2"/>
              </a:rPr>
              <a:t> _</a:t>
            </a:r>
            <a:r>
              <a:rPr lang="en-US" dirty="0" err="1" smtClean="0">
                <a:sym typeface="Wingdings" pitchFamily="2" charset="2"/>
              </a:rPr>
              <a:t>Kolom</a:t>
            </a:r>
            <a:r>
              <a:rPr lang="en-US" dirty="0" smtClean="0">
                <a:sym typeface="Wingdings" pitchFamily="2" charset="2"/>
              </a:rPr>
              <a:t>)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Cth</a:t>
            </a:r>
            <a:r>
              <a:rPr lang="en-US" dirty="0" smtClean="0">
                <a:sym typeface="Wingdings" pitchFamily="2" charset="2"/>
              </a:rPr>
              <a:t> : d = </a:t>
            </a:r>
            <a:r>
              <a:rPr lang="en-US" dirty="0" err="1" smtClean="0">
                <a:sym typeface="Wingdings" pitchFamily="2" charset="2"/>
              </a:rPr>
              <a:t>pascal</a:t>
            </a:r>
            <a:r>
              <a:rPr lang="en-US" dirty="0" smtClean="0">
                <a:sym typeface="Wingdings" pitchFamily="2" charset="2"/>
              </a:rPr>
              <a:t>(4)</a:t>
            </a:r>
          </a:p>
          <a:p>
            <a:r>
              <a:rPr lang="en-US" dirty="0" err="1" smtClean="0">
                <a:sym typeface="Wingdings" pitchFamily="2" charset="2"/>
              </a:rPr>
              <a:t>Matriks</a:t>
            </a:r>
            <a:r>
              <a:rPr lang="en-US" dirty="0" smtClean="0">
                <a:sym typeface="Wingdings" pitchFamily="2" charset="2"/>
              </a:rPr>
              <a:t> diagonal : </a:t>
            </a:r>
            <a:r>
              <a:rPr lang="en-US" dirty="0" err="1" smtClean="0">
                <a:sym typeface="Wingdings" pitchFamily="2" charset="2"/>
              </a:rPr>
              <a:t>diag</a:t>
            </a:r>
            <a:r>
              <a:rPr lang="en-US" dirty="0" smtClean="0">
                <a:sym typeface="Wingdings" pitchFamily="2" charset="2"/>
              </a:rPr>
              <a:t>(</a:t>
            </a:r>
            <a:r>
              <a:rPr lang="en-US" dirty="0" err="1" smtClean="0">
                <a:sym typeface="Wingdings" pitchFamily="2" charset="2"/>
              </a:rPr>
              <a:t>matriksSumber,kolom</a:t>
            </a:r>
            <a:r>
              <a:rPr lang="en-US" dirty="0" smtClean="0">
                <a:sym typeface="Wingdings" pitchFamily="2" charset="2"/>
              </a:rPr>
              <a:t>)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Cth</a:t>
            </a:r>
            <a:r>
              <a:rPr lang="en-US" dirty="0" smtClean="0">
                <a:sym typeface="Wingdings" pitchFamily="2" charset="2"/>
              </a:rPr>
              <a:t> : d = </a:t>
            </a:r>
            <a:r>
              <a:rPr lang="en-US" dirty="0" err="1" smtClean="0">
                <a:sym typeface="Wingdings" pitchFamily="2" charset="2"/>
              </a:rPr>
              <a:t>diag</a:t>
            </a:r>
            <a:r>
              <a:rPr lang="en-US" dirty="0" smtClean="0">
                <a:sym typeface="Wingdings" pitchFamily="2" charset="2"/>
              </a:rPr>
              <a:t>(X,3)  </a:t>
            </a:r>
            <a:r>
              <a:rPr lang="en-US" dirty="0" err="1" smtClean="0">
                <a:sym typeface="Wingdings" pitchFamily="2" charset="2"/>
              </a:rPr>
              <a:t>buat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matriks</a:t>
            </a:r>
            <a:r>
              <a:rPr lang="en-US" dirty="0" smtClean="0">
                <a:sym typeface="Wingdings" pitchFamily="2" charset="2"/>
              </a:rPr>
              <a:t> X </a:t>
            </a:r>
            <a:r>
              <a:rPr lang="en-US" dirty="0" err="1" smtClean="0">
                <a:sym typeface="Wingdings" pitchFamily="2" charset="2"/>
              </a:rPr>
              <a:t>dulu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Manipulasi</a:t>
            </a:r>
            <a:r>
              <a:rPr lang="en-US" dirty="0" smtClean="0"/>
              <a:t> </a:t>
            </a:r>
            <a:r>
              <a:rPr lang="en-US" dirty="0" err="1" smtClean="0"/>
              <a:t>Matriks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Coba</a:t>
            </a:r>
            <a:r>
              <a:rPr lang="en-US" dirty="0" smtClean="0"/>
              <a:t> :</a:t>
            </a:r>
          </a:p>
          <a:p>
            <a:pPr lvl="1"/>
            <a:r>
              <a:rPr lang="en-US" sz="3000" dirty="0" smtClean="0"/>
              <a:t>c = [1 2 3; 4 5 6; 7 8 9]</a:t>
            </a:r>
          </a:p>
          <a:p>
            <a:pPr lvl="1"/>
            <a:r>
              <a:rPr lang="en-US" sz="3000" dirty="0" smtClean="0"/>
              <a:t>c(2,1) </a:t>
            </a:r>
            <a:r>
              <a:rPr lang="en-US" sz="3000" dirty="0" smtClean="0">
                <a:sym typeface="Wingdings" pitchFamily="2" charset="2"/>
              </a:rPr>
              <a:t> </a:t>
            </a:r>
            <a:r>
              <a:rPr lang="en-US" sz="3000" dirty="0" err="1" smtClean="0">
                <a:sym typeface="Wingdings" pitchFamily="2" charset="2"/>
              </a:rPr>
              <a:t>mengambil</a:t>
            </a:r>
            <a:r>
              <a:rPr lang="en-US" sz="3000" dirty="0" smtClean="0">
                <a:sym typeface="Wingdings" pitchFamily="2" charset="2"/>
              </a:rPr>
              <a:t> </a:t>
            </a:r>
            <a:r>
              <a:rPr lang="en-US" sz="3000" dirty="0" err="1" smtClean="0">
                <a:sym typeface="Wingdings" pitchFamily="2" charset="2"/>
              </a:rPr>
              <a:t>elemen</a:t>
            </a:r>
            <a:r>
              <a:rPr lang="en-US" sz="3000" dirty="0" smtClean="0">
                <a:sym typeface="Wingdings" pitchFamily="2" charset="2"/>
              </a:rPr>
              <a:t> </a:t>
            </a:r>
            <a:r>
              <a:rPr lang="en-US" sz="3000" dirty="0" err="1" smtClean="0">
                <a:sym typeface="Wingdings" pitchFamily="2" charset="2"/>
              </a:rPr>
              <a:t>matriks</a:t>
            </a:r>
            <a:r>
              <a:rPr lang="en-US" sz="3000" dirty="0" smtClean="0">
                <a:sym typeface="Wingdings" pitchFamily="2" charset="2"/>
              </a:rPr>
              <a:t> A pd </a:t>
            </a:r>
            <a:r>
              <a:rPr lang="en-US" sz="3000" dirty="0" err="1" smtClean="0">
                <a:sym typeface="Wingdings" pitchFamily="2" charset="2"/>
              </a:rPr>
              <a:t>baris</a:t>
            </a:r>
            <a:r>
              <a:rPr lang="en-US" sz="3000" dirty="0" smtClean="0">
                <a:sym typeface="Wingdings" pitchFamily="2" charset="2"/>
              </a:rPr>
              <a:t> 2,kolom 1</a:t>
            </a:r>
          </a:p>
          <a:p>
            <a:pPr lvl="1"/>
            <a:r>
              <a:rPr lang="en-US" sz="3200" dirty="0" smtClean="0"/>
              <a:t>c(1:3,1:2) </a:t>
            </a:r>
            <a:r>
              <a:rPr lang="en-US" sz="3200" dirty="0" smtClean="0">
                <a:sym typeface="Wingdings" pitchFamily="2" charset="2"/>
              </a:rPr>
              <a:t></a:t>
            </a:r>
            <a:r>
              <a:rPr lang="en-US" sz="3200" dirty="0" err="1" smtClean="0">
                <a:sym typeface="Wingdings" pitchFamily="2" charset="2"/>
              </a:rPr>
              <a:t>mengambil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elemen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matriks</a:t>
            </a:r>
            <a:r>
              <a:rPr lang="en-US" sz="3200" dirty="0" smtClean="0">
                <a:sym typeface="Wingdings" pitchFamily="2" charset="2"/>
              </a:rPr>
              <a:t> A pd </a:t>
            </a:r>
            <a:r>
              <a:rPr lang="en-US" sz="3200" dirty="0" err="1" smtClean="0">
                <a:sym typeface="Wingdings" pitchFamily="2" charset="2"/>
              </a:rPr>
              <a:t>baris</a:t>
            </a:r>
            <a:r>
              <a:rPr lang="en-US" sz="3200" dirty="0" smtClean="0">
                <a:sym typeface="Wingdings" pitchFamily="2" charset="2"/>
              </a:rPr>
              <a:t> 1-3,kolom 1-2</a:t>
            </a:r>
          </a:p>
          <a:p>
            <a:pPr lvl="1"/>
            <a:r>
              <a:rPr lang="en-US" sz="3200" dirty="0" smtClean="0"/>
              <a:t>c(3,3) = 0 </a:t>
            </a:r>
            <a:r>
              <a:rPr lang="en-US" sz="3200" dirty="0" smtClean="0">
                <a:sym typeface="Wingdings" pitchFamily="2" charset="2"/>
              </a:rPr>
              <a:t></a:t>
            </a:r>
            <a:r>
              <a:rPr lang="en-US" sz="3200" dirty="0" err="1" smtClean="0">
                <a:sym typeface="Wingdings" pitchFamily="2" charset="2"/>
              </a:rPr>
              <a:t>mengisi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elemen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matriks</a:t>
            </a:r>
            <a:r>
              <a:rPr lang="en-US" sz="3200" dirty="0" smtClean="0">
                <a:sym typeface="Wingdings" pitchFamily="2" charset="2"/>
              </a:rPr>
              <a:t> A pd </a:t>
            </a:r>
            <a:r>
              <a:rPr lang="en-US" sz="3200" dirty="0" err="1" smtClean="0">
                <a:sym typeface="Wingdings" pitchFamily="2" charset="2"/>
              </a:rPr>
              <a:t>baris</a:t>
            </a:r>
            <a:r>
              <a:rPr lang="en-US" sz="3200" dirty="0" smtClean="0">
                <a:sym typeface="Wingdings" pitchFamily="2" charset="2"/>
              </a:rPr>
              <a:t> 3,kolom 3 </a:t>
            </a:r>
            <a:r>
              <a:rPr lang="en-US" sz="3200" dirty="0" err="1" smtClean="0">
                <a:sym typeface="Wingdings" pitchFamily="2" charset="2"/>
              </a:rPr>
              <a:t>dengan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nilai</a:t>
            </a:r>
            <a:r>
              <a:rPr lang="en-US" sz="3200" dirty="0" smtClean="0">
                <a:sym typeface="Wingdings" pitchFamily="2" charset="2"/>
              </a:rPr>
              <a:t> 0</a:t>
            </a:r>
          </a:p>
          <a:p>
            <a:pPr lvl="1"/>
            <a:r>
              <a:rPr lang="en-US" sz="3200" dirty="0" smtClean="0"/>
              <a:t>c(3,5) = 2 </a:t>
            </a:r>
            <a:r>
              <a:rPr lang="en-US" sz="3200" dirty="0" smtClean="0">
                <a:sym typeface="Wingdings" pitchFamily="2" charset="2"/>
              </a:rPr>
              <a:t></a:t>
            </a:r>
            <a:r>
              <a:rPr lang="en-US" sz="3200" dirty="0" err="1" smtClean="0">
                <a:sym typeface="Wingdings" pitchFamily="2" charset="2"/>
              </a:rPr>
              <a:t>mengisi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elemen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matriks</a:t>
            </a:r>
            <a:r>
              <a:rPr lang="en-US" sz="3200" dirty="0" smtClean="0">
                <a:sym typeface="Wingdings" pitchFamily="2" charset="2"/>
              </a:rPr>
              <a:t> A pd </a:t>
            </a:r>
            <a:r>
              <a:rPr lang="en-US" sz="3200" dirty="0" err="1" smtClean="0">
                <a:sym typeface="Wingdings" pitchFamily="2" charset="2"/>
              </a:rPr>
              <a:t>baris</a:t>
            </a:r>
            <a:r>
              <a:rPr lang="en-US" sz="3200" dirty="0" smtClean="0">
                <a:sym typeface="Wingdings" pitchFamily="2" charset="2"/>
              </a:rPr>
              <a:t> 3,kolom 3 </a:t>
            </a:r>
            <a:r>
              <a:rPr lang="en-US" sz="3200" dirty="0" err="1" smtClean="0">
                <a:sym typeface="Wingdings" pitchFamily="2" charset="2"/>
              </a:rPr>
              <a:t>dengan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nilai</a:t>
            </a:r>
            <a:r>
              <a:rPr lang="en-US" sz="3200" dirty="0" smtClean="0">
                <a:sym typeface="Wingdings" pitchFamily="2" charset="2"/>
              </a:rPr>
              <a:t> 0 (</a:t>
            </a:r>
            <a:r>
              <a:rPr lang="en-US" sz="3200" dirty="0" err="1" smtClean="0">
                <a:sym typeface="Wingdings" pitchFamily="2" charset="2"/>
              </a:rPr>
              <a:t>perhatikan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penambahan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elemen</a:t>
            </a:r>
            <a:r>
              <a:rPr lang="en-US" sz="3200" dirty="0" smtClean="0">
                <a:sym typeface="Wingdings" pitchFamily="2" charset="2"/>
              </a:rPr>
              <a:t> 0)</a:t>
            </a:r>
          </a:p>
          <a:p>
            <a:pPr lvl="2"/>
            <a:endParaRPr lang="en-US" sz="2800" b="1" dirty="0" smtClean="0">
              <a:sym typeface="Wingdings" pitchFamily="2" charset="2"/>
            </a:endParaRPr>
          </a:p>
          <a:p>
            <a:pPr lvl="2"/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dirty="0" smtClean="0"/>
              <a:t>Try This again..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000" dirty="0" smtClean="0"/>
              <a:t>&gt;&gt; a=[1 2 3; 4 5 6; 7 8 9];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000" dirty="0" smtClean="0"/>
              <a:t>&gt;&gt; b=[7 8 9; 4 5 6; 1 2 3];</a:t>
            </a:r>
          </a:p>
          <a:p>
            <a:pPr>
              <a:lnSpc>
                <a:spcPct val="80000"/>
              </a:lnSpc>
              <a:buNone/>
            </a:pPr>
            <a:r>
              <a:rPr lang="en-US" sz="3000" dirty="0" smtClean="0">
                <a:sym typeface="Wingdings" pitchFamily="2" charset="2"/>
              </a:rPr>
              <a:t>&gt;&gt; b(:,[2 1 3])</a:t>
            </a:r>
            <a:r>
              <a:rPr lang="en-US" sz="3000" dirty="0" err="1" smtClean="0">
                <a:sym typeface="Wingdings" pitchFamily="2" charset="2"/>
              </a:rPr>
              <a:t>menukar</a:t>
            </a:r>
            <a:r>
              <a:rPr lang="en-US" sz="3000" dirty="0" smtClean="0">
                <a:sym typeface="Wingdings" pitchFamily="2" charset="2"/>
              </a:rPr>
              <a:t> </a:t>
            </a:r>
            <a:r>
              <a:rPr lang="en-US" sz="3000" dirty="0" err="1" smtClean="0">
                <a:sym typeface="Wingdings" pitchFamily="2" charset="2"/>
              </a:rPr>
              <a:t>kolom</a:t>
            </a:r>
            <a:r>
              <a:rPr lang="en-US" sz="3000" dirty="0" smtClean="0">
                <a:sym typeface="Wingdings" pitchFamily="2" charset="2"/>
              </a:rPr>
              <a:t> ke2 1 3</a:t>
            </a:r>
          </a:p>
          <a:p>
            <a:pPr>
              <a:lnSpc>
                <a:spcPct val="80000"/>
              </a:lnSpc>
              <a:buNone/>
            </a:pPr>
            <a:r>
              <a:rPr lang="en-US" sz="3000" dirty="0" smtClean="0">
                <a:sym typeface="Wingdings" pitchFamily="2" charset="2"/>
              </a:rPr>
              <a:t>&gt;&gt; a([3 1 2],:)</a:t>
            </a:r>
            <a:r>
              <a:rPr lang="en-US" sz="3000" dirty="0" err="1" smtClean="0">
                <a:sym typeface="Wingdings" pitchFamily="2" charset="2"/>
              </a:rPr>
              <a:t>menukar</a:t>
            </a:r>
            <a:r>
              <a:rPr lang="en-US" sz="3000" dirty="0" smtClean="0">
                <a:sym typeface="Wingdings" pitchFamily="2" charset="2"/>
              </a:rPr>
              <a:t> </a:t>
            </a:r>
            <a:r>
              <a:rPr lang="en-US" sz="3000" dirty="0" err="1" smtClean="0">
                <a:sym typeface="Wingdings" pitchFamily="2" charset="2"/>
              </a:rPr>
              <a:t>baris</a:t>
            </a:r>
            <a:r>
              <a:rPr lang="en-US" sz="3000" dirty="0" smtClean="0">
                <a:sym typeface="Wingdings" pitchFamily="2" charset="2"/>
              </a:rPr>
              <a:t> </a:t>
            </a:r>
            <a:r>
              <a:rPr lang="en-US" sz="3000" dirty="0" err="1" smtClean="0">
                <a:sym typeface="Wingdings" pitchFamily="2" charset="2"/>
              </a:rPr>
              <a:t>ke</a:t>
            </a:r>
            <a:r>
              <a:rPr lang="en-US" sz="3000" dirty="0" smtClean="0">
                <a:sym typeface="Wingdings" pitchFamily="2" charset="2"/>
              </a:rPr>
              <a:t> 3 1 2</a:t>
            </a:r>
            <a:endParaRPr lang="en-US" sz="30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000" dirty="0" smtClean="0"/>
              <a:t>&gt;&gt; b(:,[1 3]) </a:t>
            </a:r>
            <a:r>
              <a:rPr lang="en-US" sz="3000" dirty="0" smtClean="0">
                <a:sym typeface="Wingdings" pitchFamily="2" charset="2"/>
              </a:rPr>
              <a:t> </a:t>
            </a:r>
            <a:r>
              <a:rPr lang="en-US" sz="3000" dirty="0" err="1" smtClean="0">
                <a:sym typeface="Wingdings" pitchFamily="2" charset="2"/>
              </a:rPr>
              <a:t>mengambil</a:t>
            </a:r>
            <a:r>
              <a:rPr lang="en-US" sz="3000" dirty="0" smtClean="0">
                <a:sym typeface="Wingdings" pitchFamily="2" charset="2"/>
              </a:rPr>
              <a:t> </a:t>
            </a:r>
            <a:r>
              <a:rPr lang="en-US" sz="3000" dirty="0" err="1" smtClean="0">
                <a:sym typeface="Wingdings" pitchFamily="2" charset="2"/>
              </a:rPr>
              <a:t>kolom</a:t>
            </a:r>
            <a:r>
              <a:rPr lang="en-US" sz="3000" dirty="0" smtClean="0">
                <a:sym typeface="Wingdings" pitchFamily="2" charset="2"/>
              </a:rPr>
              <a:t> 1 &amp;3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000" dirty="0" smtClean="0"/>
              <a:t>&gt;&gt; c=[a b(:,[1 3])] </a:t>
            </a:r>
            <a:r>
              <a:rPr lang="en-US" sz="3000" dirty="0" smtClean="0">
                <a:sym typeface="Wingdings" pitchFamily="2" charset="2"/>
              </a:rPr>
              <a:t> ?? Try this ??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000" dirty="0" smtClean="0">
                <a:sym typeface="Wingdings" pitchFamily="2" charset="2"/>
              </a:rPr>
              <a:t>&gt;&gt;  a(:,2) = []  </a:t>
            </a:r>
            <a:r>
              <a:rPr lang="en-US" sz="3000" dirty="0" err="1" smtClean="0">
                <a:sym typeface="Wingdings" pitchFamily="2" charset="2"/>
              </a:rPr>
              <a:t>menghapus</a:t>
            </a:r>
            <a:r>
              <a:rPr lang="en-US" sz="3000" dirty="0" smtClean="0">
                <a:sym typeface="Wingdings" pitchFamily="2" charset="2"/>
              </a:rPr>
              <a:t> </a:t>
            </a:r>
            <a:r>
              <a:rPr lang="en-US" sz="3000" dirty="0" err="1" smtClean="0">
                <a:sym typeface="Wingdings" pitchFamily="2" charset="2"/>
              </a:rPr>
              <a:t>kolom</a:t>
            </a:r>
            <a:r>
              <a:rPr lang="en-US" sz="3000" dirty="0" smtClean="0">
                <a:sym typeface="Wingdings" pitchFamily="2" charset="2"/>
              </a:rPr>
              <a:t> ke2</a:t>
            </a:r>
            <a:endParaRPr lang="en-US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z="48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981200"/>
            <a:ext cx="7620000" cy="4572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/>
              <a:t>&gt;&gt; a =   2    3    4    5    6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/>
              <a:t>		     -4   -5   -6   -7   -8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/>
              <a:t>		      3     5    7    9    1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/>
              <a:t>		      4     6    8   10  12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/>
              <a:t>		     -2   -3   -4   -5   -6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dirty="0" smtClean="0"/>
              <a:t>&gt;&gt; v = [1 3 5]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4000" b="1" dirty="0" smtClean="0"/>
          </a:p>
          <a:p>
            <a:pPr eaLnBrk="1" hangingPunct="1">
              <a:lnSpc>
                <a:spcPct val="80000"/>
              </a:lnSpc>
            </a:pP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88</TotalTime>
  <Words>441</Words>
  <Application>Microsoft Office PowerPoint</Application>
  <PresentationFormat>On-screen Show (4:3)</PresentationFormat>
  <Paragraphs>125</Paragraphs>
  <Slides>21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Opulent</vt:lpstr>
      <vt:lpstr>Manipulasi Matriks &amp; Operasi Matriks Lanjut</vt:lpstr>
      <vt:lpstr>Materi</vt:lpstr>
      <vt:lpstr>Slide 3</vt:lpstr>
      <vt:lpstr>Matriks Khusus</vt:lpstr>
      <vt:lpstr>Slide 5</vt:lpstr>
      <vt:lpstr>Slide 6</vt:lpstr>
      <vt:lpstr>Manipulasi Matriks</vt:lpstr>
      <vt:lpstr>Try This again..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Operasi matriks lanjut</vt:lpstr>
      <vt:lpstr>Determine</vt:lpstr>
      <vt:lpstr>Slide 19</vt:lpstr>
      <vt:lpstr>Slide 20</vt:lpstr>
      <vt:lpstr>Invers</vt:lpstr>
    </vt:vector>
  </TitlesOfParts>
  <Company>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Manipulasi Matrik &amp; Operasi Matrik Lanjut</dc:title>
  <dc:creator>IT-niel</dc:creator>
  <cp:lastModifiedBy>Niel</cp:lastModifiedBy>
  <cp:revision>16</cp:revision>
  <dcterms:created xsi:type="dcterms:W3CDTF">2010-05-15T00:40:49Z</dcterms:created>
  <dcterms:modified xsi:type="dcterms:W3CDTF">2010-05-23T10:40:57Z</dcterms:modified>
</cp:coreProperties>
</file>