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99" r:id="rId3"/>
    <p:sldId id="301" r:id="rId4"/>
    <p:sldId id="303" r:id="rId5"/>
    <p:sldId id="305" r:id="rId6"/>
    <p:sldId id="307" r:id="rId7"/>
    <p:sldId id="309" r:id="rId8"/>
    <p:sldId id="311" r:id="rId9"/>
    <p:sldId id="313" r:id="rId10"/>
    <p:sldId id="315" r:id="rId11"/>
    <p:sldId id="317" r:id="rId12"/>
    <p:sldId id="319" r:id="rId13"/>
    <p:sldId id="267" r:id="rId14"/>
    <p:sldId id="321" r:id="rId15"/>
    <p:sldId id="324" r:id="rId16"/>
    <p:sldId id="326" r:id="rId17"/>
    <p:sldId id="328" r:id="rId18"/>
    <p:sldId id="330" r:id="rId19"/>
    <p:sldId id="332" r:id="rId20"/>
    <p:sldId id="334" r:id="rId21"/>
    <p:sldId id="336" r:id="rId22"/>
    <p:sldId id="338" r:id="rId23"/>
    <p:sldId id="340" r:id="rId24"/>
    <p:sldId id="342" r:id="rId25"/>
    <p:sldId id="344" r:id="rId26"/>
    <p:sldId id="346" r:id="rId27"/>
    <p:sldId id="348" r:id="rId28"/>
    <p:sldId id="350" r:id="rId29"/>
    <p:sldId id="352" r:id="rId30"/>
    <p:sldId id="269" r:id="rId31"/>
    <p:sldId id="270" r:id="rId32"/>
    <p:sldId id="271" r:id="rId33"/>
    <p:sldId id="272" r:id="rId34"/>
    <p:sldId id="257" r:id="rId35"/>
    <p:sldId id="263" r:id="rId36"/>
    <p:sldId id="264" r:id="rId37"/>
    <p:sldId id="265" r:id="rId38"/>
    <p:sldId id="273" r:id="rId39"/>
    <p:sldId id="274" r:id="rId40"/>
    <p:sldId id="275" r:id="rId41"/>
    <p:sldId id="276" r:id="rId42"/>
    <p:sldId id="277" r:id="rId43"/>
    <p:sldId id="278" r:id="rId44"/>
    <p:sldId id="279" r:id="rId45"/>
    <p:sldId id="280" r:id="rId46"/>
    <p:sldId id="281" r:id="rId47"/>
    <p:sldId id="282" r:id="rId48"/>
    <p:sldId id="283" r:id="rId49"/>
    <p:sldId id="284" r:id="rId50"/>
    <p:sldId id="285" r:id="rId51"/>
    <p:sldId id="286" r:id="rId52"/>
    <p:sldId id="293" r:id="rId53"/>
    <p:sldId id="287" r:id="rId54"/>
    <p:sldId id="288" r:id="rId55"/>
    <p:sldId id="289" r:id="rId56"/>
    <p:sldId id="290" r:id="rId57"/>
    <p:sldId id="291" r:id="rId58"/>
    <p:sldId id="295" r:id="rId59"/>
    <p:sldId id="296" r:id="rId60"/>
    <p:sldId id="292" r:id="rId61"/>
    <p:sldId id="294" r:id="rId62"/>
    <p:sldId id="266" r:id="rId63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37B0AA-9D34-41D6-ADDD-57F5860A8DFC}" type="datetimeFigureOut">
              <a:rPr lang="id-ID" smtClean="0"/>
              <a:pPr/>
              <a:t>02/07/2012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89EFCA-98E5-464F-BA71-84DF7DCD2C9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37B0AA-9D34-41D6-ADDD-57F5860A8DFC}" type="datetimeFigureOut">
              <a:rPr lang="id-ID" smtClean="0"/>
              <a:pPr/>
              <a:t>02/07/2012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89EFCA-98E5-464F-BA71-84DF7DCD2C9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37B0AA-9D34-41D6-ADDD-57F5860A8DFC}" type="datetimeFigureOut">
              <a:rPr lang="id-ID" smtClean="0"/>
              <a:pPr/>
              <a:t>02/07/2012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89EFCA-98E5-464F-BA71-84DF7DCD2C9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37B0AA-9D34-41D6-ADDD-57F5860A8DFC}" type="datetimeFigureOut">
              <a:rPr lang="id-ID" smtClean="0"/>
              <a:pPr/>
              <a:t>02/07/2012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89EFCA-98E5-464F-BA71-84DF7DCD2C9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37B0AA-9D34-41D6-ADDD-57F5860A8DFC}" type="datetimeFigureOut">
              <a:rPr lang="id-ID" smtClean="0"/>
              <a:pPr/>
              <a:t>02/07/2012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89EFCA-98E5-464F-BA71-84DF7DCD2C9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37B0AA-9D34-41D6-ADDD-57F5860A8DFC}" type="datetimeFigureOut">
              <a:rPr lang="id-ID" smtClean="0"/>
              <a:pPr/>
              <a:t>02/07/2012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89EFCA-98E5-464F-BA71-84DF7DCD2C9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37B0AA-9D34-41D6-ADDD-57F5860A8DFC}" type="datetimeFigureOut">
              <a:rPr lang="id-ID" smtClean="0"/>
              <a:pPr/>
              <a:t>02/07/2012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89EFCA-98E5-464F-BA71-84DF7DCD2C9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37B0AA-9D34-41D6-ADDD-57F5860A8DFC}" type="datetimeFigureOut">
              <a:rPr lang="id-ID" smtClean="0"/>
              <a:pPr/>
              <a:t>02/07/2012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89EFCA-98E5-464F-BA71-84DF7DCD2C9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37B0AA-9D34-41D6-ADDD-57F5860A8DFC}" type="datetimeFigureOut">
              <a:rPr lang="id-ID" smtClean="0"/>
              <a:pPr/>
              <a:t>02/07/2012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89EFCA-98E5-464F-BA71-84DF7DCD2C9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37B0AA-9D34-41D6-ADDD-57F5860A8DFC}" type="datetimeFigureOut">
              <a:rPr lang="id-ID" smtClean="0"/>
              <a:pPr/>
              <a:t>02/07/2012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89EFCA-98E5-464F-BA71-84DF7DCD2C9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737B0AA-9D34-41D6-ADDD-57F5860A8DFC}" type="datetimeFigureOut">
              <a:rPr lang="id-ID" smtClean="0"/>
              <a:pPr/>
              <a:t>02/07/2012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689EFCA-98E5-464F-BA71-84DF7DCD2C9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737B0AA-9D34-41D6-ADDD-57F5860A8DFC}" type="datetimeFigureOut">
              <a:rPr lang="id-ID" smtClean="0"/>
              <a:pPr/>
              <a:t>02/07/2012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689EFCA-98E5-464F-BA71-84DF7DCD2C9E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Pelvic Imaging 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Anggraheny Soelistyaningtyas</a:t>
            </a:r>
          </a:p>
          <a:p>
            <a:r>
              <a:rPr lang="id-ID" dirty="0" smtClean="0"/>
              <a:t>Radiologi</a:t>
            </a:r>
          </a:p>
          <a:p>
            <a:r>
              <a:rPr lang="id-ID" dirty="0" smtClean="0"/>
              <a:t>FK Universitas Wijaya Kusuma Surabaya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ABNORMALITAS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Epididimitis</a:t>
            </a:r>
            <a:endParaRPr lang="en-US" dirty="0" smtClean="0"/>
          </a:p>
          <a:p>
            <a:r>
              <a:rPr lang="en-US" dirty="0" err="1" smtClean="0"/>
              <a:t>Kista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epididimis</a:t>
            </a:r>
            <a:endParaRPr lang="en-US" dirty="0" smtClean="0"/>
          </a:p>
          <a:p>
            <a:r>
              <a:rPr lang="en-US" dirty="0" smtClean="0"/>
              <a:t>Trauma </a:t>
            </a:r>
          </a:p>
          <a:p>
            <a:r>
              <a:rPr lang="en-US" dirty="0" err="1" smtClean="0"/>
              <a:t>Torsio</a:t>
            </a:r>
            <a:r>
              <a:rPr lang="en-US" dirty="0" smtClean="0"/>
              <a:t> testis</a:t>
            </a:r>
          </a:p>
          <a:p>
            <a:r>
              <a:rPr lang="en-US" dirty="0" smtClean="0"/>
              <a:t>Hernia</a:t>
            </a:r>
          </a:p>
          <a:p>
            <a:r>
              <a:rPr lang="en-US" dirty="0" err="1" smtClean="0"/>
              <a:t>Varicocele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GINEKOLOGI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42984"/>
            <a:ext cx="7772400" cy="521257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err="1" smtClean="0"/>
              <a:t>Indikasi</a:t>
            </a:r>
            <a:r>
              <a:rPr lang="en-US" dirty="0" smtClean="0"/>
              <a:t> :</a:t>
            </a:r>
          </a:p>
          <a:p>
            <a:r>
              <a:rPr lang="en-US" dirty="0" err="1" smtClean="0"/>
              <a:t>Nyeri</a:t>
            </a:r>
            <a:r>
              <a:rPr lang="en-US" dirty="0" smtClean="0"/>
              <a:t> pelvis, </a:t>
            </a:r>
            <a:r>
              <a:rPr lang="en-US" dirty="0" err="1" smtClean="0"/>
              <a:t>tmsk</a:t>
            </a:r>
            <a:r>
              <a:rPr lang="en-US" dirty="0" smtClean="0"/>
              <a:t> </a:t>
            </a:r>
            <a:r>
              <a:rPr lang="en-US" dirty="0" err="1" smtClean="0"/>
              <a:t>dismenorhoe</a:t>
            </a:r>
            <a:endParaRPr lang="en-US" dirty="0" smtClean="0"/>
          </a:p>
          <a:p>
            <a:r>
              <a:rPr lang="en-US" dirty="0" smtClean="0"/>
              <a:t>Massa pd pelvis</a:t>
            </a:r>
          </a:p>
          <a:p>
            <a:r>
              <a:rPr lang="en-US" dirty="0" err="1" smtClean="0"/>
              <a:t>Perdarahan</a:t>
            </a:r>
            <a:r>
              <a:rPr lang="en-US" dirty="0" smtClean="0"/>
              <a:t> </a:t>
            </a:r>
            <a:r>
              <a:rPr lang="en-US" dirty="0" err="1" smtClean="0"/>
              <a:t>pervaginam</a:t>
            </a:r>
            <a:endParaRPr lang="en-US" dirty="0" smtClean="0"/>
          </a:p>
          <a:p>
            <a:r>
              <a:rPr lang="en-US" dirty="0" err="1" smtClean="0"/>
              <a:t>Pengeluaran</a:t>
            </a:r>
            <a:r>
              <a:rPr lang="en-US" dirty="0" smtClean="0"/>
              <a:t> </a:t>
            </a:r>
            <a:r>
              <a:rPr lang="en-US" dirty="0" err="1" smtClean="0"/>
              <a:t>sekret</a:t>
            </a:r>
            <a:r>
              <a:rPr lang="en-US" dirty="0" smtClean="0"/>
              <a:t> </a:t>
            </a:r>
            <a:r>
              <a:rPr lang="en-US" dirty="0" err="1" smtClean="0"/>
              <a:t>pervaginam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abnormal</a:t>
            </a:r>
          </a:p>
          <a:p>
            <a:r>
              <a:rPr lang="en-US" dirty="0" err="1" smtClean="0"/>
              <a:t>Amenorhoe</a:t>
            </a:r>
            <a:r>
              <a:rPr lang="en-US" dirty="0" smtClean="0"/>
              <a:t> </a:t>
            </a:r>
          </a:p>
          <a:p>
            <a:r>
              <a:rPr lang="en-US" dirty="0" smtClean="0"/>
              <a:t>Check IUD </a:t>
            </a:r>
          </a:p>
          <a:p>
            <a:r>
              <a:rPr lang="en-US" dirty="0" err="1" smtClean="0"/>
              <a:t>Infertilitas</a:t>
            </a:r>
            <a:r>
              <a:rPr lang="en-US" dirty="0" smtClean="0"/>
              <a:t> ( </a:t>
            </a:r>
            <a:r>
              <a:rPr lang="en-US" dirty="0" err="1" smtClean="0"/>
              <a:t>histerosalphingography</a:t>
            </a:r>
            <a:r>
              <a:rPr lang="en-US" dirty="0" smtClean="0"/>
              <a:t>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diperlukan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Abnormalitas</a:t>
            </a:r>
            <a:r>
              <a:rPr lang="en-US" dirty="0" smtClean="0"/>
              <a:t> </a:t>
            </a:r>
            <a:r>
              <a:rPr lang="en-US" dirty="0" err="1" smtClean="0"/>
              <a:t>pertumbuhan</a:t>
            </a:r>
            <a:r>
              <a:rPr lang="en-US" dirty="0" smtClean="0"/>
              <a:t> </a:t>
            </a:r>
            <a:r>
              <a:rPr lang="en-US" dirty="0" err="1" smtClean="0"/>
              <a:t>tractus</a:t>
            </a:r>
            <a:r>
              <a:rPr lang="en-US" dirty="0" smtClean="0"/>
              <a:t> </a:t>
            </a:r>
            <a:r>
              <a:rPr lang="en-US" dirty="0" err="1" smtClean="0"/>
              <a:t>genitalis</a:t>
            </a:r>
            <a:endParaRPr lang="en-US" dirty="0" smtClean="0"/>
          </a:p>
          <a:p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urinarius</a:t>
            </a:r>
            <a:r>
              <a:rPr lang="en-US" dirty="0" smtClean="0"/>
              <a:t>/bladder</a:t>
            </a:r>
          </a:p>
          <a:p>
            <a:r>
              <a:rPr lang="en-US" dirty="0" err="1" smtClean="0"/>
              <a:t>Nyeri</a:t>
            </a:r>
            <a:r>
              <a:rPr lang="en-US" dirty="0" smtClean="0"/>
              <a:t> abdomen diffuse</a:t>
            </a:r>
          </a:p>
          <a:p>
            <a:r>
              <a:rPr lang="en-US" dirty="0" smtClean="0"/>
              <a:t>Monitoring </a:t>
            </a:r>
            <a:r>
              <a:rPr lang="en-US" dirty="0" err="1" smtClean="0"/>
              <a:t>folikel</a:t>
            </a:r>
            <a:r>
              <a:rPr lang="en-US" dirty="0" smtClean="0"/>
              <a:t> (USG)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ANATOMI  NORMAL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Diameter transversal : 4,5 – 5,5 cm</a:t>
            </a:r>
          </a:p>
          <a:p>
            <a:r>
              <a:rPr lang="en-US" dirty="0" smtClean="0"/>
              <a:t>Diameter AP : 1,5 – 3 cm</a:t>
            </a:r>
          </a:p>
          <a:p>
            <a:r>
              <a:rPr lang="en-US" dirty="0" err="1" smtClean="0"/>
              <a:t>Panjang</a:t>
            </a:r>
            <a:r>
              <a:rPr lang="en-US" dirty="0" smtClean="0"/>
              <a:t> : 4,5 – 9 cm.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Modalitas Pemeriksaan Pelvic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Foto pelvic X ray</a:t>
            </a:r>
          </a:p>
          <a:p>
            <a:r>
              <a:rPr lang="id-ID" dirty="0" smtClean="0"/>
              <a:t>Dg kontras : Uretrography, HSG (histerosalphingography)</a:t>
            </a:r>
          </a:p>
          <a:p>
            <a:r>
              <a:rPr lang="id-ID" dirty="0" smtClean="0"/>
              <a:t>USG</a:t>
            </a:r>
          </a:p>
          <a:p>
            <a:r>
              <a:rPr lang="id-ID" dirty="0" smtClean="0"/>
              <a:t>CT Scan/ MSCT</a:t>
            </a:r>
          </a:p>
          <a:p>
            <a:r>
              <a:rPr lang="id-ID" dirty="0" smtClean="0"/>
              <a:t>MRI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ABNORMALITAS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Myoma</a:t>
            </a:r>
            <a:r>
              <a:rPr lang="en-US" dirty="0" smtClean="0"/>
              <a:t> uteri/ fibroids</a:t>
            </a:r>
          </a:p>
          <a:p>
            <a:r>
              <a:rPr lang="en-US" dirty="0" smtClean="0"/>
              <a:t>Endometriosis</a:t>
            </a:r>
          </a:p>
          <a:p>
            <a:r>
              <a:rPr lang="en-US" dirty="0" smtClean="0"/>
              <a:t>Malignancy </a:t>
            </a:r>
          </a:p>
          <a:p>
            <a:r>
              <a:rPr lang="en-US" dirty="0" err="1" smtClean="0"/>
              <a:t>Kista</a:t>
            </a:r>
            <a:r>
              <a:rPr lang="en-US" dirty="0" smtClean="0"/>
              <a:t> </a:t>
            </a:r>
            <a:r>
              <a:rPr lang="en-US" dirty="0" err="1" smtClean="0"/>
              <a:t>ovarii</a:t>
            </a:r>
            <a:endParaRPr lang="en-US" dirty="0" smtClean="0"/>
          </a:p>
          <a:p>
            <a:r>
              <a:rPr lang="en-US" dirty="0" err="1" smtClean="0"/>
              <a:t>Kista</a:t>
            </a:r>
            <a:r>
              <a:rPr lang="en-US" dirty="0" smtClean="0"/>
              <a:t> </a:t>
            </a:r>
            <a:r>
              <a:rPr lang="en-US" dirty="0" err="1" smtClean="0"/>
              <a:t>hidatidosa</a:t>
            </a:r>
            <a:endParaRPr lang="en-US" dirty="0" smtClean="0"/>
          </a:p>
          <a:p>
            <a:r>
              <a:rPr lang="en-US" dirty="0" smtClean="0"/>
              <a:t>Massa </a:t>
            </a:r>
            <a:r>
              <a:rPr lang="en-US" dirty="0" err="1" smtClean="0"/>
              <a:t>ovarium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padat</a:t>
            </a:r>
            <a:endParaRPr lang="en-US" dirty="0" smtClean="0"/>
          </a:p>
          <a:p>
            <a:r>
              <a:rPr lang="en-US" dirty="0" smtClean="0"/>
              <a:t>PID ( Pelvic </a:t>
            </a:r>
            <a:r>
              <a:rPr lang="en-US" dirty="0" err="1" smtClean="0"/>
              <a:t>Inflamatory</a:t>
            </a:r>
            <a:r>
              <a:rPr lang="en-US" dirty="0" smtClean="0"/>
              <a:t> Disease)</a:t>
            </a:r>
          </a:p>
          <a:p>
            <a:r>
              <a:rPr lang="en-US" dirty="0" err="1" smtClean="0"/>
              <a:t>Ascites</a:t>
            </a:r>
            <a:endParaRPr lang="en-US" dirty="0" smtClean="0"/>
          </a:p>
          <a:p>
            <a:r>
              <a:rPr lang="en-US" dirty="0" err="1" smtClean="0"/>
              <a:t>Abses</a:t>
            </a:r>
            <a:r>
              <a:rPr lang="en-US" dirty="0" smtClean="0"/>
              <a:t> pelvic</a:t>
            </a:r>
          </a:p>
          <a:p>
            <a:r>
              <a:rPr lang="en-US" dirty="0" smtClean="0"/>
              <a:t>Massa tuba </a:t>
            </a:r>
            <a:r>
              <a:rPr lang="en-US" dirty="0" err="1" smtClean="0"/>
              <a:t>ovarii</a:t>
            </a:r>
            <a:endParaRPr lang="en-US" dirty="0" smtClean="0"/>
          </a:p>
          <a:p>
            <a:r>
              <a:rPr lang="en-US" dirty="0" err="1" smtClean="0"/>
              <a:t>Varises</a:t>
            </a:r>
            <a:r>
              <a:rPr lang="en-US" dirty="0" smtClean="0"/>
              <a:t> pelvic</a:t>
            </a:r>
          </a:p>
          <a:p>
            <a:r>
              <a:rPr lang="en-US" dirty="0" err="1" smtClean="0"/>
              <a:t>Kehamilan</a:t>
            </a:r>
            <a:r>
              <a:rPr lang="en-US" dirty="0" smtClean="0"/>
              <a:t> ectopic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US Pelvis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US pelvis dilakukan sesuai dg indikasi</a:t>
            </a:r>
          </a:p>
          <a:p>
            <a:r>
              <a:rPr lang="id-ID" dirty="0" smtClean="0"/>
              <a:t>Cara khusus TVS/ transrectal/ biopsi</a:t>
            </a:r>
          </a:p>
          <a:p>
            <a:r>
              <a:rPr lang="id-ID" dirty="0" smtClean="0"/>
              <a:t>Tidak semua abnormalitas bisa di deteksi</a:t>
            </a:r>
          </a:p>
          <a:p>
            <a:r>
              <a:rPr lang="id-ID" dirty="0" smtClean="0"/>
              <a:t>Perlu latihan,petunjuk yg tepat / baku utk memaximalkan hasil pmx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Indikasi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 fontScale="77500" lnSpcReduction="20000"/>
          </a:bodyPr>
          <a:lstStyle/>
          <a:p>
            <a:r>
              <a:rPr lang="id-ID" dirty="0" smtClean="0"/>
              <a:t>Nyeri pelvis</a:t>
            </a:r>
          </a:p>
          <a:p>
            <a:r>
              <a:rPr lang="id-ID" dirty="0" smtClean="0"/>
              <a:t>Dysmenorhea</a:t>
            </a:r>
          </a:p>
          <a:p>
            <a:r>
              <a:rPr lang="id-ID" dirty="0" smtClean="0"/>
              <a:t>Meno/metroraghia</a:t>
            </a:r>
          </a:p>
          <a:p>
            <a:r>
              <a:rPr lang="id-ID" dirty="0" smtClean="0"/>
              <a:t>Menometroraghia</a:t>
            </a:r>
          </a:p>
          <a:p>
            <a:r>
              <a:rPr lang="id-ID" dirty="0" smtClean="0"/>
              <a:t>Follow up kelainan yg pernah diketahui (kista, myoma, adenomyosis)</a:t>
            </a:r>
          </a:p>
          <a:p>
            <a:r>
              <a:rPr lang="id-ID" dirty="0" smtClean="0"/>
              <a:t>Evaluasi px infertilitas</a:t>
            </a:r>
          </a:p>
          <a:p>
            <a:r>
              <a:rPr lang="id-ID" dirty="0" smtClean="0"/>
              <a:t>Pubertas prekok</a:t>
            </a:r>
          </a:p>
          <a:p>
            <a:r>
              <a:rPr lang="id-ID" dirty="0" smtClean="0"/>
              <a:t>Perdarahan post menopause</a:t>
            </a:r>
          </a:p>
          <a:p>
            <a:r>
              <a:rPr lang="id-ID" dirty="0" smtClean="0"/>
              <a:t>Konfirm daerah pelvis stlh pmx imaging lain (Ro, CT, MRI)</a:t>
            </a:r>
          </a:p>
          <a:p>
            <a:r>
              <a:rPr lang="id-ID" dirty="0" smtClean="0"/>
              <a:t>Evaluasi kelainan kongenital (uterus, Cx)</a:t>
            </a:r>
          </a:p>
          <a:p>
            <a:r>
              <a:rPr lang="id-ID" dirty="0" smtClean="0"/>
              <a:t>Nyeri pelvis, perdarahan &gt;&gt;, demam post op gynaec/partus</a:t>
            </a:r>
          </a:p>
          <a:p>
            <a:r>
              <a:rPr lang="id-ID" dirty="0" smtClean="0"/>
              <a:t>Lokasi IUD</a:t>
            </a:r>
          </a:p>
          <a:p>
            <a:r>
              <a:rPr lang="id-ID" dirty="0" smtClean="0"/>
              <a:t>Screening keganasan (ovarium, endometrium)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id-ID" dirty="0" smtClean="0"/>
              <a:t>USG Gynaecology, yg dinilai :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Uterus</a:t>
            </a:r>
          </a:p>
          <a:p>
            <a:r>
              <a:rPr lang="id-ID" dirty="0" smtClean="0"/>
              <a:t>Adnexa (ovarium &amp; tuba)</a:t>
            </a:r>
          </a:p>
          <a:p>
            <a:r>
              <a:rPr lang="id-ID" dirty="0" smtClean="0"/>
              <a:t>Ascites</a:t>
            </a:r>
          </a:p>
          <a:p>
            <a:r>
              <a:rPr lang="id-ID" dirty="0" smtClean="0"/>
              <a:t>Metastase</a:t>
            </a:r>
          </a:p>
          <a:p>
            <a:r>
              <a:rPr lang="id-ID" dirty="0" smtClean="0"/>
              <a:t>KGB Para-Aorta &amp; Pelvis</a:t>
            </a:r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id-ID" dirty="0" smtClean="0"/>
              <a:t>USG Gynaecology, mencakup :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Abdominal, rectal, vaginal</a:t>
            </a:r>
          </a:p>
          <a:p>
            <a:r>
              <a:rPr lang="id-ID" dirty="0" smtClean="0"/>
              <a:t>Resolusi 60-80 mm</a:t>
            </a:r>
          </a:p>
          <a:p>
            <a:r>
              <a:rPr lang="id-ID" dirty="0" smtClean="0"/>
              <a:t>TAS : buli hrs penuh utk mendorong uterus</a:t>
            </a:r>
          </a:p>
          <a:p>
            <a:r>
              <a:rPr lang="id-ID" dirty="0" smtClean="0"/>
              <a:t>TVS : buli sebaiknya kosong</a:t>
            </a:r>
          </a:p>
          <a:p>
            <a:r>
              <a:rPr lang="id-ID" dirty="0" smtClean="0"/>
              <a:t>Buli penuh ~ acoustic shadow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Uterus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UkuranNormal :</a:t>
            </a:r>
            <a:r>
              <a:rPr lang="en-US" dirty="0" smtClean="0"/>
              <a:t> 4</a:t>
            </a:r>
            <a:r>
              <a:rPr lang="id-ID" dirty="0" smtClean="0"/>
              <a:t>,5-9  x 4,5-</a:t>
            </a:r>
            <a:r>
              <a:rPr lang="en-US" dirty="0" smtClean="0"/>
              <a:t>5,5</a:t>
            </a:r>
            <a:r>
              <a:rPr lang="id-ID" dirty="0" smtClean="0"/>
              <a:t>  x </a:t>
            </a:r>
            <a:r>
              <a:rPr lang="en-US" dirty="0" smtClean="0"/>
              <a:t>1,5</a:t>
            </a:r>
            <a:r>
              <a:rPr lang="id-ID" dirty="0" smtClean="0"/>
              <a:t>-</a:t>
            </a:r>
            <a:r>
              <a:rPr lang="en-US" dirty="0" smtClean="0"/>
              <a:t>3</a:t>
            </a:r>
            <a:r>
              <a:rPr lang="id-ID" dirty="0" smtClean="0"/>
              <a:t> cm</a:t>
            </a:r>
          </a:p>
          <a:p>
            <a:r>
              <a:rPr lang="id-ID" dirty="0" smtClean="0"/>
              <a:t>Menoupase : 4,5 x 1,5 x 2,5 cm.</a:t>
            </a:r>
          </a:p>
          <a:p>
            <a:r>
              <a:rPr lang="id-ID" dirty="0" smtClean="0"/>
              <a:t>Uterus : Cervix = 1 : 1</a:t>
            </a:r>
          </a:p>
          <a:p>
            <a:r>
              <a:rPr lang="id-ID" dirty="0" smtClean="0"/>
              <a:t>Endocervix canal ada mucous echolucent ( cyst, normal)</a:t>
            </a:r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PELVIC  ORGANS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Kandung</a:t>
            </a:r>
            <a:r>
              <a:rPr lang="en-US" dirty="0" smtClean="0"/>
              <a:t> </a:t>
            </a:r>
            <a:r>
              <a:rPr lang="en-US" dirty="0" err="1" smtClean="0"/>
              <a:t>kemih</a:t>
            </a:r>
            <a:r>
              <a:rPr lang="en-US" dirty="0" smtClean="0"/>
              <a:t>/ </a:t>
            </a:r>
            <a:r>
              <a:rPr lang="en-US" dirty="0" err="1" smtClean="0"/>
              <a:t>buli-buli</a:t>
            </a:r>
            <a:endParaRPr lang="en-US" dirty="0" smtClean="0"/>
          </a:p>
          <a:p>
            <a:r>
              <a:rPr lang="en-US" dirty="0" smtClean="0"/>
              <a:t>Scrotum </a:t>
            </a:r>
            <a:r>
              <a:rPr lang="en-US" dirty="0" err="1" smtClean="0"/>
              <a:t>dan</a:t>
            </a:r>
            <a:r>
              <a:rPr lang="en-US" dirty="0" smtClean="0"/>
              <a:t> Testis</a:t>
            </a:r>
          </a:p>
          <a:p>
            <a:r>
              <a:rPr lang="en-US" dirty="0" err="1" smtClean="0"/>
              <a:t>Ginekologi</a:t>
            </a:r>
            <a:r>
              <a:rPr lang="en-US" dirty="0" smtClean="0"/>
              <a:t> (pelvis </a:t>
            </a:r>
            <a:r>
              <a:rPr lang="en-US" dirty="0" err="1" smtClean="0"/>
              <a:t>wanita</a:t>
            </a:r>
            <a:r>
              <a:rPr lang="en-US" dirty="0" smtClean="0"/>
              <a:t> non gravid)</a:t>
            </a:r>
          </a:p>
          <a:p>
            <a:r>
              <a:rPr lang="en-US" dirty="0" err="1" smtClean="0"/>
              <a:t>Obstetrik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LEIOMYOMA / FIBROIDS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 lnSpcReduction="20000"/>
          </a:bodyPr>
          <a:lstStyle/>
          <a:p>
            <a:r>
              <a:rPr lang="id-ID" dirty="0" smtClean="0"/>
              <a:t>Tumor plg sering di daerah pelvis, 20-25%</a:t>
            </a:r>
          </a:p>
          <a:p>
            <a:r>
              <a:rPr lang="id-ID" dirty="0" smtClean="0"/>
              <a:t>Pd cx hanya 3%</a:t>
            </a:r>
          </a:p>
          <a:p>
            <a:r>
              <a:rPr lang="id-ID" dirty="0" smtClean="0"/>
              <a:t>Letak di otot polos fundus, multiple, sering intramural.</a:t>
            </a:r>
          </a:p>
          <a:p>
            <a:r>
              <a:rPr lang="id-ID" dirty="0" smtClean="0"/>
              <a:t>Asymptomatik </a:t>
            </a:r>
            <a:r>
              <a:rPr lang="id-ID" dirty="0" smtClean="0">
                <a:latin typeface="Calibri"/>
                <a:cs typeface="Calibri"/>
              </a:rPr>
              <a:t>→ subserosa</a:t>
            </a:r>
          </a:p>
          <a:p>
            <a:r>
              <a:rPr lang="id-ID" dirty="0" smtClean="0">
                <a:latin typeface="Calibri"/>
                <a:cs typeface="Calibri"/>
              </a:rPr>
              <a:t>Submucous &amp; intramural : menorhagia</a:t>
            </a:r>
          </a:p>
          <a:p>
            <a:r>
              <a:rPr lang="id-ID" dirty="0" smtClean="0">
                <a:latin typeface="Calibri"/>
                <a:cs typeface="Calibri"/>
              </a:rPr>
              <a:t>Uterus &gt;&gt;, distorsi contour uterus</a:t>
            </a:r>
          </a:p>
          <a:p>
            <a:r>
              <a:rPr lang="id-ID" dirty="0" smtClean="0">
                <a:latin typeface="Calibri"/>
                <a:cs typeface="Calibri"/>
              </a:rPr>
              <a:t>Ekogenitas ~ bakso urat, kecil : hypoechoic</a:t>
            </a:r>
          </a:p>
          <a:p>
            <a:r>
              <a:rPr lang="id-ID" dirty="0" smtClean="0">
                <a:latin typeface="Calibri"/>
                <a:cs typeface="Calibri"/>
              </a:rPr>
              <a:t>Vascular di sekeliling myoma</a:t>
            </a:r>
          </a:p>
          <a:p>
            <a:r>
              <a:rPr lang="id-ID" dirty="0" smtClean="0">
                <a:latin typeface="Calibri"/>
                <a:cs typeface="Calibri"/>
              </a:rPr>
              <a:t>USG : lokasi u/ Tx, monitor GnRH</a:t>
            </a:r>
          </a:p>
          <a:p>
            <a:r>
              <a:rPr lang="id-ID" dirty="0" smtClean="0">
                <a:latin typeface="Calibri"/>
                <a:cs typeface="Calibri"/>
              </a:rPr>
              <a:t>RI 0,48 ± 0,08 ,  A. Uterina 0,74 ± 0,09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ADENOMYOSIS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Dari corpus belakang, elipsoid</a:t>
            </a:r>
          </a:p>
          <a:p>
            <a:r>
              <a:rPr lang="id-ID" dirty="0" smtClean="0"/>
              <a:t>Klinis : nyeri sampai guling2</a:t>
            </a:r>
          </a:p>
          <a:p>
            <a:r>
              <a:rPr lang="id-ID" dirty="0" smtClean="0"/>
              <a:t>Kelainan kelenjar endometrium di otot rahim</a:t>
            </a:r>
          </a:p>
          <a:p>
            <a:r>
              <a:rPr lang="id-ID" dirty="0" smtClean="0"/>
              <a:t>Tx adenomyosis : histerektomi</a:t>
            </a:r>
          </a:p>
          <a:p>
            <a:r>
              <a:rPr lang="id-ID" dirty="0" smtClean="0"/>
              <a:t>Myoma / Fibroids : jika tdk ada keluhan </a:t>
            </a:r>
            <a:r>
              <a:rPr lang="id-ID" dirty="0" smtClean="0">
                <a:latin typeface="Calibri"/>
                <a:cs typeface="Calibri"/>
              </a:rPr>
              <a:t>→ konservatif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TROPHOBLAST GANAS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Mola hidatidosa</a:t>
            </a:r>
          </a:p>
          <a:p>
            <a:r>
              <a:rPr lang="id-ID" dirty="0" smtClean="0"/>
              <a:t>Echogenic irregular area</a:t>
            </a:r>
          </a:p>
          <a:p>
            <a:r>
              <a:rPr lang="id-ID" dirty="0" smtClean="0"/>
              <a:t>Doppler : uterus vasculature &amp; small intratumoral vessels (flare)</a:t>
            </a:r>
          </a:p>
          <a:p>
            <a:r>
              <a:rPr lang="id-ID" dirty="0" smtClean="0"/>
              <a:t>Jika stlh menopause </a:t>
            </a:r>
            <a:r>
              <a:rPr lang="id-ID" dirty="0" smtClean="0">
                <a:latin typeface="Calibri"/>
                <a:cs typeface="Calibri"/>
              </a:rPr>
              <a:t>→sarcoma ( </a:t>
            </a:r>
            <a:r>
              <a:rPr lang="id-ID" dirty="0" smtClean="0">
                <a:latin typeface="Lucida Console"/>
                <a:cs typeface="Calibri"/>
              </a:rPr>
              <a:t>ß HCG -)</a:t>
            </a:r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ENDOMETRIUM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Teb</a:t>
            </a:r>
            <a:r>
              <a:rPr lang="en-US" dirty="0" smtClean="0"/>
              <a:t>a</a:t>
            </a:r>
            <a:r>
              <a:rPr lang="id-ID" dirty="0" smtClean="0"/>
              <a:t>l : 1 – 14 mm</a:t>
            </a:r>
          </a:p>
          <a:p>
            <a:r>
              <a:rPr lang="id-ID" dirty="0" smtClean="0"/>
              <a:t>Hari ke 3 tebal 3 mm</a:t>
            </a:r>
          </a:p>
          <a:p>
            <a:r>
              <a:rPr lang="id-ID" dirty="0" smtClean="0"/>
              <a:t>Hari ke 4 tebal 4 - 8 mm pd masa proliferasi</a:t>
            </a:r>
          </a:p>
          <a:p>
            <a:r>
              <a:rPr lang="id-ID" dirty="0" smtClean="0"/>
              <a:t>8 – 12 mm pada masa pre ovulasi</a:t>
            </a:r>
          </a:p>
          <a:p>
            <a:r>
              <a:rPr lang="id-ID" dirty="0" smtClean="0"/>
              <a:t>u/ menentukan hyperplasia?</a:t>
            </a:r>
          </a:p>
          <a:p>
            <a:r>
              <a:rPr lang="id-ID" dirty="0" smtClean="0"/>
              <a:t>u/ menentukan lesi pre cancer</a:t>
            </a: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OVARIUM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 fontScale="85000" lnSpcReduction="20000"/>
          </a:bodyPr>
          <a:lstStyle/>
          <a:p>
            <a:r>
              <a:rPr lang="id-ID" dirty="0" smtClean="0"/>
              <a:t>Oval, pangkal lebih kecil</a:t>
            </a:r>
          </a:p>
          <a:p>
            <a:r>
              <a:rPr lang="id-ID" dirty="0" smtClean="0"/>
              <a:t>Lokasi : posteromedial dr A.Iliaca externa</a:t>
            </a:r>
          </a:p>
          <a:p>
            <a:r>
              <a:rPr lang="id-ID" dirty="0" smtClean="0"/>
              <a:t>Tunika hypoechoic, stroma echogenic</a:t>
            </a:r>
          </a:p>
          <a:p>
            <a:r>
              <a:rPr lang="id-ID" dirty="0" smtClean="0"/>
              <a:t>Folikel hr ke 7 – 10, di US tampak sbg kista, bs terlihat bbrp.</a:t>
            </a:r>
          </a:p>
          <a:p>
            <a:r>
              <a:rPr lang="id-ID" dirty="0" smtClean="0"/>
              <a:t>Jika saat haid hilang </a:t>
            </a:r>
            <a:r>
              <a:rPr lang="id-ID" dirty="0" smtClean="0">
                <a:latin typeface="Calibri"/>
                <a:cs typeface="Calibri"/>
              </a:rPr>
              <a:t>→ folikel.</a:t>
            </a:r>
          </a:p>
          <a:p>
            <a:r>
              <a:rPr lang="id-ID" dirty="0" smtClean="0">
                <a:latin typeface="Calibri"/>
                <a:cs typeface="Calibri"/>
              </a:rPr>
              <a:t>Folikel s/d 30mm, non dominan ≤ 11 mm</a:t>
            </a:r>
          </a:p>
          <a:p>
            <a:r>
              <a:rPr lang="id-ID" dirty="0" smtClean="0">
                <a:latin typeface="Calibri"/>
                <a:cs typeface="Calibri"/>
              </a:rPr>
              <a:t>Folikel dominan bertambah 2 – 3 mm/hari</a:t>
            </a:r>
          </a:p>
          <a:p>
            <a:r>
              <a:rPr lang="id-ID" dirty="0" smtClean="0">
                <a:latin typeface="Calibri"/>
                <a:cs typeface="Calibri"/>
              </a:rPr>
              <a:t>Kista folikel 3 – 8 mm : jernih, unilokular, dinding tipis.</a:t>
            </a:r>
          </a:p>
          <a:p>
            <a:r>
              <a:rPr lang="id-ID" dirty="0" smtClean="0">
                <a:latin typeface="Calibri"/>
                <a:cs typeface="Calibri"/>
              </a:rPr>
              <a:t>Tuba : Normal sulit dilihat</a:t>
            </a:r>
          </a:p>
          <a:p>
            <a:r>
              <a:rPr lang="id-ID" dirty="0" smtClean="0">
                <a:latin typeface="Calibri"/>
                <a:cs typeface="Calibri"/>
              </a:rPr>
              <a:t>Kista ovarium &lt; 60 mm, tanpa echointernal, permukaan rata, jarang ganas.</a:t>
            </a:r>
          </a:p>
          <a:p>
            <a:r>
              <a:rPr lang="id-ID" dirty="0" smtClean="0">
                <a:latin typeface="Calibri"/>
                <a:cs typeface="Calibri"/>
              </a:rPr>
              <a:t>Kista ovarium pd menopause : hati2 !!!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USG OBSTETRIK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Apakah</a:t>
            </a:r>
            <a:r>
              <a:rPr lang="en-US" dirty="0" smtClean="0"/>
              <a:t> USG </a:t>
            </a:r>
            <a:r>
              <a:rPr lang="en-US" dirty="0" err="1" smtClean="0"/>
              <a:t>aman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</a:t>
            </a:r>
            <a:r>
              <a:rPr lang="en-US" dirty="0" err="1" smtClean="0"/>
              <a:t>ibu</a:t>
            </a:r>
            <a:r>
              <a:rPr lang="en-US" dirty="0" smtClean="0"/>
              <a:t> </a:t>
            </a:r>
            <a:r>
              <a:rPr lang="en-US" dirty="0" err="1" smtClean="0"/>
              <a:t>hamil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Apakah</a:t>
            </a:r>
            <a:r>
              <a:rPr lang="en-US" dirty="0" smtClean="0"/>
              <a:t> </a:t>
            </a:r>
            <a:r>
              <a:rPr lang="en-US" dirty="0" err="1" smtClean="0"/>
              <a:t>kehamilan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scr</a:t>
            </a:r>
            <a:r>
              <a:rPr lang="en-US" dirty="0" smtClean="0"/>
              <a:t> </a:t>
            </a:r>
            <a:r>
              <a:rPr lang="en-US" dirty="0" err="1" smtClean="0"/>
              <a:t>klinis</a:t>
            </a:r>
            <a:r>
              <a:rPr lang="en-US" dirty="0" smtClean="0"/>
              <a:t> normal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indikasi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USG?</a:t>
            </a:r>
          </a:p>
          <a:p>
            <a:r>
              <a:rPr lang="en-US" dirty="0" err="1" smtClean="0"/>
              <a:t>Kapan</a:t>
            </a:r>
            <a:r>
              <a:rPr lang="en-US" dirty="0" smtClean="0"/>
              <a:t> </a:t>
            </a:r>
            <a:r>
              <a:rPr lang="en-US" dirty="0" err="1" smtClean="0"/>
              <a:t>pmx</a:t>
            </a:r>
            <a:r>
              <a:rPr lang="en-US" dirty="0" smtClean="0"/>
              <a:t> USG </a:t>
            </a:r>
            <a:r>
              <a:rPr lang="en-US" dirty="0" err="1" smtClean="0"/>
              <a:t>tdk</a:t>
            </a:r>
            <a:r>
              <a:rPr lang="en-US" dirty="0" smtClean="0"/>
              <a:t> </a:t>
            </a:r>
            <a:r>
              <a:rPr lang="en-US" dirty="0" err="1" smtClean="0"/>
              <a:t>dianjurkan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USG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Kehamilan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Konfirmasi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kehamilan</a:t>
            </a:r>
            <a:endParaRPr lang="en-US" dirty="0" smtClean="0"/>
          </a:p>
          <a:p>
            <a:r>
              <a:rPr lang="en-US" dirty="0" err="1" smtClean="0"/>
              <a:t>Perkiraan</a:t>
            </a:r>
            <a:r>
              <a:rPr lang="en-US" dirty="0" smtClean="0"/>
              <a:t> </a:t>
            </a:r>
            <a:r>
              <a:rPr lang="en-US" dirty="0" err="1" smtClean="0"/>
              <a:t>umur</a:t>
            </a:r>
            <a:r>
              <a:rPr lang="en-US" dirty="0" smtClean="0"/>
              <a:t> </a:t>
            </a:r>
            <a:r>
              <a:rPr lang="en-US" dirty="0" err="1" smtClean="0"/>
              <a:t>kehamilan</a:t>
            </a:r>
            <a:endParaRPr lang="en-US" dirty="0" smtClean="0"/>
          </a:p>
          <a:p>
            <a:r>
              <a:rPr lang="en-US" dirty="0" err="1" smtClean="0"/>
              <a:t>Deteksi</a:t>
            </a:r>
            <a:r>
              <a:rPr lang="en-US" dirty="0" smtClean="0"/>
              <a:t> </a:t>
            </a:r>
            <a:r>
              <a:rPr lang="en-US" dirty="0" err="1" smtClean="0"/>
              <a:t>abnormalitas</a:t>
            </a:r>
            <a:r>
              <a:rPr lang="en-US" dirty="0" smtClean="0"/>
              <a:t> </a:t>
            </a:r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 smtClean="0"/>
              <a:t>kehamilan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TRIMESTER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1. Gestational Sac :</a:t>
            </a:r>
          </a:p>
          <a:p>
            <a:r>
              <a:rPr lang="en-US" dirty="0" err="1" smtClean="0"/>
              <a:t>Ada</a:t>
            </a:r>
            <a:r>
              <a:rPr lang="en-US" dirty="0" smtClean="0"/>
              <a:t>/ </a:t>
            </a:r>
            <a:r>
              <a:rPr lang="en-US" dirty="0" err="1" smtClean="0"/>
              <a:t>tidak</a:t>
            </a:r>
            <a:r>
              <a:rPr lang="en-US" dirty="0" smtClean="0"/>
              <a:t>?</a:t>
            </a:r>
          </a:p>
          <a:p>
            <a:r>
              <a:rPr lang="en-US" dirty="0" smtClean="0"/>
              <a:t>Embryo/fetal pole</a:t>
            </a:r>
          </a:p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embryo, </a:t>
            </a:r>
            <a:r>
              <a:rPr lang="en-US" dirty="0" err="1" smtClean="0"/>
              <a:t>ukur</a:t>
            </a:r>
            <a:r>
              <a:rPr lang="en-US" dirty="0" smtClean="0"/>
              <a:t> Crown Rump Length</a:t>
            </a:r>
          </a:p>
          <a:p>
            <a:r>
              <a:rPr lang="en-US" dirty="0" err="1" smtClean="0"/>
              <a:t>Jika</a:t>
            </a:r>
            <a:r>
              <a:rPr lang="en-US" dirty="0" smtClean="0"/>
              <a:t> embryo </a:t>
            </a:r>
            <a:r>
              <a:rPr lang="en-US" dirty="0" err="1" smtClean="0"/>
              <a:t>tdk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, </a:t>
            </a:r>
            <a:r>
              <a:rPr lang="en-US" dirty="0" err="1" smtClean="0"/>
              <a:t>ukur</a:t>
            </a:r>
            <a:r>
              <a:rPr lang="en-US" dirty="0" smtClean="0"/>
              <a:t> </a:t>
            </a:r>
            <a:r>
              <a:rPr lang="en-US" dirty="0" err="1" smtClean="0"/>
              <a:t>ruang</a:t>
            </a:r>
            <a:r>
              <a:rPr lang="en-US" dirty="0" smtClean="0"/>
              <a:t> anechoic </a:t>
            </a:r>
            <a:r>
              <a:rPr lang="en-US" dirty="0" err="1" smtClean="0"/>
              <a:t>dari</a:t>
            </a:r>
            <a:r>
              <a:rPr lang="en-US" dirty="0" smtClean="0"/>
              <a:t> GS</a:t>
            </a:r>
          </a:p>
          <a:p>
            <a:r>
              <a:rPr lang="en-US" dirty="0" err="1" smtClean="0"/>
              <a:t>Ukur</a:t>
            </a:r>
            <a:r>
              <a:rPr lang="en-US" dirty="0" smtClean="0"/>
              <a:t> diameter </a:t>
            </a:r>
            <a:r>
              <a:rPr lang="en-US" dirty="0" err="1" smtClean="0"/>
              <a:t>biparietal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</a:t>
            </a:r>
            <a:r>
              <a:rPr lang="en-US" dirty="0" err="1" smtClean="0"/>
              <a:t>kehamilan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lbh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TRIMESTER 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Tanda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janin</a:t>
            </a:r>
            <a:r>
              <a:rPr lang="en-US" dirty="0" smtClean="0"/>
              <a:t>, DJJ </a:t>
            </a:r>
            <a:r>
              <a:rPr lang="en-US" dirty="0" err="1" smtClean="0"/>
              <a:t>scr</a:t>
            </a:r>
            <a:r>
              <a:rPr lang="en-US" dirty="0" smtClean="0"/>
              <a:t> real time</a:t>
            </a:r>
          </a:p>
          <a:p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janin</a:t>
            </a:r>
            <a:r>
              <a:rPr lang="en-US" dirty="0" smtClean="0"/>
              <a:t>,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gambaran</a:t>
            </a:r>
            <a:r>
              <a:rPr lang="en-US" dirty="0" smtClean="0"/>
              <a:t> </a:t>
            </a:r>
            <a:r>
              <a:rPr lang="en-US" dirty="0" err="1" smtClean="0"/>
              <a:t>fusi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amnion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chorion</a:t>
            </a:r>
            <a:r>
              <a:rPr lang="en-US" dirty="0" smtClean="0"/>
              <a:t> </a:t>
            </a:r>
            <a:r>
              <a:rPr lang="en-US" dirty="0" err="1" smtClean="0"/>
              <a:t>menyerupai</a:t>
            </a:r>
            <a:r>
              <a:rPr lang="en-US" dirty="0" smtClean="0"/>
              <a:t> GS </a:t>
            </a:r>
            <a:r>
              <a:rPr lang="en-US" dirty="0" err="1" smtClean="0"/>
              <a:t>shg</a:t>
            </a:r>
            <a:r>
              <a:rPr lang="en-US" dirty="0" smtClean="0"/>
              <a:t> </a:t>
            </a:r>
            <a:r>
              <a:rPr lang="en-US" dirty="0" err="1" smtClean="0"/>
              <a:t>diinterpretasikan</a:t>
            </a:r>
            <a:r>
              <a:rPr lang="en-US" dirty="0" smtClean="0"/>
              <a:t> </a:t>
            </a:r>
            <a:r>
              <a:rPr lang="en-US" dirty="0" err="1" smtClean="0"/>
              <a:t>sbg</a:t>
            </a:r>
            <a:r>
              <a:rPr lang="en-US" dirty="0" smtClean="0"/>
              <a:t> </a:t>
            </a:r>
            <a:r>
              <a:rPr lang="en-US" dirty="0" err="1" smtClean="0"/>
              <a:t>kehamilan</a:t>
            </a:r>
            <a:r>
              <a:rPr lang="en-US" dirty="0" smtClean="0"/>
              <a:t> </a:t>
            </a:r>
            <a:r>
              <a:rPr lang="en-US" dirty="0" err="1" smtClean="0"/>
              <a:t>kembar</a:t>
            </a:r>
            <a:endParaRPr lang="en-US" dirty="0" smtClean="0"/>
          </a:p>
          <a:p>
            <a:r>
              <a:rPr lang="en-US" dirty="0" smtClean="0"/>
              <a:t>Uterus, Cervix, placenta.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TRIMESTER  II  </a:t>
            </a:r>
            <a:r>
              <a:rPr lang="en-US" dirty="0" err="1" smtClean="0"/>
              <a:t>dan</a:t>
            </a:r>
            <a:r>
              <a:rPr lang="en-US" dirty="0" smtClean="0"/>
              <a:t>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Janin</a:t>
            </a:r>
            <a:r>
              <a:rPr lang="en-US" dirty="0" smtClean="0"/>
              <a:t>, </a:t>
            </a:r>
            <a:r>
              <a:rPr lang="en-US" dirty="0" err="1" smtClean="0"/>
              <a:t>jumlah</a:t>
            </a:r>
            <a:r>
              <a:rPr lang="en-US" dirty="0" smtClean="0"/>
              <a:t>, </a:t>
            </a:r>
            <a:r>
              <a:rPr lang="en-US" dirty="0" err="1" smtClean="0"/>
              <a:t>presentasi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posisi</a:t>
            </a:r>
            <a:endParaRPr lang="en-US" dirty="0" smtClean="0"/>
          </a:p>
          <a:p>
            <a:r>
              <a:rPr lang="en-US" dirty="0" err="1" smtClean="0"/>
              <a:t>Estimasi</a:t>
            </a:r>
            <a:r>
              <a:rPr lang="en-US" dirty="0" smtClean="0"/>
              <a:t> </a:t>
            </a:r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cairan</a:t>
            </a:r>
            <a:r>
              <a:rPr lang="en-US" dirty="0" smtClean="0"/>
              <a:t> placenta</a:t>
            </a:r>
          </a:p>
          <a:p>
            <a:r>
              <a:rPr lang="en-US" dirty="0" err="1" smtClean="0"/>
              <a:t>Lokasi</a:t>
            </a:r>
            <a:r>
              <a:rPr lang="en-US" dirty="0" smtClean="0"/>
              <a:t> placenta</a:t>
            </a:r>
          </a:p>
          <a:p>
            <a:r>
              <a:rPr lang="en-US" dirty="0" err="1" smtClean="0"/>
              <a:t>Umur</a:t>
            </a:r>
            <a:r>
              <a:rPr lang="en-US" dirty="0" smtClean="0"/>
              <a:t> </a:t>
            </a:r>
            <a:r>
              <a:rPr lang="en-US" dirty="0" err="1" smtClean="0"/>
              <a:t>kehamilan</a:t>
            </a:r>
            <a:r>
              <a:rPr lang="en-US" dirty="0" smtClean="0"/>
              <a:t> : </a:t>
            </a:r>
            <a:r>
              <a:rPr lang="en-US" dirty="0" err="1" smtClean="0"/>
              <a:t>kombinasi</a:t>
            </a:r>
            <a:r>
              <a:rPr lang="en-US" dirty="0" smtClean="0"/>
              <a:t> BPD </a:t>
            </a:r>
            <a:r>
              <a:rPr lang="en-US" dirty="0" err="1" smtClean="0"/>
              <a:t>dan</a:t>
            </a:r>
            <a:r>
              <a:rPr lang="en-US" dirty="0" smtClean="0"/>
              <a:t> Femur length, pd </a:t>
            </a:r>
            <a:r>
              <a:rPr lang="en-US" dirty="0" err="1" smtClean="0"/>
              <a:t>smt</a:t>
            </a:r>
            <a:r>
              <a:rPr lang="en-US" dirty="0" smtClean="0"/>
              <a:t> III </a:t>
            </a:r>
            <a:r>
              <a:rPr lang="en-US" dirty="0" err="1" smtClean="0"/>
              <a:t>akurasi</a:t>
            </a:r>
            <a:r>
              <a:rPr lang="en-US" dirty="0" smtClean="0"/>
              <a:t> </a:t>
            </a:r>
            <a:r>
              <a:rPr lang="en-US" dirty="0" err="1" smtClean="0"/>
              <a:t>menurun</a:t>
            </a:r>
            <a:r>
              <a:rPr lang="en-US" dirty="0" smtClean="0"/>
              <a:t> </a:t>
            </a:r>
            <a:r>
              <a:rPr lang="en-US" dirty="0" err="1" smtClean="0"/>
              <a:t>krn</a:t>
            </a:r>
            <a:r>
              <a:rPr lang="en-US" dirty="0" smtClean="0"/>
              <a:t> </a:t>
            </a:r>
            <a:r>
              <a:rPr lang="en-US" dirty="0" err="1" smtClean="0"/>
              <a:t>variasi</a:t>
            </a:r>
            <a:r>
              <a:rPr lang="en-US" dirty="0" smtClean="0"/>
              <a:t> </a:t>
            </a:r>
            <a:r>
              <a:rPr lang="en-US" dirty="0" err="1" smtClean="0"/>
              <a:t>meningkat</a:t>
            </a:r>
            <a:r>
              <a:rPr lang="en-US" dirty="0" smtClean="0"/>
              <a:t>.</a:t>
            </a:r>
          </a:p>
          <a:p>
            <a:r>
              <a:rPr lang="en-US" dirty="0" smtClean="0"/>
              <a:t>Abdominal </a:t>
            </a:r>
            <a:r>
              <a:rPr lang="en-US" dirty="0" err="1" smtClean="0"/>
              <a:t>Circumferencial</a:t>
            </a:r>
            <a:r>
              <a:rPr lang="en-US" dirty="0" smtClean="0"/>
              <a:t> – </a:t>
            </a:r>
            <a:r>
              <a:rPr lang="en-US" dirty="0" err="1" smtClean="0"/>
              <a:t>ukuran</a:t>
            </a:r>
            <a:r>
              <a:rPr lang="en-US" dirty="0" smtClean="0"/>
              <a:t> </a:t>
            </a:r>
            <a:r>
              <a:rPr lang="en-US" dirty="0" err="1" smtClean="0"/>
              <a:t>keliling</a:t>
            </a:r>
            <a:r>
              <a:rPr lang="en-US" dirty="0" smtClean="0"/>
              <a:t> abdomen </a:t>
            </a:r>
            <a:r>
              <a:rPr lang="en-US" dirty="0" err="1" smtClean="0"/>
              <a:t>janin</a:t>
            </a:r>
            <a:r>
              <a:rPr lang="en-US" dirty="0" smtClean="0"/>
              <a:t> </a:t>
            </a:r>
            <a:r>
              <a:rPr lang="en-US" dirty="0" err="1" smtClean="0"/>
              <a:t>setinggi</a:t>
            </a:r>
            <a:r>
              <a:rPr lang="en-US" dirty="0" smtClean="0"/>
              <a:t> </a:t>
            </a:r>
            <a:r>
              <a:rPr lang="en-US" dirty="0" err="1" smtClean="0"/>
              <a:t>V.Umbilicalis</a:t>
            </a:r>
            <a:r>
              <a:rPr lang="en-US" dirty="0" smtClean="0"/>
              <a:t> / portal sinus</a:t>
            </a:r>
          </a:p>
          <a:p>
            <a:r>
              <a:rPr lang="en-US" dirty="0" smtClean="0"/>
              <a:t>Uterus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adnexa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KANDUNG KEMIH / BLADDER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Indikasi</a:t>
            </a:r>
            <a:r>
              <a:rPr lang="en-US" dirty="0" smtClean="0"/>
              <a:t> :</a:t>
            </a:r>
          </a:p>
          <a:p>
            <a:r>
              <a:rPr lang="en-US" dirty="0" err="1" smtClean="0"/>
              <a:t>Disuri</a:t>
            </a:r>
            <a:r>
              <a:rPr lang="en-US" dirty="0" smtClean="0"/>
              <a:t>/ </a:t>
            </a:r>
            <a:r>
              <a:rPr lang="en-US" dirty="0" err="1" smtClean="0"/>
              <a:t>poliuri</a:t>
            </a:r>
            <a:endParaRPr lang="en-US" dirty="0" smtClean="0"/>
          </a:p>
          <a:p>
            <a:r>
              <a:rPr lang="en-US" dirty="0" err="1" smtClean="0"/>
              <a:t>Hematuria</a:t>
            </a:r>
            <a:endParaRPr lang="en-US" dirty="0" smtClean="0"/>
          </a:p>
          <a:p>
            <a:r>
              <a:rPr lang="en-US" dirty="0" err="1" smtClean="0"/>
              <a:t>Infeksi</a:t>
            </a:r>
            <a:r>
              <a:rPr lang="en-US" dirty="0" smtClean="0"/>
              <a:t> (cystitis), </a:t>
            </a:r>
            <a:r>
              <a:rPr lang="en-US" dirty="0" err="1" smtClean="0"/>
              <a:t>akut</a:t>
            </a:r>
            <a:r>
              <a:rPr lang="en-US" dirty="0" smtClean="0"/>
              <a:t> pd </a:t>
            </a:r>
            <a:r>
              <a:rPr lang="en-US" dirty="0" err="1" smtClean="0"/>
              <a:t>anak</a:t>
            </a:r>
            <a:r>
              <a:rPr lang="en-US" dirty="0" smtClean="0"/>
              <a:t>, </a:t>
            </a:r>
            <a:r>
              <a:rPr lang="en-US" dirty="0" err="1" smtClean="0"/>
              <a:t>rekuren</a:t>
            </a:r>
            <a:r>
              <a:rPr lang="en-US" dirty="0" smtClean="0"/>
              <a:t> pd </a:t>
            </a:r>
            <a:r>
              <a:rPr lang="en-US" dirty="0" err="1" smtClean="0"/>
              <a:t>dewasa</a:t>
            </a:r>
            <a:endParaRPr lang="en-US" dirty="0" smtClean="0"/>
          </a:p>
          <a:p>
            <a:r>
              <a:rPr lang="en-US" dirty="0" smtClean="0"/>
              <a:t>Massa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panggul</a:t>
            </a:r>
            <a:endParaRPr lang="en-US" dirty="0" smtClean="0"/>
          </a:p>
          <a:p>
            <a:r>
              <a:rPr lang="en-US" dirty="0" err="1" smtClean="0"/>
              <a:t>Retensio</a:t>
            </a:r>
            <a:r>
              <a:rPr lang="en-US" dirty="0" smtClean="0"/>
              <a:t> urine</a:t>
            </a:r>
          </a:p>
          <a:p>
            <a:r>
              <a:rPr lang="en-US" dirty="0" err="1" smtClean="0"/>
              <a:t>Nyeri</a:t>
            </a:r>
            <a:r>
              <a:rPr lang="en-US" dirty="0" smtClean="0"/>
              <a:t> </a:t>
            </a:r>
            <a:r>
              <a:rPr lang="en-US" dirty="0" err="1" smtClean="0"/>
              <a:t>panggul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BOF</a:t>
            </a:r>
            <a:endParaRPr lang="id-ID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id-ID" sz="3200" dirty="0" smtClean="0"/>
              <a:t>BOF</a:t>
            </a:r>
            <a:endParaRPr lang="id-ID" sz="3200" dirty="0"/>
          </a:p>
        </p:txBody>
      </p:sp>
      <p:pic>
        <p:nvPicPr>
          <p:cNvPr id="1026" name="Picture 2" descr="F:\Plain photo 1\DSCN203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457303" y="1435100"/>
            <a:ext cx="3429793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Foto   pelvis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endParaRPr lang="id-ID" sz="3200" dirty="0"/>
          </a:p>
        </p:txBody>
      </p:sp>
      <p:pic>
        <p:nvPicPr>
          <p:cNvPr id="2050" name="Picture 2" descr="F:\Plain photo 2\DSCN257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1768" y="2160524"/>
            <a:ext cx="2340864" cy="3121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uretrography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endParaRPr lang="id-ID" sz="3200" dirty="0"/>
          </a:p>
        </p:txBody>
      </p:sp>
      <p:pic>
        <p:nvPicPr>
          <p:cNvPr id="3074" name="Picture 2" descr="F:\Contrast 2\DSCN225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32909" y="1742671"/>
            <a:ext cx="5278582" cy="3956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CT Scan dg kontras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id-ID" sz="3200" dirty="0" smtClean="0"/>
              <a:t>Massa rectum</a:t>
            </a:r>
            <a:endParaRPr lang="id-ID" sz="3200" dirty="0"/>
          </a:p>
        </p:txBody>
      </p:sp>
      <p:pic>
        <p:nvPicPr>
          <p:cNvPr id="5" name="Picture 7" descr="DSCN093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32909" y="1742671"/>
            <a:ext cx="5278582" cy="395685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Genitalia wanita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Uterus dewasa	 : 8 x 5,5 x 3 cm</a:t>
            </a:r>
          </a:p>
          <a:p>
            <a:r>
              <a:rPr lang="id-ID" dirty="0" smtClean="0"/>
              <a:t>Ovarium dewasa	 : 2,5 – 5 x 1,5 – 3 cm x 0,6 – 2,2 cm.</a:t>
            </a:r>
          </a:p>
          <a:p>
            <a:r>
              <a:rPr lang="id-ID" dirty="0" smtClean="0"/>
              <a:t>Ovarium post menopause : 2 x 2 x 1 cm.</a:t>
            </a:r>
          </a:p>
          <a:p>
            <a:r>
              <a:rPr lang="id-ID" dirty="0" smtClean="0"/>
              <a:t>Volume 			: 6 – 13 cc.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Peran Imaging, USG :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Ectopic pregnancy</a:t>
            </a:r>
          </a:p>
          <a:p>
            <a:r>
              <a:rPr lang="id-ID" dirty="0" smtClean="0"/>
              <a:t>Multiple pregnancy</a:t>
            </a:r>
          </a:p>
          <a:p>
            <a:r>
              <a:rPr lang="id-ID" dirty="0" smtClean="0"/>
              <a:t>Molar pregnancy</a:t>
            </a:r>
          </a:p>
          <a:p>
            <a:r>
              <a:rPr lang="id-ID" dirty="0" smtClean="0"/>
              <a:t>Nuchal translucency</a:t>
            </a:r>
          </a:p>
          <a:p>
            <a:r>
              <a:rPr lang="id-ID" dirty="0" smtClean="0"/>
              <a:t>Fetal abnormalities : anencephaly, holoprosencephaly, cystic hygroma, bladder outlet obstruction.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Peran Imaging, USG :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Evaluasi Uterine : uterine abnormality, kontrasepsi.</a:t>
            </a:r>
          </a:p>
          <a:p>
            <a:r>
              <a:rPr lang="id-ID" dirty="0" smtClean="0"/>
              <a:t>Evaluasi Adnexa : ovarial cyst, fibroid, hydrosalpinx, dilated bowel, bladder diverticulum, pelvic kidney, retropritoneal neoplasm, hetreotopic pregnancy.</a:t>
            </a:r>
          </a:p>
          <a:p>
            <a:r>
              <a:rPr lang="id-ID" dirty="0" smtClean="0"/>
              <a:t>Evaluasi head, spine, chest, abdominal wall &amp; content, limbs and soft markers.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Peran Imaging, USG :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Evaluasi Cervix, Placenta &amp; amniotic fluid.</a:t>
            </a:r>
          </a:p>
          <a:p>
            <a:r>
              <a:rPr lang="id-ID" dirty="0" smtClean="0"/>
              <a:t>Evaluasi fetal growth &amp; assessment.</a:t>
            </a:r>
          </a:p>
          <a:p>
            <a:r>
              <a:rPr lang="id-ID" dirty="0" smtClean="0"/>
              <a:t>Invasive procedure, guiding USG pada : amniocentesis, chorion biopsy, fetal blood sampling, intracardiac injection.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Evaluasi USG pada kehamilan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dirty="0" smtClean="0"/>
              <a:t>USG memiliki kemampuan utk :</a:t>
            </a:r>
          </a:p>
          <a:p>
            <a:r>
              <a:rPr lang="id-ID" dirty="0" smtClean="0"/>
              <a:t>Konfirmasi adanya kehamilan</a:t>
            </a:r>
          </a:p>
          <a:p>
            <a:r>
              <a:rPr lang="id-ID" dirty="0" smtClean="0"/>
              <a:t>Perkiraan umur kehamilan</a:t>
            </a:r>
          </a:p>
          <a:p>
            <a:r>
              <a:rPr lang="id-ID" dirty="0" smtClean="0"/>
              <a:t>Deteksi abnormalitas dari kehamilan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TRIMESTER 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Minggu ke 5 : tampak gestational sac, bulat, dikelilingi o/ ring echogenic, letak di fundus.</a:t>
            </a:r>
          </a:p>
          <a:p>
            <a:r>
              <a:rPr lang="id-ID" dirty="0" smtClean="0"/>
              <a:t>Minggu ke 6 : tampak embrio/fetal pole, jk tdk tampak dx “blighted ovum” perlu di periksa lagi 1 – 2 mgg.</a:t>
            </a:r>
          </a:p>
          <a:p>
            <a:r>
              <a:rPr lang="id-ID" dirty="0" smtClean="0"/>
              <a:t>Minggu ke 8 : tampak ring yg echogenic gambaran chorionic villi. Jika fetal pole/ukuran crown rump &gt; 5cm akan tampak denyut jantung.</a:t>
            </a: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Kandung</a:t>
            </a:r>
            <a:r>
              <a:rPr lang="en-US" dirty="0" smtClean="0"/>
              <a:t> </a:t>
            </a:r>
            <a:r>
              <a:rPr lang="en-US" dirty="0" err="1" smtClean="0"/>
              <a:t>kemih</a:t>
            </a:r>
            <a:r>
              <a:rPr lang="en-US" dirty="0" smtClean="0"/>
              <a:t> normal </a:t>
            </a:r>
          </a:p>
          <a:p>
            <a:r>
              <a:rPr lang="en-US" dirty="0" smtClean="0"/>
              <a:t>Volume (ml) =Diameter transversal (T) x diameter Longitudinal (L) x 0,52 </a:t>
            </a:r>
          </a:p>
          <a:p>
            <a:r>
              <a:rPr lang="en-US" dirty="0" smtClean="0"/>
              <a:t>u/ </a:t>
            </a:r>
            <a:r>
              <a:rPr lang="en-US" dirty="0" err="1" smtClean="0"/>
              <a:t>mengetahui</a:t>
            </a:r>
            <a:r>
              <a:rPr lang="en-US" dirty="0" smtClean="0"/>
              <a:t> </a:t>
            </a:r>
            <a:r>
              <a:rPr lang="en-US" dirty="0" err="1" smtClean="0"/>
              <a:t>sisa</a:t>
            </a:r>
            <a:r>
              <a:rPr lang="en-US" dirty="0" smtClean="0"/>
              <a:t> urine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TRIMESTER 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Pd periode ini akan tampak yolk sac yg ukurannya  &lt; 6mm dan mulai tampak tonjolan ekstremitas / “limb bud”</a:t>
            </a:r>
          </a:p>
          <a:p>
            <a:r>
              <a:rPr lang="id-ID" dirty="0" smtClean="0"/>
              <a:t>Minggu ke 9 : tampak cairan amnion</a:t>
            </a:r>
          </a:p>
          <a:p>
            <a:r>
              <a:rPr lang="id-ID" dirty="0" smtClean="0"/>
              <a:t>Pelaporan hasil USG : GS, tanda kehidupan janin, jumlah janin, uterus, cervix, placenta.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TRIMESTER II dan III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Janin : jumlah, posisi/ presentasi</a:t>
            </a:r>
          </a:p>
          <a:p>
            <a:r>
              <a:rPr lang="id-ID" dirty="0" smtClean="0"/>
              <a:t>Estimasi jumlah cairan placenta</a:t>
            </a:r>
          </a:p>
          <a:p>
            <a:r>
              <a:rPr lang="id-ID" dirty="0" smtClean="0"/>
              <a:t>Lokasi placenta terhadap cervix</a:t>
            </a:r>
          </a:p>
          <a:p>
            <a:r>
              <a:rPr lang="id-ID" dirty="0" smtClean="0"/>
              <a:t>Umur kehamilan : BPD , Femur length, pd trimester III akurasinya menurun ok variasinya meningkat</a:t>
            </a:r>
          </a:p>
          <a:p>
            <a:r>
              <a:rPr lang="id-ID" dirty="0" smtClean="0"/>
              <a:t>Abdominal circumferencial/ keliling abdomen janin setinggi V umbilicalis / portal sinus.</a:t>
            </a:r>
          </a:p>
          <a:p>
            <a:r>
              <a:rPr lang="id-ID" dirty="0" smtClean="0"/>
              <a:t>Uterus dan adnexa.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USG Lower Abdomen</a:t>
            </a:r>
            <a:endParaRPr lang="id-ID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38400" y="2384425"/>
            <a:ext cx="47244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Bladder</a:t>
            </a:r>
            <a:endParaRPr lang="id-ID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38387" y="2070100"/>
            <a:ext cx="49244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Bladder, Prostat, Rectum</a:t>
            </a:r>
            <a:endParaRPr lang="id-ID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38387" y="2070100"/>
            <a:ext cx="49244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Bladder + Vagina</a:t>
            </a:r>
            <a:endParaRPr lang="id-ID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38387" y="2070100"/>
            <a:ext cx="49244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Vagina, Uterus, Bladder</a:t>
            </a:r>
            <a:endParaRPr lang="id-ID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38387" y="2070100"/>
            <a:ext cx="49244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Uterus, Bladder, Vagina</a:t>
            </a:r>
            <a:endParaRPr lang="id-ID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38387" y="2070100"/>
            <a:ext cx="49244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Uterus, Ovarii, Bladder</a:t>
            </a:r>
            <a:endParaRPr lang="id-ID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38387" y="2070100"/>
            <a:ext cx="49244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Vagina, Bladder, Rectum</a:t>
            </a:r>
            <a:endParaRPr lang="id-ID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38387" y="2070100"/>
            <a:ext cx="49244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Bladder abnormal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Perubahan</a:t>
            </a:r>
            <a:r>
              <a:rPr lang="en-US" dirty="0" smtClean="0"/>
              <a:t>/</a:t>
            </a:r>
            <a:r>
              <a:rPr lang="en-US" dirty="0" err="1" smtClean="0"/>
              <a:t>variasi</a:t>
            </a:r>
            <a:r>
              <a:rPr lang="en-US" dirty="0" smtClean="0"/>
              <a:t> pd </a:t>
            </a:r>
            <a:r>
              <a:rPr lang="en-US" dirty="0" err="1" smtClean="0"/>
              <a:t>ketebalan</a:t>
            </a:r>
            <a:r>
              <a:rPr lang="en-US" dirty="0" smtClean="0"/>
              <a:t> </a:t>
            </a:r>
            <a:r>
              <a:rPr lang="en-US" dirty="0" err="1" smtClean="0"/>
              <a:t>dinding</a:t>
            </a:r>
            <a:r>
              <a:rPr lang="en-US" dirty="0" smtClean="0"/>
              <a:t> </a:t>
            </a:r>
            <a:r>
              <a:rPr lang="en-US" dirty="0" err="1" smtClean="0"/>
              <a:t>kandung</a:t>
            </a:r>
            <a:r>
              <a:rPr lang="en-US" dirty="0" smtClean="0"/>
              <a:t> </a:t>
            </a:r>
            <a:r>
              <a:rPr lang="en-US" dirty="0" err="1" smtClean="0"/>
              <a:t>kemih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trabekulasi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Asimetris</a:t>
            </a:r>
            <a:endParaRPr lang="en-US" dirty="0" smtClean="0"/>
          </a:p>
          <a:p>
            <a:r>
              <a:rPr lang="en-US" dirty="0" smtClean="0"/>
              <a:t>Massa cystic </a:t>
            </a:r>
            <a:r>
              <a:rPr lang="en-US" dirty="0" err="1" smtClean="0"/>
              <a:t>dalam</a:t>
            </a:r>
            <a:r>
              <a:rPr lang="en-US" dirty="0" smtClean="0"/>
              <a:t> bladder (</a:t>
            </a:r>
            <a:r>
              <a:rPr lang="en-US" dirty="0" err="1" smtClean="0"/>
              <a:t>uretrokel</a:t>
            </a:r>
            <a:r>
              <a:rPr lang="en-US" dirty="0" smtClean="0"/>
              <a:t>/</a:t>
            </a:r>
            <a:r>
              <a:rPr lang="en-US" dirty="0" err="1" smtClean="0"/>
              <a:t>divertikulum</a:t>
            </a:r>
            <a:r>
              <a:rPr lang="en-US" dirty="0" smtClean="0"/>
              <a:t>)</a:t>
            </a:r>
          </a:p>
          <a:p>
            <a:r>
              <a:rPr lang="en-US" dirty="0" smtClean="0"/>
              <a:t>Massa </a:t>
            </a:r>
            <a:r>
              <a:rPr lang="en-US" dirty="0" err="1" smtClean="0"/>
              <a:t>padat</a:t>
            </a:r>
            <a:r>
              <a:rPr lang="en-US" dirty="0" smtClean="0"/>
              <a:t> </a:t>
            </a:r>
            <a:r>
              <a:rPr lang="en-US" dirty="0" err="1" smtClean="0"/>
              <a:t>dlm</a:t>
            </a:r>
            <a:r>
              <a:rPr lang="en-US" dirty="0" smtClean="0"/>
              <a:t> bladder/ pd basis </a:t>
            </a:r>
            <a:r>
              <a:rPr lang="en-US" dirty="0" err="1" smtClean="0"/>
              <a:t>vesika</a:t>
            </a:r>
            <a:r>
              <a:rPr lang="en-US" dirty="0" smtClean="0"/>
              <a:t> </a:t>
            </a:r>
            <a:r>
              <a:rPr lang="en-US" dirty="0" err="1" smtClean="0"/>
              <a:t>urinaria</a:t>
            </a:r>
            <a:r>
              <a:rPr lang="en-US" dirty="0" smtClean="0"/>
              <a:t> (</a:t>
            </a:r>
            <a:r>
              <a:rPr lang="en-US" dirty="0" err="1" smtClean="0"/>
              <a:t>polip</a:t>
            </a:r>
            <a:r>
              <a:rPr lang="en-US" dirty="0" smtClean="0"/>
              <a:t>, cancer, </a:t>
            </a:r>
            <a:r>
              <a:rPr lang="en-US" dirty="0" err="1" smtClean="0"/>
              <a:t>batu</a:t>
            </a:r>
            <a:r>
              <a:rPr lang="en-US" dirty="0" smtClean="0"/>
              <a:t>, </a:t>
            </a:r>
            <a:r>
              <a:rPr lang="en-US" dirty="0" err="1" smtClean="0"/>
              <a:t>prostat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membesar</a:t>
            </a:r>
            <a:r>
              <a:rPr lang="en-US" dirty="0" smtClean="0"/>
              <a:t>, cloth)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Uterus, Bladder, Rectum</a:t>
            </a:r>
            <a:endParaRPr lang="id-ID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38387" y="2070100"/>
            <a:ext cx="49244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Bladder, Uterus, Rectum, Ovarii</a:t>
            </a:r>
            <a:endParaRPr lang="id-ID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38387" y="2070100"/>
            <a:ext cx="49244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Uretrography</a:t>
            </a:r>
            <a:endParaRPr lang="id-ID" dirty="0"/>
          </a:p>
        </p:txBody>
      </p:sp>
      <p:pic>
        <p:nvPicPr>
          <p:cNvPr id="16386" name="Picture 2" descr="D:\DSCN54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40024" y="2899918"/>
            <a:ext cx="3121152" cy="2340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Uretrography : Rupture Urethra</a:t>
            </a:r>
            <a:endParaRPr lang="id-ID" dirty="0"/>
          </a:p>
        </p:txBody>
      </p:sp>
      <p:pic>
        <p:nvPicPr>
          <p:cNvPr id="11266" name="Picture 2" descr="D:\Contrast 2\DSCN22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51907" y="1784350"/>
            <a:ext cx="6097385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Fistulography</a:t>
            </a:r>
            <a:endParaRPr lang="id-ID" dirty="0"/>
          </a:p>
        </p:txBody>
      </p:sp>
      <p:pic>
        <p:nvPicPr>
          <p:cNvPr id="12290" name="Picture 2" descr="D:\contrast 3\DSCN29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67643" y="1784350"/>
            <a:ext cx="3665913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Fistulography : Rectocutan fistel</a:t>
            </a:r>
            <a:endParaRPr lang="id-ID" dirty="0"/>
          </a:p>
        </p:txBody>
      </p:sp>
      <p:pic>
        <p:nvPicPr>
          <p:cNvPr id="13314" name="Picture 2" descr="D:\contrast 3\DSCN29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51907" y="1784350"/>
            <a:ext cx="6097385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Fistulography : Rectocutan fistel</a:t>
            </a:r>
            <a:endParaRPr lang="id-ID" dirty="0"/>
          </a:p>
        </p:txBody>
      </p:sp>
      <p:pic>
        <p:nvPicPr>
          <p:cNvPr id="14338" name="Picture 2" descr="D:\contrast 3\DSCN30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84516" y="1784350"/>
            <a:ext cx="3832167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Histerosalphingography</a:t>
            </a:r>
            <a:endParaRPr lang="id-ID" dirty="0"/>
          </a:p>
        </p:txBody>
      </p:sp>
      <p:pic>
        <p:nvPicPr>
          <p:cNvPr id="15362" name="Picture 2" descr="D:\DSCN54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704164"/>
            <a:ext cx="6286544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Histerosalphingography</a:t>
            </a:r>
            <a:endParaRPr lang="id-ID" dirty="0"/>
          </a:p>
        </p:txBody>
      </p:sp>
      <p:pic>
        <p:nvPicPr>
          <p:cNvPr id="18434" name="Picture 2" descr="D:\Foto Radiologi\DSCN54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704164"/>
            <a:ext cx="6357982" cy="4768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Salphyngography</a:t>
            </a:r>
            <a:endParaRPr lang="id-ID" dirty="0"/>
          </a:p>
        </p:txBody>
      </p:sp>
      <p:pic>
        <p:nvPicPr>
          <p:cNvPr id="19458" name="Picture 2" descr="D:\Foto Radiologi\DSCN54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650584"/>
            <a:ext cx="6572296" cy="4929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Overdistensi</a:t>
            </a:r>
            <a:r>
              <a:rPr lang="en-US" dirty="0" smtClean="0"/>
              <a:t> bladder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Pembesaran</a:t>
            </a:r>
            <a:r>
              <a:rPr lang="en-US" dirty="0" smtClean="0"/>
              <a:t> </a:t>
            </a:r>
            <a:r>
              <a:rPr lang="en-US" dirty="0" err="1" smtClean="0"/>
              <a:t>prostat</a:t>
            </a:r>
            <a:endParaRPr lang="en-US" dirty="0" smtClean="0"/>
          </a:p>
          <a:p>
            <a:r>
              <a:rPr lang="en-US" dirty="0" err="1" smtClean="0"/>
              <a:t>Striktur</a:t>
            </a:r>
            <a:r>
              <a:rPr lang="en-US" dirty="0" smtClean="0"/>
              <a:t> </a:t>
            </a:r>
            <a:r>
              <a:rPr lang="en-US" dirty="0" err="1" smtClean="0"/>
              <a:t>uretra</a:t>
            </a:r>
            <a:r>
              <a:rPr lang="en-US" dirty="0" smtClean="0"/>
              <a:t> pd </a:t>
            </a:r>
            <a:r>
              <a:rPr lang="en-US" dirty="0" err="1" smtClean="0"/>
              <a:t>laki-laki</a:t>
            </a:r>
            <a:endParaRPr lang="en-US" dirty="0" smtClean="0"/>
          </a:p>
          <a:p>
            <a:r>
              <a:rPr lang="en-US" dirty="0" err="1" smtClean="0"/>
              <a:t>Batu</a:t>
            </a:r>
            <a:r>
              <a:rPr lang="en-US" dirty="0" smtClean="0"/>
              <a:t> </a:t>
            </a:r>
            <a:r>
              <a:rPr lang="en-US" dirty="0" err="1" smtClean="0"/>
              <a:t>uretra</a:t>
            </a:r>
            <a:r>
              <a:rPr lang="en-US" dirty="0" smtClean="0"/>
              <a:t> pd </a:t>
            </a:r>
            <a:r>
              <a:rPr lang="en-US" dirty="0" err="1" smtClean="0"/>
              <a:t>laki-laki</a:t>
            </a:r>
            <a:endParaRPr lang="en-US" dirty="0" smtClean="0"/>
          </a:p>
          <a:p>
            <a:r>
              <a:rPr lang="en-US" dirty="0" err="1" smtClean="0"/>
              <a:t>Memar</a:t>
            </a:r>
            <a:r>
              <a:rPr lang="en-US" dirty="0" smtClean="0"/>
              <a:t> </a:t>
            </a:r>
            <a:r>
              <a:rPr lang="en-US" dirty="0" err="1" smtClean="0"/>
              <a:t>uretra</a:t>
            </a:r>
            <a:r>
              <a:rPr lang="en-US" dirty="0" smtClean="0"/>
              <a:t> pd </a:t>
            </a:r>
            <a:r>
              <a:rPr lang="en-US" dirty="0" err="1" smtClean="0"/>
              <a:t>wanita</a:t>
            </a:r>
            <a:r>
              <a:rPr lang="en-US" dirty="0" smtClean="0"/>
              <a:t> (honeymoon </a:t>
            </a:r>
            <a:r>
              <a:rPr lang="en-US" dirty="0" err="1" smtClean="0"/>
              <a:t>urethritis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Neurogenic</a:t>
            </a:r>
            <a:r>
              <a:rPr lang="en-US" dirty="0" smtClean="0"/>
              <a:t> bladder (pine tree appearance)</a:t>
            </a:r>
          </a:p>
          <a:p>
            <a:r>
              <a:rPr lang="en-US" dirty="0" err="1" smtClean="0"/>
              <a:t>Sistokel</a:t>
            </a:r>
            <a:endParaRPr lang="en-US" dirty="0" smtClean="0"/>
          </a:p>
          <a:p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katub</a:t>
            </a:r>
            <a:r>
              <a:rPr lang="en-US" dirty="0" smtClean="0"/>
              <a:t>/</a:t>
            </a:r>
            <a:r>
              <a:rPr lang="en-US" dirty="0" err="1" smtClean="0"/>
              <a:t>selaput</a:t>
            </a:r>
            <a:r>
              <a:rPr lang="en-US" dirty="0" smtClean="0"/>
              <a:t> </a:t>
            </a:r>
            <a:r>
              <a:rPr lang="en-US" dirty="0" err="1" smtClean="0"/>
              <a:t>dlm</a:t>
            </a:r>
            <a:r>
              <a:rPr lang="en-US" dirty="0" smtClean="0"/>
              <a:t> </a:t>
            </a:r>
            <a:r>
              <a:rPr lang="en-US" dirty="0" err="1" smtClean="0"/>
              <a:t>uretra</a:t>
            </a:r>
            <a:r>
              <a:rPr lang="en-US" dirty="0" smtClean="0"/>
              <a:t> pd </a:t>
            </a:r>
            <a:r>
              <a:rPr lang="en-US" dirty="0" err="1" smtClean="0"/>
              <a:t>bayi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 </a:t>
            </a:r>
            <a:r>
              <a:rPr lang="en-US" dirty="0" err="1" smtClean="0"/>
              <a:t>lahir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BOF</a:t>
            </a:r>
            <a:endParaRPr lang="id-ID" dirty="0"/>
          </a:p>
        </p:txBody>
      </p:sp>
      <p:pic>
        <p:nvPicPr>
          <p:cNvPr id="17410" name="Picture 2" descr="D:\Foto Radiologi\DSCN52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864898"/>
            <a:ext cx="5895494" cy="44216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Foto Pelvis : metastase osteoblastic</a:t>
            </a:r>
            <a:endParaRPr lang="id-ID" dirty="0"/>
          </a:p>
        </p:txBody>
      </p:sp>
      <p:pic>
        <p:nvPicPr>
          <p:cNvPr id="4" name="Picture 2" descr="C:\My Documents\Latmama\Tentir 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789647"/>
            <a:ext cx="6572296" cy="4466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2075162" y="2967335"/>
            <a:ext cx="41601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d-ID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Terimakasih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BLADDER YG KECIL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Skistosomiasis</a:t>
            </a:r>
            <a:r>
              <a:rPr lang="en-US" dirty="0" smtClean="0"/>
              <a:t> </a:t>
            </a:r>
            <a:r>
              <a:rPr lang="en-US" dirty="0" err="1" smtClean="0"/>
              <a:t>kronis</a:t>
            </a:r>
            <a:r>
              <a:rPr lang="en-US" dirty="0" smtClean="0"/>
              <a:t> dg </a:t>
            </a:r>
            <a:r>
              <a:rPr lang="en-US" dirty="0" err="1" smtClean="0"/>
              <a:t>kalsifikasi</a:t>
            </a:r>
            <a:endParaRPr lang="en-US" dirty="0" smtClean="0"/>
          </a:p>
          <a:p>
            <a:r>
              <a:rPr lang="en-US" dirty="0" smtClean="0"/>
              <a:t>Cystitis recurrent</a:t>
            </a:r>
          </a:p>
          <a:p>
            <a:r>
              <a:rPr lang="en-US" dirty="0" err="1" smtClean="0"/>
              <a:t>Neoplasma</a:t>
            </a:r>
            <a:r>
              <a:rPr lang="en-US" dirty="0" smtClean="0"/>
              <a:t> dg </a:t>
            </a:r>
            <a:r>
              <a:rPr lang="en-US" dirty="0" err="1" smtClean="0"/>
              <a:t>infiltrasi</a:t>
            </a:r>
            <a:endParaRPr lang="en-US" dirty="0" smtClean="0"/>
          </a:p>
          <a:p>
            <a:r>
              <a:rPr lang="en-US" dirty="0" smtClean="0"/>
              <a:t>Post </a:t>
            </a:r>
            <a:r>
              <a:rPr lang="en-US" dirty="0" err="1" smtClean="0"/>
              <a:t>radiasi</a:t>
            </a:r>
            <a:r>
              <a:rPr lang="en-US" dirty="0" smtClean="0"/>
              <a:t> / </a:t>
            </a:r>
            <a:r>
              <a:rPr lang="en-US" dirty="0" err="1" smtClean="0"/>
              <a:t>pembedahan</a:t>
            </a:r>
            <a:r>
              <a:rPr lang="en-US" dirty="0" smtClean="0"/>
              <a:t> ok malignancy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SCROTUM </a:t>
            </a:r>
            <a:r>
              <a:rPr lang="en-US" dirty="0" err="1" smtClean="0"/>
              <a:t>dan</a:t>
            </a:r>
            <a:r>
              <a:rPr lang="en-US" dirty="0" smtClean="0"/>
              <a:t> TESTIS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err="1" smtClean="0"/>
              <a:t>Indikasi</a:t>
            </a:r>
            <a:r>
              <a:rPr lang="en-US" dirty="0" smtClean="0"/>
              <a:t>  :</a:t>
            </a:r>
          </a:p>
          <a:p>
            <a:r>
              <a:rPr lang="en-US" dirty="0" err="1" smtClean="0"/>
              <a:t>Pembengkakan</a:t>
            </a:r>
            <a:r>
              <a:rPr lang="en-US" dirty="0" smtClean="0"/>
              <a:t> scrotum</a:t>
            </a:r>
          </a:p>
          <a:p>
            <a:r>
              <a:rPr lang="en-US" dirty="0" smtClean="0"/>
              <a:t>Trauma</a:t>
            </a:r>
          </a:p>
          <a:p>
            <a:r>
              <a:rPr lang="en-US" dirty="0" err="1" smtClean="0"/>
              <a:t>Infeksi</a:t>
            </a:r>
            <a:endParaRPr lang="en-US" dirty="0" smtClean="0"/>
          </a:p>
          <a:p>
            <a:r>
              <a:rPr lang="en-US" dirty="0" err="1" smtClean="0"/>
              <a:t>Nyeri</a:t>
            </a:r>
            <a:endParaRPr lang="en-US" dirty="0" smtClean="0"/>
          </a:p>
          <a:p>
            <a:r>
              <a:rPr lang="en-US" dirty="0" smtClean="0"/>
              <a:t>Testis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tampaknya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ok </a:t>
            </a:r>
            <a:r>
              <a:rPr lang="en-US" dirty="0" err="1" smtClean="0"/>
              <a:t>pembengkakan</a:t>
            </a:r>
            <a:r>
              <a:rPr lang="en-US" dirty="0" smtClean="0"/>
              <a:t> </a:t>
            </a:r>
            <a:r>
              <a:rPr lang="en-US" dirty="0" err="1" smtClean="0"/>
              <a:t>lipat</a:t>
            </a:r>
            <a:r>
              <a:rPr lang="en-US" dirty="0" smtClean="0"/>
              <a:t> </a:t>
            </a:r>
            <a:r>
              <a:rPr lang="en-US" dirty="0" err="1" smtClean="0"/>
              <a:t>paha</a:t>
            </a:r>
            <a:r>
              <a:rPr lang="en-US" dirty="0" smtClean="0"/>
              <a:t> pd </a:t>
            </a:r>
            <a:r>
              <a:rPr lang="en-US" dirty="0" err="1" smtClean="0"/>
              <a:t>laki-laki</a:t>
            </a:r>
            <a:r>
              <a:rPr lang="en-US" dirty="0" smtClean="0"/>
              <a:t> </a:t>
            </a:r>
            <a:r>
              <a:rPr lang="en-US" dirty="0" err="1" smtClean="0"/>
              <a:t>muda</a:t>
            </a:r>
            <a:endParaRPr lang="en-US" dirty="0" smtClean="0"/>
          </a:p>
          <a:p>
            <a:r>
              <a:rPr lang="en-US" dirty="0" err="1" smtClean="0"/>
              <a:t>Hematospermia</a:t>
            </a:r>
            <a:endParaRPr lang="en-US" dirty="0" smtClean="0"/>
          </a:p>
          <a:p>
            <a:r>
              <a:rPr lang="en-US" dirty="0" err="1" smtClean="0"/>
              <a:t>Infertilitas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TESTIS  NORMAL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Bentuk</a:t>
            </a:r>
            <a:r>
              <a:rPr lang="en-US" dirty="0" smtClean="0"/>
              <a:t> oval, </a:t>
            </a:r>
            <a:r>
              <a:rPr lang="en-US" dirty="0" err="1" smtClean="0"/>
              <a:t>homogen</a:t>
            </a:r>
            <a:r>
              <a:rPr lang="en-US" dirty="0" smtClean="0"/>
              <a:t>, </a:t>
            </a:r>
            <a:r>
              <a:rPr lang="en-US" dirty="0" err="1" smtClean="0"/>
              <a:t>hyperechoic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USG</a:t>
            </a:r>
          </a:p>
          <a:p>
            <a:r>
              <a:rPr lang="en-US" dirty="0" err="1" smtClean="0"/>
              <a:t>Panjang</a:t>
            </a:r>
            <a:r>
              <a:rPr lang="en-US" dirty="0" smtClean="0"/>
              <a:t> rata-rata testis </a:t>
            </a:r>
            <a:r>
              <a:rPr lang="en-US" dirty="0" err="1" smtClean="0"/>
              <a:t>laki-laki</a:t>
            </a:r>
            <a:r>
              <a:rPr lang="en-US" dirty="0" smtClean="0"/>
              <a:t> </a:t>
            </a:r>
            <a:r>
              <a:rPr lang="en-US" dirty="0" err="1" smtClean="0"/>
              <a:t>dewasa</a:t>
            </a:r>
            <a:r>
              <a:rPr lang="en-US" dirty="0" smtClean="0"/>
              <a:t> 5cm</a:t>
            </a:r>
          </a:p>
          <a:p>
            <a:r>
              <a:rPr lang="en-US" dirty="0" err="1" smtClean="0"/>
              <a:t>Lebar</a:t>
            </a:r>
            <a:r>
              <a:rPr lang="en-US" dirty="0" smtClean="0"/>
              <a:t> rata-rata 3cm</a:t>
            </a:r>
          </a:p>
          <a:p>
            <a:r>
              <a:rPr lang="en-US" dirty="0" smtClean="0"/>
              <a:t>Diameter transversal rata-rata 2cm</a:t>
            </a:r>
          </a:p>
          <a:p>
            <a:r>
              <a:rPr lang="en-US" dirty="0" smtClean="0"/>
              <a:t>Diameter </a:t>
            </a:r>
            <a:r>
              <a:rPr lang="en-US" dirty="0" err="1" smtClean="0"/>
              <a:t>vertikal</a:t>
            </a:r>
            <a:r>
              <a:rPr lang="en-US" dirty="0" smtClean="0"/>
              <a:t> 2,5 cm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228</TotalTime>
  <Words>1372</Words>
  <Application>Microsoft Office PowerPoint</Application>
  <PresentationFormat>On-screen Show (4:3)</PresentationFormat>
  <Paragraphs>265</Paragraphs>
  <Slides>62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Metro</vt:lpstr>
      <vt:lpstr>Pelvic Imaging </vt:lpstr>
      <vt:lpstr>PELVIC  ORGANS</vt:lpstr>
      <vt:lpstr>KANDUNG KEMIH / BLADDER</vt:lpstr>
      <vt:lpstr>Slide 4</vt:lpstr>
      <vt:lpstr>Bladder abnormal</vt:lpstr>
      <vt:lpstr>Overdistensi bladder</vt:lpstr>
      <vt:lpstr>BLADDER YG KECIL</vt:lpstr>
      <vt:lpstr>SCROTUM dan TESTIS</vt:lpstr>
      <vt:lpstr>TESTIS  NORMAL</vt:lpstr>
      <vt:lpstr>ABNORMALITAS</vt:lpstr>
      <vt:lpstr>GINEKOLOGI</vt:lpstr>
      <vt:lpstr>ANATOMI  NORMAL</vt:lpstr>
      <vt:lpstr>Modalitas Pemeriksaan Pelvic</vt:lpstr>
      <vt:lpstr>ABNORMALITAS</vt:lpstr>
      <vt:lpstr>US Pelvis</vt:lpstr>
      <vt:lpstr>Indikasi </vt:lpstr>
      <vt:lpstr>USG Gynaecology, yg dinilai :</vt:lpstr>
      <vt:lpstr>USG Gynaecology, mencakup :</vt:lpstr>
      <vt:lpstr>Uterus</vt:lpstr>
      <vt:lpstr>LEIOMYOMA / FIBROIDS</vt:lpstr>
      <vt:lpstr>ADENOMYOSIS</vt:lpstr>
      <vt:lpstr>TROPHOBLAST GANAS</vt:lpstr>
      <vt:lpstr>ENDOMETRIUM</vt:lpstr>
      <vt:lpstr>OVARIUM</vt:lpstr>
      <vt:lpstr>USG OBSTETRIK</vt:lpstr>
      <vt:lpstr>USG pada Kehamilan</vt:lpstr>
      <vt:lpstr>TRIMESTER I</vt:lpstr>
      <vt:lpstr>TRIMESTER  I</vt:lpstr>
      <vt:lpstr>TRIMESTER  II  dan III</vt:lpstr>
      <vt:lpstr>BOF</vt:lpstr>
      <vt:lpstr>Foto   pelvis</vt:lpstr>
      <vt:lpstr>uretrography</vt:lpstr>
      <vt:lpstr>CT Scan dg kontras</vt:lpstr>
      <vt:lpstr>Genitalia wanita</vt:lpstr>
      <vt:lpstr>Peran Imaging, USG :</vt:lpstr>
      <vt:lpstr>Peran Imaging, USG :</vt:lpstr>
      <vt:lpstr>Peran Imaging, USG :</vt:lpstr>
      <vt:lpstr>Evaluasi USG pada kehamilan</vt:lpstr>
      <vt:lpstr>TRIMESTER I</vt:lpstr>
      <vt:lpstr>TRIMESTER i</vt:lpstr>
      <vt:lpstr>TRIMESTER II dan III</vt:lpstr>
      <vt:lpstr>USG Lower Abdomen</vt:lpstr>
      <vt:lpstr>Bladder</vt:lpstr>
      <vt:lpstr>Bladder, Prostat, Rectum</vt:lpstr>
      <vt:lpstr>Bladder + Vagina</vt:lpstr>
      <vt:lpstr>Vagina, Uterus, Bladder</vt:lpstr>
      <vt:lpstr>Uterus, Bladder, Vagina</vt:lpstr>
      <vt:lpstr>Uterus, Ovarii, Bladder</vt:lpstr>
      <vt:lpstr>Vagina, Bladder, Rectum</vt:lpstr>
      <vt:lpstr>Uterus, Bladder, Rectum</vt:lpstr>
      <vt:lpstr>Bladder, Uterus, Rectum, Ovarii</vt:lpstr>
      <vt:lpstr>Uretrography</vt:lpstr>
      <vt:lpstr>Uretrography : Rupture Urethra</vt:lpstr>
      <vt:lpstr>Fistulography</vt:lpstr>
      <vt:lpstr>Fistulography : Rectocutan fistel</vt:lpstr>
      <vt:lpstr>Fistulography : Rectocutan fistel</vt:lpstr>
      <vt:lpstr>Histerosalphingography</vt:lpstr>
      <vt:lpstr>Histerosalphingography</vt:lpstr>
      <vt:lpstr>Salphyngography</vt:lpstr>
      <vt:lpstr>BOF</vt:lpstr>
      <vt:lpstr>Foto Pelvis : metastase osteoblastic</vt:lpstr>
      <vt:lpstr>Slide 62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Pelvic Imaging : Obstetri</dc:title>
  <dc:creator>HP</dc:creator>
  <cp:lastModifiedBy>FK</cp:lastModifiedBy>
  <cp:revision>37</cp:revision>
  <dcterms:created xsi:type="dcterms:W3CDTF">2011-01-24T00:54:00Z</dcterms:created>
  <dcterms:modified xsi:type="dcterms:W3CDTF">2012-07-02T03:14:31Z</dcterms:modified>
</cp:coreProperties>
</file>