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3"/>
  </p:sldMasterIdLst>
  <p:notesMasterIdLst>
    <p:notesMasterId r:id="rId22"/>
  </p:notesMasterIdLst>
  <p:sldIdLst>
    <p:sldId id="258" r:id="rId4"/>
    <p:sldId id="259" r:id="rId5"/>
    <p:sldId id="260" r:id="rId6"/>
    <p:sldId id="261" r:id="rId7"/>
    <p:sldId id="262" r:id="rId8"/>
    <p:sldId id="263" r:id="rId9"/>
    <p:sldId id="264" r:id="rId10"/>
    <p:sldId id="265" r:id="rId11"/>
    <p:sldId id="266" r:id="rId12"/>
    <p:sldId id="267" r:id="rId13"/>
    <p:sldId id="274" r:id="rId14"/>
    <p:sldId id="268" r:id="rId15"/>
    <p:sldId id="269" r:id="rId16"/>
    <p:sldId id="270" r:id="rId17"/>
    <p:sldId id="271" r:id="rId18"/>
    <p:sldId id="272" r:id="rId19"/>
    <p:sldId id="273" r:id="rId20"/>
    <p:sldId id="275"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0101"/>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p:scale>
          <a:sx n="65" d="100"/>
          <a:sy n="65" d="100"/>
        </p:scale>
        <p:origin x="-504" y="-78"/>
      </p:cViewPr>
      <p:guideLst>
        <p:guide orient="horz" pos="2160"/>
        <p:guide pos="2880"/>
      </p:guideLst>
    </p:cSldViewPr>
  </p:slideViewPr>
  <p:notesTextViewPr>
    <p:cViewPr>
      <p:scale>
        <a:sx n="100" d="100"/>
        <a:sy n="100" d="100"/>
      </p:scale>
      <p:origin x="0" y="0"/>
    </p:cViewPr>
  </p:notesTextViewPr>
  <p:notesViewPr>
    <p:cSldViewPr snapToGrid="0">
      <p:cViewPr>
        <p:scale>
          <a:sx n="100" d="100"/>
          <a:sy n="100" d="100"/>
        </p:scale>
        <p:origin x="-1548" y="122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2FCCE6AA-2880-43C0-BB2C-BCF16A6DA5D8}" type="slidenum">
              <a:rPr lang="en-US"/>
              <a:pPr>
                <a:defRPr/>
              </a:pPr>
              <a:t>‹N°›</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27606A02-54EB-4E70-A37D-2D9317A854F5}" type="slidenum">
              <a:rPr lang="en-US" smtClean="0"/>
              <a:pPr/>
              <a:t>1</a:t>
            </a:fld>
            <a:endParaRPr 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smtClean="0"/>
              <a:t>[</a:t>
            </a:r>
            <a:r>
              <a:rPr lang="en-US" b="1" smtClean="0"/>
              <a:t>Note to trainer</a:t>
            </a:r>
            <a:r>
              <a:rPr lang="en-US" smtClean="0"/>
              <a:t>: For detailed help in customizing this template, see the very last slide. Also, look for additional lesson text in the notes pane of some slides.]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p:cNvSpPr>
            <a:spLocks noGrp="1" noRot="1" noChangeAspect="1" noTextEdit="1"/>
          </p:cNvSpPr>
          <p:nvPr>
            <p:ph type="sldImg"/>
          </p:nvPr>
        </p:nvSpPr>
        <p:spPr>
          <a:ln/>
        </p:spPr>
      </p:sp>
      <p:sp>
        <p:nvSpPr>
          <p:cNvPr id="23555" name="Espace réservé des commentaires 2"/>
          <p:cNvSpPr>
            <a:spLocks noGrp="1"/>
          </p:cNvSpPr>
          <p:nvPr>
            <p:ph type="body" idx="1"/>
          </p:nvPr>
        </p:nvSpPr>
        <p:spPr>
          <a:noFill/>
          <a:ln/>
        </p:spPr>
        <p:txBody>
          <a:bodyPr/>
          <a:lstStyle/>
          <a:p>
            <a:pPr eaLnBrk="1" hangingPunct="1"/>
            <a:endParaRPr lang="fr-FR" smtClean="0"/>
          </a:p>
        </p:txBody>
      </p:sp>
      <p:sp>
        <p:nvSpPr>
          <p:cNvPr id="23556" name="Espace réservé du numéro de diapositive 3"/>
          <p:cNvSpPr>
            <a:spLocks noGrp="1"/>
          </p:cNvSpPr>
          <p:nvPr>
            <p:ph type="sldNum" sz="quarter" idx="5"/>
          </p:nvPr>
        </p:nvSpPr>
        <p:spPr>
          <a:noFill/>
        </p:spPr>
        <p:txBody>
          <a:bodyPr/>
          <a:lstStyle/>
          <a:p>
            <a:fld id="{EAFD52A8-C7F1-48BC-8EEC-9A64BB55BAAA}"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1470025"/>
          </a:xfrm>
        </p:spPr>
        <p:txBody>
          <a:bodyPr/>
          <a:lstStyle>
            <a:lvl1pPr algn="ctr">
              <a:defRPr sz="4400">
                <a:solidFill>
                  <a:schemeClr val="tx1"/>
                </a:solidFill>
              </a:defRPr>
            </a:lvl1pPr>
          </a:lstStyle>
          <a:p>
            <a:r>
              <a:rPr lang="fr-FR" smtClean="0"/>
              <a:t>Cliquez pour modifier le style du titre</a:t>
            </a:r>
            <a:endParaRPr lang="en-US"/>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defRPr sz="3200">
                <a:solidFill>
                  <a:srgbClr val="FF9900"/>
                </a:solidFill>
              </a:defRPr>
            </a:lvl1pPr>
          </a:lstStyle>
          <a:p>
            <a:r>
              <a:rPr lang="fr-FR" smtClean="0"/>
              <a:t>Cliquez pour modifier le style des sous-titres du masque</a:t>
            </a:r>
            <a:endParaRPr lang="en-US"/>
          </a:p>
        </p:txBody>
      </p:sp>
      <p:sp>
        <p:nvSpPr>
          <p:cNvPr id="4" name="Rectangle 4"/>
          <p:cNvSpPr>
            <a:spLocks noGrp="1" noChangeArrowheads="1"/>
          </p:cNvSpPr>
          <p:nvPr>
            <p:ph type="dt" sz="half" idx="10"/>
          </p:nvPr>
        </p:nvSpPr>
        <p:spPr>
          <a:xfrm>
            <a:off x="457200" y="6245225"/>
            <a:ext cx="2133600" cy="476250"/>
          </a:xfrm>
        </p:spPr>
        <p:txBody>
          <a:bodyPr/>
          <a:lstStyle>
            <a:lvl1pPr>
              <a:defRPr sz="1800"/>
            </a:lvl1pPr>
          </a:lstStyle>
          <a:p>
            <a:pPr>
              <a:defRPr/>
            </a:pPr>
            <a:endParaRPr lang="en-US"/>
          </a:p>
        </p:txBody>
      </p:sp>
      <p:sp>
        <p:nvSpPr>
          <p:cNvPr id="5" name="Rectangle 5"/>
          <p:cNvSpPr>
            <a:spLocks noGrp="1" noChangeArrowheads="1"/>
          </p:cNvSpPr>
          <p:nvPr>
            <p:ph type="ftr" sz="quarter" idx="11"/>
          </p:nvPr>
        </p:nvSpPr>
        <p:spPr>
          <a:xfrm>
            <a:off x="3124200" y="6200775"/>
            <a:ext cx="2895600" cy="476250"/>
          </a:xfrm>
        </p:spPr>
        <p:txBody>
          <a:bodyPr/>
          <a:lstStyle>
            <a:lvl1pPr>
              <a:defRPr sz="1800"/>
            </a:lvl1pPr>
          </a:lstStyle>
          <a:p>
            <a:pPr>
              <a:defRPr/>
            </a:pPr>
            <a:r>
              <a:rPr lang="en-US"/>
              <a:t>Get up to speed</a:t>
            </a:r>
          </a:p>
        </p:txBody>
      </p:sp>
      <p:sp>
        <p:nvSpPr>
          <p:cNvPr id="6" name="Rectangle 6"/>
          <p:cNvSpPr>
            <a:spLocks noGrp="1" noChangeArrowheads="1"/>
          </p:cNvSpPr>
          <p:nvPr>
            <p:ph type="sldNum" sz="quarter" idx="12"/>
          </p:nvPr>
        </p:nvSpPr>
        <p:spPr>
          <a:xfrm>
            <a:off x="6553200" y="6245225"/>
            <a:ext cx="2133600" cy="476250"/>
          </a:xfrm>
        </p:spPr>
        <p:txBody>
          <a:bodyPr/>
          <a:lstStyle>
            <a:lvl1pPr>
              <a:defRPr sz="1800"/>
            </a:lvl1pPr>
          </a:lstStyle>
          <a:p>
            <a:pPr>
              <a:defRPr/>
            </a:pPr>
            <a:fld id="{089B3BDC-C125-4E06-901C-38600106936D}" type="slidenum">
              <a:rPr lang="en-US"/>
              <a:pPr>
                <a:defRPr/>
              </a:pPr>
              <a:t>‹N°›</a:t>
            </a:fld>
            <a:endParaRPr lang="en-US"/>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Get up to speed</a:t>
            </a:r>
          </a:p>
        </p:txBody>
      </p:sp>
      <p:sp>
        <p:nvSpPr>
          <p:cNvPr id="6" name="Rectangle 8"/>
          <p:cNvSpPr>
            <a:spLocks noGrp="1" noChangeArrowheads="1"/>
          </p:cNvSpPr>
          <p:nvPr>
            <p:ph type="sldNum" sz="quarter" idx="12"/>
          </p:nvPr>
        </p:nvSpPr>
        <p:spPr>
          <a:ln/>
        </p:spPr>
        <p:txBody>
          <a:bodyPr/>
          <a:lstStyle>
            <a:lvl1pPr>
              <a:defRPr/>
            </a:lvl1pPr>
          </a:lstStyle>
          <a:p>
            <a:pPr>
              <a:defRPr/>
            </a:pPr>
            <a:fld id="{AADE7044-5EFC-48D1-AF4B-B6E8A8550A6D}" type="slidenum">
              <a:rPr lang="en-US"/>
              <a:pPr>
                <a:defRPr/>
              </a:pPr>
              <a:t>‹N°›</a:t>
            </a:fld>
            <a:endParaRPr lang="en-US"/>
          </a:p>
        </p:txBody>
      </p:sp>
    </p:spTree>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40513" y="73025"/>
            <a:ext cx="2141537" cy="587057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214313" y="73025"/>
            <a:ext cx="6273800" cy="587057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Get up to speed</a:t>
            </a:r>
          </a:p>
        </p:txBody>
      </p:sp>
      <p:sp>
        <p:nvSpPr>
          <p:cNvPr id="6" name="Rectangle 8"/>
          <p:cNvSpPr>
            <a:spLocks noGrp="1" noChangeArrowheads="1"/>
          </p:cNvSpPr>
          <p:nvPr>
            <p:ph type="sldNum" sz="quarter" idx="12"/>
          </p:nvPr>
        </p:nvSpPr>
        <p:spPr>
          <a:ln/>
        </p:spPr>
        <p:txBody>
          <a:bodyPr/>
          <a:lstStyle>
            <a:lvl1pPr>
              <a:defRPr/>
            </a:lvl1pPr>
          </a:lstStyle>
          <a:p>
            <a:pPr>
              <a:defRPr/>
            </a:pPr>
            <a:fld id="{E6DB6C21-2723-4299-9C06-B4CD3A7B16FE}" type="slidenum">
              <a:rPr lang="en-US"/>
              <a:pPr>
                <a:defRPr/>
              </a:pPr>
              <a:t>‹N°›</a:t>
            </a:fld>
            <a:endParaRPr lang="en-US"/>
          </a:p>
        </p:txBody>
      </p:sp>
    </p:spTree>
  </p:cSld>
  <p:clrMapOvr>
    <a:masterClrMapping/>
  </p:clrMapOvr>
  <p:transition spd="med">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re. Contenu et texte">
    <p:spTree>
      <p:nvGrpSpPr>
        <p:cNvPr id="1" name=""/>
        <p:cNvGrpSpPr/>
        <p:nvPr/>
      </p:nvGrpSpPr>
      <p:grpSpPr>
        <a:xfrm>
          <a:off x="0" y="0"/>
          <a:ext cx="0" cy="0"/>
          <a:chOff x="0" y="0"/>
          <a:chExt cx="0" cy="0"/>
        </a:xfrm>
      </p:grpSpPr>
      <p:sp>
        <p:nvSpPr>
          <p:cNvPr id="2" name="Titre 1"/>
          <p:cNvSpPr>
            <a:spLocks noGrp="1"/>
          </p:cNvSpPr>
          <p:nvPr>
            <p:ph type="title"/>
          </p:nvPr>
        </p:nvSpPr>
        <p:spPr>
          <a:xfrm>
            <a:off x="214313" y="73025"/>
            <a:ext cx="8229600" cy="609600"/>
          </a:xfr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350838" y="914400"/>
            <a:ext cx="4138612" cy="5029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641850" y="914400"/>
            <a:ext cx="4140200" cy="5029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Get up to speed</a:t>
            </a:r>
          </a:p>
        </p:txBody>
      </p:sp>
      <p:sp>
        <p:nvSpPr>
          <p:cNvPr id="7" name="Rectangle 8"/>
          <p:cNvSpPr>
            <a:spLocks noGrp="1" noChangeArrowheads="1"/>
          </p:cNvSpPr>
          <p:nvPr>
            <p:ph type="sldNum" sz="quarter" idx="12"/>
          </p:nvPr>
        </p:nvSpPr>
        <p:spPr>
          <a:ln/>
        </p:spPr>
        <p:txBody>
          <a:bodyPr/>
          <a:lstStyle>
            <a:lvl1pPr>
              <a:defRPr/>
            </a:lvl1pPr>
          </a:lstStyle>
          <a:p>
            <a:pPr>
              <a:defRPr/>
            </a:pPr>
            <a:fld id="{E70588C5-0440-4000-AFCB-5066024DBBBF}" type="slidenum">
              <a:rPr lang="en-US"/>
              <a:pPr>
                <a:defRPr/>
              </a:pPr>
              <a:t>‹N°›</a:t>
            </a:fld>
            <a:endParaRPr lang="en-US"/>
          </a:p>
        </p:txBody>
      </p:sp>
    </p:spTree>
  </p:cSld>
  <p:clrMapOvr>
    <a:masterClrMapping/>
  </p:clrMapOvr>
  <p:transition spd="med">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214313" y="73025"/>
            <a:ext cx="8229600" cy="6096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350838" y="914400"/>
            <a:ext cx="4138612" cy="5029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1850" y="914400"/>
            <a:ext cx="4140200" cy="5029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Get up to speed</a:t>
            </a:r>
          </a:p>
        </p:txBody>
      </p:sp>
      <p:sp>
        <p:nvSpPr>
          <p:cNvPr id="7" name="Rectangle 8"/>
          <p:cNvSpPr>
            <a:spLocks noGrp="1" noChangeArrowheads="1"/>
          </p:cNvSpPr>
          <p:nvPr>
            <p:ph type="sldNum" sz="quarter" idx="12"/>
          </p:nvPr>
        </p:nvSpPr>
        <p:spPr>
          <a:ln/>
        </p:spPr>
        <p:txBody>
          <a:bodyPr/>
          <a:lstStyle>
            <a:lvl1pPr>
              <a:defRPr/>
            </a:lvl1pPr>
          </a:lstStyle>
          <a:p>
            <a:pPr>
              <a:defRPr/>
            </a:pPr>
            <a:fld id="{79B1ADE0-EE6E-4486-9C87-401F882806B8}" type="slidenum">
              <a:rPr lang="en-US"/>
              <a:pPr>
                <a:defRPr/>
              </a:pPr>
              <a:t>‹N°›</a:t>
            </a:fld>
            <a:endParaRPr lang="en-US"/>
          </a:p>
        </p:txBody>
      </p:sp>
    </p:spTree>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Get up to speed</a:t>
            </a:r>
          </a:p>
        </p:txBody>
      </p:sp>
      <p:sp>
        <p:nvSpPr>
          <p:cNvPr id="6" name="Rectangle 8"/>
          <p:cNvSpPr>
            <a:spLocks noGrp="1" noChangeArrowheads="1"/>
          </p:cNvSpPr>
          <p:nvPr>
            <p:ph type="sldNum" sz="quarter" idx="12"/>
          </p:nvPr>
        </p:nvSpPr>
        <p:spPr>
          <a:ln/>
        </p:spPr>
        <p:txBody>
          <a:bodyPr/>
          <a:lstStyle>
            <a:lvl1pPr>
              <a:defRPr/>
            </a:lvl1pPr>
          </a:lstStyle>
          <a:p>
            <a:pPr>
              <a:defRPr/>
            </a:pPr>
            <a:fld id="{508C63FC-CD62-4C0E-A693-6D41A8882EEB}" type="slidenum">
              <a:rPr lang="en-US"/>
              <a:pPr>
                <a:defRPr/>
              </a:pPr>
              <a:t>‹N°›</a:t>
            </a:fld>
            <a:endParaRPr lang="en-US"/>
          </a:p>
        </p:txBody>
      </p:sp>
    </p:spTree>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Get up to speed</a:t>
            </a:r>
          </a:p>
        </p:txBody>
      </p:sp>
      <p:sp>
        <p:nvSpPr>
          <p:cNvPr id="6" name="Rectangle 8"/>
          <p:cNvSpPr>
            <a:spLocks noGrp="1" noChangeArrowheads="1"/>
          </p:cNvSpPr>
          <p:nvPr>
            <p:ph type="sldNum" sz="quarter" idx="12"/>
          </p:nvPr>
        </p:nvSpPr>
        <p:spPr>
          <a:ln/>
        </p:spPr>
        <p:txBody>
          <a:bodyPr/>
          <a:lstStyle>
            <a:lvl1pPr>
              <a:defRPr/>
            </a:lvl1pPr>
          </a:lstStyle>
          <a:p>
            <a:pPr>
              <a:defRPr/>
            </a:pPr>
            <a:fld id="{63FD6087-C46D-44C3-96D7-F55E706DE50C}" type="slidenum">
              <a:rPr lang="en-US"/>
              <a:pPr>
                <a:defRPr/>
              </a:pPr>
              <a:t>‹N°›</a:t>
            </a:fld>
            <a:endParaRPr lang="en-US"/>
          </a:p>
        </p:txBody>
      </p:sp>
    </p:spTree>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350838" y="914400"/>
            <a:ext cx="4138612"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1850" y="914400"/>
            <a:ext cx="41402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Get up to speed</a:t>
            </a:r>
          </a:p>
        </p:txBody>
      </p:sp>
      <p:sp>
        <p:nvSpPr>
          <p:cNvPr id="7" name="Rectangle 8"/>
          <p:cNvSpPr>
            <a:spLocks noGrp="1" noChangeArrowheads="1"/>
          </p:cNvSpPr>
          <p:nvPr>
            <p:ph type="sldNum" sz="quarter" idx="12"/>
          </p:nvPr>
        </p:nvSpPr>
        <p:spPr>
          <a:ln/>
        </p:spPr>
        <p:txBody>
          <a:bodyPr/>
          <a:lstStyle>
            <a:lvl1pPr>
              <a:defRPr/>
            </a:lvl1pPr>
          </a:lstStyle>
          <a:p>
            <a:pPr>
              <a:defRPr/>
            </a:pPr>
            <a:fld id="{137162AB-525C-4AB5-976E-EA29EA87231B}" type="slidenum">
              <a:rPr lang="en-US"/>
              <a:pPr>
                <a:defRPr/>
              </a:pPr>
              <a:t>‹N°›</a:t>
            </a:fld>
            <a:endParaRPr lang="en-US"/>
          </a:p>
        </p:txBody>
      </p:sp>
    </p:spTree>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en-US"/>
              <a:t>Get up to speed</a:t>
            </a:r>
          </a:p>
        </p:txBody>
      </p:sp>
      <p:sp>
        <p:nvSpPr>
          <p:cNvPr id="9" name="Rectangle 8"/>
          <p:cNvSpPr>
            <a:spLocks noGrp="1" noChangeArrowheads="1"/>
          </p:cNvSpPr>
          <p:nvPr>
            <p:ph type="sldNum" sz="quarter" idx="12"/>
          </p:nvPr>
        </p:nvSpPr>
        <p:spPr>
          <a:ln/>
        </p:spPr>
        <p:txBody>
          <a:bodyPr/>
          <a:lstStyle>
            <a:lvl1pPr>
              <a:defRPr/>
            </a:lvl1pPr>
          </a:lstStyle>
          <a:p>
            <a:pPr>
              <a:defRPr/>
            </a:pPr>
            <a:fld id="{BE305D8C-496D-4D6D-BF88-6206CD98543C}" type="slidenum">
              <a:rPr lang="en-US"/>
              <a:pPr>
                <a:defRPr/>
              </a:pPr>
              <a:t>‹N°›</a:t>
            </a:fld>
            <a:endParaRPr lang="en-US"/>
          </a:p>
        </p:txBody>
      </p:sp>
    </p:spTree>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en-US"/>
              <a:t>Get up to speed</a:t>
            </a:r>
          </a:p>
        </p:txBody>
      </p:sp>
      <p:sp>
        <p:nvSpPr>
          <p:cNvPr id="5" name="Rectangle 8"/>
          <p:cNvSpPr>
            <a:spLocks noGrp="1" noChangeArrowheads="1"/>
          </p:cNvSpPr>
          <p:nvPr>
            <p:ph type="sldNum" sz="quarter" idx="12"/>
          </p:nvPr>
        </p:nvSpPr>
        <p:spPr>
          <a:ln/>
        </p:spPr>
        <p:txBody>
          <a:bodyPr/>
          <a:lstStyle>
            <a:lvl1pPr>
              <a:defRPr/>
            </a:lvl1pPr>
          </a:lstStyle>
          <a:p>
            <a:pPr>
              <a:defRPr/>
            </a:pPr>
            <a:fld id="{D8E6B596-BAEE-48FC-B417-22EB0019DA37}" type="slidenum">
              <a:rPr lang="en-US"/>
              <a:pPr>
                <a:defRPr/>
              </a:pPr>
              <a:t>‹N°›</a:t>
            </a:fld>
            <a:endParaRPr lang="en-US"/>
          </a:p>
        </p:txBody>
      </p:sp>
    </p:spTree>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en-US"/>
              <a:t>Get up to speed</a:t>
            </a:r>
          </a:p>
        </p:txBody>
      </p:sp>
      <p:sp>
        <p:nvSpPr>
          <p:cNvPr id="4" name="Rectangle 8"/>
          <p:cNvSpPr>
            <a:spLocks noGrp="1" noChangeArrowheads="1"/>
          </p:cNvSpPr>
          <p:nvPr>
            <p:ph type="sldNum" sz="quarter" idx="12"/>
          </p:nvPr>
        </p:nvSpPr>
        <p:spPr>
          <a:ln/>
        </p:spPr>
        <p:txBody>
          <a:bodyPr/>
          <a:lstStyle>
            <a:lvl1pPr>
              <a:defRPr/>
            </a:lvl1pPr>
          </a:lstStyle>
          <a:p>
            <a:pPr>
              <a:defRPr/>
            </a:pPr>
            <a:fld id="{08DF7308-F9DB-4A6F-967E-BDFB6F419254}" type="slidenum">
              <a:rPr lang="en-US"/>
              <a:pPr>
                <a:defRPr/>
              </a:pPr>
              <a:t>‹N°›</a:t>
            </a:fld>
            <a:endParaRPr lang="en-US"/>
          </a:p>
        </p:txBody>
      </p:sp>
    </p:spTree>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Get up to speed</a:t>
            </a:r>
          </a:p>
        </p:txBody>
      </p:sp>
      <p:sp>
        <p:nvSpPr>
          <p:cNvPr id="7" name="Rectangle 8"/>
          <p:cNvSpPr>
            <a:spLocks noGrp="1" noChangeArrowheads="1"/>
          </p:cNvSpPr>
          <p:nvPr>
            <p:ph type="sldNum" sz="quarter" idx="12"/>
          </p:nvPr>
        </p:nvSpPr>
        <p:spPr>
          <a:ln/>
        </p:spPr>
        <p:txBody>
          <a:bodyPr/>
          <a:lstStyle>
            <a:lvl1pPr>
              <a:defRPr/>
            </a:lvl1pPr>
          </a:lstStyle>
          <a:p>
            <a:pPr>
              <a:defRPr/>
            </a:pPr>
            <a:fld id="{1FDF686C-031D-4BBD-9214-CC80C595C8FC}" type="slidenum">
              <a:rPr lang="en-US"/>
              <a:pPr>
                <a:defRPr/>
              </a:pPr>
              <a:t>‹N°›</a:t>
            </a:fld>
            <a:endParaRPr lang="en-US"/>
          </a:p>
        </p:txBody>
      </p:sp>
    </p:spTree>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Get up to speed</a:t>
            </a:r>
          </a:p>
        </p:txBody>
      </p:sp>
      <p:sp>
        <p:nvSpPr>
          <p:cNvPr id="7" name="Rectangle 8"/>
          <p:cNvSpPr>
            <a:spLocks noGrp="1" noChangeArrowheads="1"/>
          </p:cNvSpPr>
          <p:nvPr>
            <p:ph type="sldNum" sz="quarter" idx="12"/>
          </p:nvPr>
        </p:nvSpPr>
        <p:spPr>
          <a:ln/>
        </p:spPr>
        <p:txBody>
          <a:bodyPr/>
          <a:lstStyle>
            <a:lvl1pPr>
              <a:defRPr/>
            </a:lvl1pPr>
          </a:lstStyle>
          <a:p>
            <a:pPr>
              <a:defRPr/>
            </a:pPr>
            <a:fld id="{4DFB09E7-7FDB-429D-90D8-B6D87A1BDE8E}" type="slidenum">
              <a:rPr lang="en-US"/>
              <a:pPr>
                <a:defRPr/>
              </a:pPr>
              <a:t>‹N°›</a:t>
            </a:fld>
            <a:endParaRPr lang="en-US"/>
          </a:p>
        </p:txBody>
      </p:sp>
    </p:spTree>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5"/>
          <a:srcRect/>
          <a:stretch>
            <a:fillRect r="-16866"/>
          </a:stretch>
        </a:blip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657225"/>
          </a:xfrm>
          <a:prstGeom prst="rect">
            <a:avLst/>
          </a:prstGeom>
          <a:solidFill>
            <a:schemeClr val="tx1"/>
          </a:solidFill>
          <a:ln w="9525" algn="ctr">
            <a:noFill/>
            <a:miter lim="800000"/>
            <a:headEnd/>
            <a:tailEnd/>
          </a:ln>
          <a:effectLst/>
        </p:spPr>
        <p:txBody>
          <a:bodyPr wrap="none" anchor="ctr"/>
          <a:lstStyle/>
          <a:p>
            <a:pPr algn="ctr">
              <a:spcBef>
                <a:spcPct val="20000"/>
              </a:spcBef>
              <a:spcAft>
                <a:spcPct val="75000"/>
              </a:spcAft>
              <a:defRPr/>
            </a:pPr>
            <a:endParaRPr lang="fr-FR" sz="2400">
              <a:solidFill>
                <a:schemeClr val="tx2"/>
              </a:solidFill>
              <a:cs typeface="+mn-cs"/>
            </a:endParaRPr>
          </a:p>
        </p:txBody>
      </p:sp>
      <p:sp>
        <p:nvSpPr>
          <p:cNvPr id="3075" name="Rectangle 3"/>
          <p:cNvSpPr>
            <a:spLocks noChangeArrowheads="1"/>
          </p:cNvSpPr>
          <p:nvPr/>
        </p:nvSpPr>
        <p:spPr bwMode="auto">
          <a:xfrm>
            <a:off x="0" y="6200775"/>
            <a:ext cx="9144000" cy="657225"/>
          </a:xfrm>
          <a:prstGeom prst="rect">
            <a:avLst/>
          </a:prstGeom>
          <a:solidFill>
            <a:schemeClr val="tx1"/>
          </a:solidFill>
          <a:ln w="9525" algn="ctr">
            <a:noFill/>
            <a:miter lim="800000"/>
            <a:headEnd/>
            <a:tailEnd/>
          </a:ln>
          <a:effectLst/>
        </p:spPr>
        <p:txBody>
          <a:bodyPr wrap="none" anchor="ctr"/>
          <a:lstStyle/>
          <a:p>
            <a:pPr algn="ctr">
              <a:spcBef>
                <a:spcPct val="20000"/>
              </a:spcBef>
              <a:spcAft>
                <a:spcPct val="75000"/>
              </a:spcAft>
              <a:defRPr/>
            </a:pPr>
            <a:endParaRPr lang="fr-FR" sz="2400">
              <a:solidFill>
                <a:schemeClr val="tx2"/>
              </a:solidFill>
              <a:cs typeface="+mn-cs"/>
            </a:endParaRPr>
          </a:p>
        </p:txBody>
      </p:sp>
      <p:sp>
        <p:nvSpPr>
          <p:cNvPr id="1028" name="Rectangle 4"/>
          <p:cNvSpPr>
            <a:spLocks noGrp="1" noChangeArrowheads="1"/>
          </p:cNvSpPr>
          <p:nvPr>
            <p:ph type="body" idx="1"/>
          </p:nvPr>
        </p:nvSpPr>
        <p:spPr bwMode="auto">
          <a:xfrm>
            <a:off x="350838" y="914400"/>
            <a:ext cx="8431212"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smtClean="0"/>
          </a:p>
        </p:txBody>
      </p:sp>
      <p:sp>
        <p:nvSpPr>
          <p:cNvPr id="1029" name="Rectangle 5"/>
          <p:cNvSpPr>
            <a:spLocks noGrp="1" noChangeArrowheads="1"/>
          </p:cNvSpPr>
          <p:nvPr>
            <p:ph type="title"/>
          </p:nvPr>
        </p:nvSpPr>
        <p:spPr bwMode="auto">
          <a:xfrm>
            <a:off x="214313" y="73025"/>
            <a:ext cx="82296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en-US" smtClean="0"/>
          </a:p>
        </p:txBody>
      </p:sp>
      <p:sp>
        <p:nvSpPr>
          <p:cNvPr id="3078" name="Rectangle 6"/>
          <p:cNvSpPr>
            <a:spLocks noGrp="1" noChangeArrowheads="1"/>
          </p:cNvSpPr>
          <p:nvPr>
            <p:ph type="dt" sz="half" idx="2"/>
          </p:nvPr>
        </p:nvSpPr>
        <p:spPr bwMode="auto">
          <a:xfrm>
            <a:off x="457200" y="6200775"/>
            <a:ext cx="2133600" cy="4762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1600">
                <a:solidFill>
                  <a:srgbClr val="005AB4"/>
                </a:solidFill>
                <a:cs typeface="+mn-cs"/>
              </a:defRPr>
            </a:lvl1pPr>
          </a:lstStyle>
          <a:p>
            <a:pPr>
              <a:defRPr/>
            </a:pPr>
            <a:endParaRPr lang="en-US"/>
          </a:p>
        </p:txBody>
      </p:sp>
      <p:sp>
        <p:nvSpPr>
          <p:cNvPr id="3079" name="Rectangle 7"/>
          <p:cNvSpPr>
            <a:spLocks noGrp="1" noChangeArrowheads="1"/>
          </p:cNvSpPr>
          <p:nvPr>
            <p:ph type="ftr" sz="quarter" idx="3"/>
          </p:nvPr>
        </p:nvSpPr>
        <p:spPr bwMode="auto">
          <a:xfrm>
            <a:off x="2717800" y="6200775"/>
            <a:ext cx="3708400" cy="4762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ctr">
              <a:defRPr sz="1600">
                <a:solidFill>
                  <a:srgbClr val="005AB4"/>
                </a:solidFill>
                <a:cs typeface="+mn-cs"/>
              </a:defRPr>
            </a:lvl1pPr>
          </a:lstStyle>
          <a:p>
            <a:pPr>
              <a:defRPr/>
            </a:pPr>
            <a:r>
              <a:rPr lang="en-US"/>
              <a:t>Get up to speed</a:t>
            </a:r>
          </a:p>
        </p:txBody>
      </p:sp>
      <p:sp>
        <p:nvSpPr>
          <p:cNvPr id="3080" name="Rectangle 8"/>
          <p:cNvSpPr>
            <a:spLocks noGrp="1" noChangeArrowheads="1"/>
          </p:cNvSpPr>
          <p:nvPr>
            <p:ph type="sldNum" sz="quarter" idx="4"/>
          </p:nvPr>
        </p:nvSpPr>
        <p:spPr bwMode="auto">
          <a:xfrm>
            <a:off x="6553200" y="6200775"/>
            <a:ext cx="2133600" cy="4762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r">
              <a:defRPr sz="1600">
                <a:solidFill>
                  <a:srgbClr val="005AB4"/>
                </a:solidFill>
                <a:cs typeface="+mn-cs"/>
              </a:defRPr>
            </a:lvl1pPr>
          </a:lstStyle>
          <a:p>
            <a:pPr>
              <a:defRPr/>
            </a:pPr>
            <a:fld id="{6F9985E1-FCEE-4F5A-B007-83A5F46A30DC}" type="slidenum">
              <a:rPr lang="en-US"/>
              <a:pPr>
                <a:defRPr/>
              </a:pPr>
              <a:t>‹N°›</a:t>
            </a:fld>
            <a:endParaRPr lang="en-US"/>
          </a:p>
        </p:txBody>
      </p:sp>
    </p:spTree>
  </p:cSld>
  <p:clrMap bg1="dk2" tx1="lt1" bg2="dk1" tx2="lt2" accent1="accent1" accent2="accent2" accent3="accent3" accent4="accent4" accent5="accent5" accent6="accent6" hlink="hlink" folHlink="folHlink"/>
  <p:sldLayoutIdLst>
    <p:sldLayoutId id="2147483676"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ransition spd="med">
    <p:wipe dir="d"/>
  </p:transition>
  <p:hf sldNum="0" hdr="0" dt="0"/>
  <p:txStyles>
    <p:titleStyle>
      <a:lvl1pPr algn="l" rtl="0" fontAlgn="base">
        <a:spcBef>
          <a:spcPct val="0"/>
        </a:spcBef>
        <a:spcAft>
          <a:spcPct val="0"/>
        </a:spcAft>
        <a:defRPr sz="3200">
          <a:solidFill>
            <a:srgbClr val="005AB4"/>
          </a:solidFill>
          <a:latin typeface="+mj-lt"/>
          <a:ea typeface="+mj-ea"/>
          <a:cs typeface="+mj-cs"/>
        </a:defRPr>
      </a:lvl1pPr>
      <a:lvl2pPr algn="l" rtl="0" fontAlgn="base">
        <a:spcBef>
          <a:spcPct val="0"/>
        </a:spcBef>
        <a:spcAft>
          <a:spcPct val="0"/>
        </a:spcAft>
        <a:defRPr sz="3200">
          <a:solidFill>
            <a:srgbClr val="005AB4"/>
          </a:solidFill>
          <a:latin typeface="Arial" charset="0"/>
        </a:defRPr>
      </a:lvl2pPr>
      <a:lvl3pPr algn="l" rtl="0" fontAlgn="base">
        <a:spcBef>
          <a:spcPct val="0"/>
        </a:spcBef>
        <a:spcAft>
          <a:spcPct val="0"/>
        </a:spcAft>
        <a:defRPr sz="3200">
          <a:solidFill>
            <a:srgbClr val="005AB4"/>
          </a:solidFill>
          <a:latin typeface="Arial" charset="0"/>
        </a:defRPr>
      </a:lvl3pPr>
      <a:lvl4pPr algn="l" rtl="0" fontAlgn="base">
        <a:spcBef>
          <a:spcPct val="0"/>
        </a:spcBef>
        <a:spcAft>
          <a:spcPct val="0"/>
        </a:spcAft>
        <a:defRPr sz="3200">
          <a:solidFill>
            <a:srgbClr val="005AB4"/>
          </a:solidFill>
          <a:latin typeface="Arial" charset="0"/>
        </a:defRPr>
      </a:lvl4pPr>
      <a:lvl5pPr algn="l" rtl="0" fontAlgn="base">
        <a:spcBef>
          <a:spcPct val="0"/>
        </a:spcBef>
        <a:spcAft>
          <a:spcPct val="0"/>
        </a:spcAft>
        <a:defRPr sz="3200">
          <a:solidFill>
            <a:srgbClr val="005AB4"/>
          </a:solidFill>
          <a:latin typeface="Arial" charset="0"/>
        </a:defRPr>
      </a:lvl5pPr>
      <a:lvl6pPr marL="457200" algn="l" rtl="0" eaLnBrk="1" fontAlgn="base" hangingPunct="1">
        <a:spcBef>
          <a:spcPct val="0"/>
        </a:spcBef>
        <a:spcAft>
          <a:spcPct val="0"/>
        </a:spcAft>
        <a:defRPr sz="3200">
          <a:solidFill>
            <a:srgbClr val="005AB4"/>
          </a:solidFill>
          <a:latin typeface="Arial" charset="0"/>
        </a:defRPr>
      </a:lvl6pPr>
      <a:lvl7pPr marL="914400" algn="l" rtl="0" eaLnBrk="1" fontAlgn="base" hangingPunct="1">
        <a:spcBef>
          <a:spcPct val="0"/>
        </a:spcBef>
        <a:spcAft>
          <a:spcPct val="0"/>
        </a:spcAft>
        <a:defRPr sz="3200">
          <a:solidFill>
            <a:srgbClr val="005AB4"/>
          </a:solidFill>
          <a:latin typeface="Arial" charset="0"/>
        </a:defRPr>
      </a:lvl7pPr>
      <a:lvl8pPr marL="1371600" algn="l" rtl="0" eaLnBrk="1" fontAlgn="base" hangingPunct="1">
        <a:spcBef>
          <a:spcPct val="0"/>
        </a:spcBef>
        <a:spcAft>
          <a:spcPct val="0"/>
        </a:spcAft>
        <a:defRPr sz="3200">
          <a:solidFill>
            <a:srgbClr val="005AB4"/>
          </a:solidFill>
          <a:latin typeface="Arial" charset="0"/>
        </a:defRPr>
      </a:lvl8pPr>
      <a:lvl9pPr marL="1828800" algn="l" rtl="0" eaLnBrk="1" fontAlgn="base" hangingPunct="1">
        <a:spcBef>
          <a:spcPct val="0"/>
        </a:spcBef>
        <a:spcAft>
          <a:spcPct val="0"/>
        </a:spcAft>
        <a:defRPr sz="3200">
          <a:solidFill>
            <a:srgbClr val="005AB4"/>
          </a:solidFill>
          <a:latin typeface="Arial" charset="0"/>
        </a:defRPr>
      </a:lvl9pPr>
    </p:titleStyle>
    <p:bodyStyle>
      <a:lvl1pPr marL="342900" indent="-342900" algn="l" rtl="0" fontAlgn="base">
        <a:spcBef>
          <a:spcPct val="20000"/>
        </a:spcBef>
        <a:spcAft>
          <a:spcPct val="0"/>
        </a:spcAft>
        <a:defRPr sz="2000">
          <a:solidFill>
            <a:schemeClr val="tx1"/>
          </a:solidFill>
          <a:latin typeface="+mn-lt"/>
          <a:ea typeface="+mn-ea"/>
          <a:cs typeface="+mn-cs"/>
        </a:defRPr>
      </a:lvl1pPr>
      <a:lvl2pPr marL="742950" indent="-285750" algn="l" rtl="0" fontAlgn="base">
        <a:spcBef>
          <a:spcPct val="20000"/>
        </a:spcBef>
        <a:spcAft>
          <a:spcPct val="0"/>
        </a:spcAft>
        <a:defRPr sz="2000">
          <a:solidFill>
            <a:schemeClr val="tx1"/>
          </a:solidFill>
          <a:latin typeface="+mn-lt"/>
        </a:defRPr>
      </a:lvl2pPr>
      <a:lvl3pPr marL="1143000" indent="-228600" algn="l" rtl="0" fontAlgn="base">
        <a:spcBef>
          <a:spcPct val="20000"/>
        </a:spcBef>
        <a:spcAft>
          <a:spcPct val="0"/>
        </a:spcAft>
        <a:defRPr>
          <a:solidFill>
            <a:schemeClr val="tx1"/>
          </a:solidFill>
          <a:latin typeface="+mn-lt"/>
        </a:defRPr>
      </a:lvl3pPr>
      <a:lvl4pPr marL="1600200" indent="-228600" algn="l" rtl="0" fontAlgn="base">
        <a:spcBef>
          <a:spcPct val="20000"/>
        </a:spcBef>
        <a:spcAft>
          <a:spcPct val="0"/>
        </a:spcAft>
        <a:defRPr sz="1600">
          <a:solidFill>
            <a:schemeClr val="tx1"/>
          </a:solidFill>
          <a:latin typeface="+mn-lt"/>
        </a:defRPr>
      </a:lvl4pPr>
      <a:lvl5pPr marL="2057400" indent="-228600" algn="l" rtl="0" fontAlgn="base">
        <a:spcBef>
          <a:spcPct val="20000"/>
        </a:spcBef>
        <a:spcAft>
          <a:spcPct val="0"/>
        </a:spcAft>
        <a:defRPr sz="1400">
          <a:solidFill>
            <a:schemeClr val="tx1"/>
          </a:solidFill>
          <a:latin typeface="+mn-lt"/>
        </a:defRPr>
      </a:lvl5pPr>
      <a:lvl6pPr marL="2514600" indent="-228600" algn="l" rtl="0" eaLnBrk="1" fontAlgn="base" hangingPunct="1">
        <a:spcBef>
          <a:spcPct val="20000"/>
        </a:spcBef>
        <a:spcAft>
          <a:spcPct val="0"/>
        </a:spcAft>
        <a:defRPr sz="1400">
          <a:solidFill>
            <a:schemeClr val="tx1"/>
          </a:solidFill>
          <a:latin typeface="+mn-lt"/>
        </a:defRPr>
      </a:lvl6pPr>
      <a:lvl7pPr marL="2971800" indent="-228600" algn="l" rtl="0" eaLnBrk="1" fontAlgn="base" hangingPunct="1">
        <a:spcBef>
          <a:spcPct val="20000"/>
        </a:spcBef>
        <a:spcAft>
          <a:spcPct val="0"/>
        </a:spcAft>
        <a:defRPr sz="1400">
          <a:solidFill>
            <a:schemeClr val="tx1"/>
          </a:solidFill>
          <a:latin typeface="+mn-lt"/>
        </a:defRPr>
      </a:lvl7pPr>
      <a:lvl8pPr marL="3429000" indent="-228600" algn="l" rtl="0" eaLnBrk="1" fontAlgn="base" hangingPunct="1">
        <a:spcBef>
          <a:spcPct val="20000"/>
        </a:spcBef>
        <a:spcAft>
          <a:spcPct val="0"/>
        </a:spcAft>
        <a:defRPr sz="1400">
          <a:solidFill>
            <a:schemeClr val="tx1"/>
          </a:solidFill>
          <a:latin typeface="+mn-lt"/>
        </a:defRPr>
      </a:lvl8pPr>
      <a:lvl9pPr marL="3886200" indent="-228600" algn="l" rtl="0" eaLnBrk="1" fontAlgn="base" hangingPunct="1">
        <a:spcBef>
          <a:spcPct val="20000"/>
        </a:spcBef>
        <a:spcAft>
          <a:spcPct val="0"/>
        </a:spcAft>
        <a:defRPr sz="14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1068388" y="2735263"/>
            <a:ext cx="6919912" cy="1470025"/>
          </a:xfrm>
        </p:spPr>
        <p:txBody>
          <a:bodyPr/>
          <a:lstStyle/>
          <a:p>
            <a:r>
              <a:rPr lang="fr-FR" sz="2400" b="1" smtClean="0"/>
              <a:t>QUELLE STRATEGIE DE PREVENTION CONTRE LES INNONDATIONS DANS LA VILLE DE TEBESSA</a:t>
            </a:r>
            <a:endParaRPr lang="fr-FR" sz="2400" smtClean="0"/>
          </a:p>
        </p:txBody>
      </p:sp>
      <p:sp>
        <p:nvSpPr>
          <p:cNvPr id="8196" name="Text Box 4"/>
          <p:cNvSpPr txBox="1">
            <a:spLocks noChangeArrowheads="1"/>
          </p:cNvSpPr>
          <p:nvPr/>
        </p:nvSpPr>
        <p:spPr bwMode="gray">
          <a:xfrm>
            <a:off x="2019300" y="1201738"/>
            <a:ext cx="5105400" cy="646112"/>
          </a:xfrm>
          <a:prstGeom prst="rect">
            <a:avLst/>
          </a:prstGeom>
          <a:noFill/>
          <a:ln w="9525">
            <a:noFill/>
            <a:miter lim="800000"/>
            <a:headEnd/>
            <a:tailEnd/>
          </a:ln>
        </p:spPr>
        <p:txBody>
          <a:bodyPr>
            <a:spAutoFit/>
          </a:bodyPr>
          <a:lstStyle/>
          <a:p>
            <a:pPr algn="ctr">
              <a:spcBef>
                <a:spcPct val="50000"/>
              </a:spcBef>
            </a:pPr>
            <a:r>
              <a:rPr lang="fr-FR" sz="3600" b="1"/>
              <a:t>VILLE ET RISQUE</a:t>
            </a:r>
            <a:endParaRPr lang="en-US" sz="3600">
              <a:latin typeface="Tahoma" pitchFamily="34" charset="0"/>
            </a:endParaRPr>
          </a:p>
        </p:txBody>
      </p:sp>
      <p:sp>
        <p:nvSpPr>
          <p:cNvPr id="3076" name="ZoneTexte 3"/>
          <p:cNvSpPr txBox="1">
            <a:spLocks noChangeArrowheads="1"/>
          </p:cNvSpPr>
          <p:nvPr/>
        </p:nvSpPr>
        <p:spPr bwMode="auto">
          <a:xfrm>
            <a:off x="265113" y="5530850"/>
            <a:ext cx="8878887" cy="892175"/>
          </a:xfrm>
          <a:prstGeom prst="rect">
            <a:avLst/>
          </a:prstGeom>
          <a:noFill/>
          <a:ln w="9525">
            <a:noFill/>
            <a:miter lim="800000"/>
            <a:headEnd/>
            <a:tailEnd/>
          </a:ln>
        </p:spPr>
        <p:txBody>
          <a:bodyPr>
            <a:spAutoFit/>
          </a:bodyPr>
          <a:lstStyle/>
          <a:p>
            <a:r>
              <a:rPr lang="fr-FR">
                <a:solidFill>
                  <a:srgbClr val="FFC000"/>
                </a:solidFill>
              </a:rPr>
              <a:t>   </a:t>
            </a:r>
            <a:r>
              <a:rPr lang="fr-FR" sz="1600">
                <a:solidFill>
                  <a:srgbClr val="FFC000"/>
                </a:solidFill>
              </a:rPr>
              <a:t>SID Salah :  Maitre assistant  'A‘ dpt science de la terre et l'univers,Université de Biskra</a:t>
            </a:r>
          </a:p>
          <a:p>
            <a:r>
              <a:rPr lang="fr-FR" sz="1600">
                <a:solidFill>
                  <a:srgbClr val="FFC000"/>
                </a:solidFill>
              </a:rPr>
              <a:t>   SID Ahmed Soufiane : Enseignant chercheur ?Dpt d’aménagement ,Université d’Annaba</a:t>
            </a:r>
          </a:p>
          <a:p>
            <a:endParaRPr lang="fr-FR"/>
          </a:p>
        </p:txBody>
      </p:sp>
      <p:sp>
        <p:nvSpPr>
          <p:cNvPr id="5" name="Rectangle 4"/>
          <p:cNvSpPr/>
          <p:nvPr/>
        </p:nvSpPr>
        <p:spPr>
          <a:xfrm>
            <a:off x="398463" y="5603875"/>
            <a:ext cx="73025" cy="47307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p:cTn id="7" dur="500" fill="hold"/>
                                        <p:tgtEl>
                                          <p:spTgt spid="8196"/>
                                        </p:tgtEl>
                                        <p:attrNameLst>
                                          <p:attrName>ppt_w</p:attrName>
                                        </p:attrNameLst>
                                      </p:cBhvr>
                                      <p:tavLst>
                                        <p:tav tm="0">
                                          <p:val>
                                            <p:fltVal val="0"/>
                                          </p:val>
                                        </p:tav>
                                        <p:tav tm="100000">
                                          <p:val>
                                            <p:strVal val="#ppt_w"/>
                                          </p:val>
                                        </p:tav>
                                      </p:tavLst>
                                    </p:anim>
                                    <p:anim calcmode="lin" valueType="num">
                                      <p:cBhvr>
                                        <p:cTn id="8" dur="500" fill="hold"/>
                                        <p:tgtEl>
                                          <p:spTgt spid="8196"/>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2" presetClass="entr" presetSubtype="1" fill="hold" grpId="0" nodeType="afterEffect">
                                  <p:stCondLst>
                                    <p:cond delay="1000"/>
                                  </p:stCondLst>
                                  <p:childTnLst>
                                    <p:set>
                                      <p:cBhvr>
                                        <p:cTn id="11" dur="1" fill="hold">
                                          <p:stCondLst>
                                            <p:cond delay="0"/>
                                          </p:stCondLst>
                                        </p:cTn>
                                        <p:tgtEl>
                                          <p:spTgt spid="8194"/>
                                        </p:tgtEl>
                                        <p:attrNameLst>
                                          <p:attrName>style.visibility</p:attrName>
                                        </p:attrNameLst>
                                      </p:cBhvr>
                                      <p:to>
                                        <p:strVal val="visible"/>
                                      </p:to>
                                    </p:set>
                                    <p:animEffect transition="in" filter="slide(fromTop)">
                                      <p:cBhvr>
                                        <p:cTn id="12"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6"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4"/>
          <p:cNvSpPr>
            <a:spLocks noGrp="1"/>
          </p:cNvSpPr>
          <p:nvPr>
            <p:ph type="ctrTitle"/>
          </p:nvPr>
        </p:nvSpPr>
        <p:spPr>
          <a:xfrm>
            <a:off x="479425" y="920750"/>
            <a:ext cx="7772400" cy="1470025"/>
          </a:xfrm>
        </p:spPr>
        <p:txBody>
          <a:bodyPr/>
          <a:lstStyle/>
          <a:p>
            <a:r>
              <a:rPr lang="fr-FR" b="1" smtClean="0"/>
              <a:t>Les moyens </a:t>
            </a:r>
            <a:r>
              <a:rPr lang="fr-FR" smtClean="0"/>
              <a:t/>
            </a:r>
            <a:br>
              <a:rPr lang="fr-FR" smtClean="0"/>
            </a:br>
            <a:endParaRPr lang="fr-FR" smtClean="0"/>
          </a:p>
        </p:txBody>
      </p:sp>
      <p:sp>
        <p:nvSpPr>
          <p:cNvPr id="12291" name="Sous-titre 5"/>
          <p:cNvSpPr>
            <a:spLocks noGrp="1"/>
          </p:cNvSpPr>
          <p:nvPr>
            <p:ph type="subTitle" idx="1"/>
          </p:nvPr>
        </p:nvSpPr>
        <p:spPr>
          <a:xfrm>
            <a:off x="442913" y="2249488"/>
            <a:ext cx="7521575" cy="1752600"/>
          </a:xfrm>
        </p:spPr>
        <p:txBody>
          <a:bodyPr/>
          <a:lstStyle/>
          <a:p>
            <a:pPr algn="l"/>
            <a:r>
              <a:rPr lang="fr-FR" sz="2400" b="1" u="sng" smtClean="0"/>
              <a:t>La photo interprétation stéréoscopique</a:t>
            </a:r>
            <a:r>
              <a:rPr lang="fr-FR" sz="2400" b="1" smtClean="0"/>
              <a:t> </a:t>
            </a:r>
          </a:p>
          <a:p>
            <a:pPr algn="l"/>
            <a:endParaRPr lang="fr-FR" sz="2400" b="1" u="sng" smtClean="0"/>
          </a:p>
          <a:p>
            <a:pPr algn="l"/>
            <a:r>
              <a:rPr lang="fr-FR" sz="2400" b="1" u="sng" smtClean="0"/>
              <a:t>Les observations de terrain</a:t>
            </a:r>
            <a:r>
              <a:rPr lang="fr-FR" sz="2400" b="1" smtClean="0"/>
              <a:t> </a:t>
            </a:r>
            <a:endParaRPr lang="fr-FR" sz="2400" smtClean="0"/>
          </a:p>
          <a:p>
            <a:pPr algn="l"/>
            <a:endParaRPr lang="fr-FR" sz="2400" smtClean="0"/>
          </a:p>
          <a:p>
            <a:endParaRPr lang="fr-FR" smtClean="0"/>
          </a:p>
        </p:txBody>
      </p:sp>
    </p:spTree>
  </p:cSld>
  <p:clrMapOvr>
    <a:masterClrMapping/>
  </p:clrMapOvr>
  <p:transition spd="med">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331788" y="0"/>
            <a:ext cx="8229600" cy="609600"/>
          </a:xfrm>
        </p:spPr>
        <p:txBody>
          <a:bodyPr/>
          <a:lstStyle/>
          <a:p>
            <a:r>
              <a:rPr lang="fr-FR" b="1" smtClean="0"/>
              <a:t>carte des lits d’Oued Rafana et Sagui</a:t>
            </a:r>
            <a:endParaRPr lang="fr-FR" smtClean="0"/>
          </a:p>
        </p:txBody>
      </p:sp>
      <p:pic>
        <p:nvPicPr>
          <p:cNvPr id="13315" name="Image 5" descr="222.JPG"/>
          <p:cNvPicPr>
            <a:picLocks noChangeAspect="1"/>
          </p:cNvPicPr>
          <p:nvPr/>
        </p:nvPicPr>
        <p:blipFill>
          <a:blip r:embed="rId2"/>
          <a:srcRect b="8228"/>
          <a:stretch>
            <a:fillRect/>
          </a:stretch>
        </p:blipFill>
        <p:spPr bwMode="auto">
          <a:xfrm>
            <a:off x="0" y="565150"/>
            <a:ext cx="9144000" cy="6292850"/>
          </a:xfrm>
          <a:prstGeom prst="rect">
            <a:avLst/>
          </a:prstGeom>
          <a:noFill/>
          <a:ln w="9525">
            <a:noFill/>
            <a:miter lim="800000"/>
            <a:headEnd/>
            <a:tailEnd/>
          </a:ln>
        </p:spPr>
      </p:pic>
      <p:sp>
        <p:nvSpPr>
          <p:cNvPr id="13316" name="Espace réservé du contenu 6"/>
          <p:cNvSpPr>
            <a:spLocks noGrp="1"/>
          </p:cNvSpPr>
          <p:nvPr>
            <p:ph idx="1"/>
          </p:nvPr>
        </p:nvSpPr>
        <p:spPr/>
        <p:txBody>
          <a:bodyPr/>
          <a:lstStyle/>
          <a:p>
            <a:endParaRPr lang="fr-FR" smtClean="0"/>
          </a:p>
        </p:txBody>
      </p:sp>
    </p:spTree>
  </p:cSld>
  <p:clrMapOvr>
    <a:masterClrMapping/>
  </p:clrMapOvr>
  <p:transition spd="med">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4"/>
          <p:cNvSpPr>
            <a:spLocks noGrp="1"/>
          </p:cNvSpPr>
          <p:nvPr>
            <p:ph type="ctrTitle"/>
          </p:nvPr>
        </p:nvSpPr>
        <p:spPr>
          <a:xfrm>
            <a:off x="552450" y="228600"/>
            <a:ext cx="7772400" cy="1470025"/>
          </a:xfrm>
        </p:spPr>
        <p:txBody>
          <a:bodyPr/>
          <a:lstStyle/>
          <a:p>
            <a:r>
              <a:rPr lang="fr-FR" b="1" smtClean="0"/>
              <a:t>avantages et limites </a:t>
            </a:r>
            <a:r>
              <a:rPr lang="fr-FR" smtClean="0"/>
              <a:t/>
            </a:r>
            <a:br>
              <a:rPr lang="fr-FR" smtClean="0"/>
            </a:br>
            <a:endParaRPr lang="fr-FR" smtClean="0"/>
          </a:p>
        </p:txBody>
      </p:sp>
      <p:sp>
        <p:nvSpPr>
          <p:cNvPr id="14339" name="Sous-titre 5"/>
          <p:cNvSpPr>
            <a:spLocks noGrp="1"/>
          </p:cNvSpPr>
          <p:nvPr>
            <p:ph type="subTitle" idx="1"/>
          </p:nvPr>
        </p:nvSpPr>
        <p:spPr>
          <a:xfrm>
            <a:off x="471488" y="1069975"/>
            <a:ext cx="8672512" cy="4549775"/>
          </a:xfrm>
        </p:spPr>
        <p:txBody>
          <a:bodyPr/>
          <a:lstStyle/>
          <a:p>
            <a:r>
              <a:rPr lang="fr-FR" sz="2400" b="1" u="sng" smtClean="0"/>
              <a:t>Avantages </a:t>
            </a:r>
          </a:p>
          <a:p>
            <a:endParaRPr lang="fr-FR" sz="2400" b="1" u="sng" smtClean="0"/>
          </a:p>
          <a:p>
            <a:pPr algn="l"/>
            <a:r>
              <a:rPr lang="fr-FR" sz="1800" smtClean="0"/>
              <a:t>- </a:t>
            </a:r>
            <a:r>
              <a:rPr lang="fr-FR" sz="2400" smtClean="0"/>
              <a:t>Identification et cartographie de la totalité de la zone inondable  </a:t>
            </a:r>
          </a:p>
          <a:p>
            <a:pPr algn="l"/>
            <a:r>
              <a:rPr lang="fr-FR" sz="2400" smtClean="0"/>
              <a:t>- détermination des axes de crue, des bras de décharge, des points durs etc</a:t>
            </a:r>
            <a:r>
              <a:rPr lang="fr-FR" sz="2400" smtClean="0">
                <a:sym typeface="Symbol" pitchFamily="18" charset="2"/>
              </a:rPr>
              <a:t></a:t>
            </a:r>
            <a:r>
              <a:rPr lang="fr-FR" sz="2400" smtClean="0"/>
              <a:t> </a:t>
            </a:r>
          </a:p>
          <a:p>
            <a:pPr algn="l"/>
            <a:r>
              <a:rPr lang="fr-FR" sz="2400" smtClean="0"/>
              <a:t>- Rapide, relativement peu coûteuse , homogène sur la totalité du secteur étudié </a:t>
            </a:r>
          </a:p>
          <a:p>
            <a:r>
              <a:rPr lang="fr-FR" sz="2400" b="1" u="sng" smtClean="0"/>
              <a:t>Limites</a:t>
            </a:r>
            <a:r>
              <a:rPr lang="fr-FR" sz="2400" b="1" smtClean="0"/>
              <a:t> </a:t>
            </a:r>
            <a:r>
              <a:rPr lang="fr-FR" sz="2400" smtClean="0"/>
              <a:t> </a:t>
            </a:r>
          </a:p>
          <a:p>
            <a:pPr algn="l"/>
            <a:r>
              <a:rPr lang="fr-FR" sz="2400" smtClean="0"/>
              <a:t> </a:t>
            </a:r>
          </a:p>
          <a:p>
            <a:pPr algn="l"/>
            <a:r>
              <a:rPr lang="fr-FR" sz="2400" smtClean="0"/>
              <a:t> Aucune quantification : pas de paramètres hauteurs-vitesses </a:t>
            </a:r>
          </a:p>
          <a:p>
            <a:pPr algn="l"/>
            <a:r>
              <a:rPr lang="fr-FR" sz="2400" smtClean="0"/>
              <a:t>  </a:t>
            </a:r>
          </a:p>
        </p:txBody>
      </p:sp>
    </p:spTree>
  </p:cSld>
  <p:clrMapOvr>
    <a:masterClrMapping/>
  </p:clrMapOvr>
  <p:transition spd="med">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4"/>
          <p:cNvSpPr>
            <a:spLocks noGrp="1"/>
          </p:cNvSpPr>
          <p:nvPr>
            <p:ph type="ctrTitle"/>
          </p:nvPr>
        </p:nvSpPr>
        <p:spPr>
          <a:xfrm>
            <a:off x="493713" y="1068388"/>
            <a:ext cx="7772400" cy="1470025"/>
          </a:xfrm>
        </p:spPr>
        <p:txBody>
          <a:bodyPr/>
          <a:lstStyle/>
          <a:p>
            <a:r>
              <a:rPr lang="fr-FR" b="1" smtClean="0"/>
              <a:t>Utilisation des résultats </a:t>
            </a:r>
            <a:r>
              <a:rPr lang="fr-FR" smtClean="0"/>
              <a:t/>
            </a:r>
            <a:br>
              <a:rPr lang="fr-FR" smtClean="0"/>
            </a:br>
            <a:endParaRPr lang="fr-FR" smtClean="0"/>
          </a:p>
        </p:txBody>
      </p:sp>
      <p:sp>
        <p:nvSpPr>
          <p:cNvPr id="15363" name="Sous-titre 5"/>
          <p:cNvSpPr>
            <a:spLocks noGrp="1"/>
          </p:cNvSpPr>
          <p:nvPr>
            <p:ph type="subTitle" idx="1"/>
          </p:nvPr>
        </p:nvSpPr>
        <p:spPr>
          <a:xfrm>
            <a:off x="323850" y="2101850"/>
            <a:ext cx="8820150" cy="1752600"/>
          </a:xfrm>
        </p:spPr>
        <p:txBody>
          <a:bodyPr/>
          <a:lstStyle/>
          <a:p>
            <a:pPr algn="l"/>
            <a:r>
              <a:rPr lang="fr-FR" sz="2400" b="1" u="sng" smtClean="0"/>
              <a:t>Cartographie du risque d'inondation</a:t>
            </a:r>
            <a:r>
              <a:rPr lang="fr-FR" sz="2400" b="1" smtClean="0"/>
              <a:t> </a:t>
            </a:r>
          </a:p>
          <a:p>
            <a:pPr algn="l">
              <a:buFontTx/>
              <a:buChar char="-"/>
            </a:pPr>
            <a:r>
              <a:rPr lang="fr-FR" sz="2400" smtClean="0"/>
              <a:t>Carte d'aléas inondation </a:t>
            </a:r>
          </a:p>
          <a:p>
            <a:pPr algn="l">
              <a:buFontTx/>
              <a:buChar char="-"/>
            </a:pPr>
            <a:r>
              <a:rPr lang="fr-FR" sz="2400" smtClean="0"/>
              <a:t>Carte des zones exposées aux inondations </a:t>
            </a:r>
          </a:p>
          <a:p>
            <a:pPr algn="l"/>
            <a:endParaRPr lang="fr-FR" sz="2400" smtClean="0"/>
          </a:p>
          <a:p>
            <a:pPr algn="l"/>
            <a:r>
              <a:rPr lang="fr-FR" sz="2400" smtClean="0"/>
              <a:t>- Délimitation de l'espace de liberté/divagation du cours d'eau</a:t>
            </a:r>
          </a:p>
          <a:p>
            <a:pPr algn="l"/>
            <a:endParaRPr lang="fr-FR" sz="1600" smtClean="0"/>
          </a:p>
        </p:txBody>
      </p:sp>
    </p:spTree>
  </p:cSld>
  <p:clrMapOvr>
    <a:masterClrMapping/>
  </p:clrMapOvr>
  <p:transition spd="med">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4"/>
          <p:cNvSpPr>
            <a:spLocks noGrp="1"/>
          </p:cNvSpPr>
          <p:nvPr>
            <p:ph type="ctrTitle"/>
          </p:nvPr>
        </p:nvSpPr>
        <p:spPr/>
        <p:txBody>
          <a:bodyPr/>
          <a:lstStyle/>
          <a:p>
            <a:r>
              <a:rPr lang="fr-FR" b="1" smtClean="0"/>
              <a:t>De l'approche Hydrogéomorphologique </a:t>
            </a:r>
            <a:r>
              <a:rPr lang="fr-FR" smtClean="0"/>
              <a:t/>
            </a:r>
            <a:br>
              <a:rPr lang="fr-FR" smtClean="0"/>
            </a:br>
            <a:r>
              <a:rPr lang="fr-FR" smtClean="0"/>
              <a:t> </a:t>
            </a:r>
            <a:br>
              <a:rPr lang="fr-FR" smtClean="0"/>
            </a:br>
            <a:r>
              <a:rPr lang="fr-FR" b="1" smtClean="0"/>
              <a:t>à la cartographie des aléas : </a:t>
            </a:r>
            <a:endParaRPr lang="fr-FR" smtClean="0"/>
          </a:p>
        </p:txBody>
      </p:sp>
    </p:spTree>
  </p:cSld>
  <p:clrMapOvr>
    <a:masterClrMapping/>
  </p:clrMapOvr>
  <p:transition spd="med">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4"/>
          <p:cNvSpPr>
            <a:spLocks noGrp="1"/>
          </p:cNvSpPr>
          <p:nvPr>
            <p:ph type="ctrTitle"/>
          </p:nvPr>
        </p:nvSpPr>
        <p:spPr>
          <a:xfrm>
            <a:off x="331788" y="3959225"/>
            <a:ext cx="7772400" cy="1925638"/>
          </a:xfrm>
        </p:spPr>
        <p:txBody>
          <a:bodyPr/>
          <a:lstStyle/>
          <a:p>
            <a:pPr algn="l"/>
            <a:r>
              <a:rPr lang="fr-FR" sz="2000" smtClean="0"/>
              <a:t/>
            </a:r>
            <a:br>
              <a:rPr lang="fr-FR" sz="2000" smtClean="0"/>
            </a:br>
            <a:r>
              <a:rPr lang="fr-FR" sz="2000" b="1" u="sng" smtClean="0"/>
              <a:t>données</a:t>
            </a:r>
            <a:r>
              <a:rPr lang="fr-FR" sz="2000" smtClean="0"/>
              <a:t> </a:t>
            </a:r>
            <a:br>
              <a:rPr lang="fr-FR" sz="2000" smtClean="0"/>
            </a:br>
            <a:r>
              <a:rPr lang="fr-FR" sz="2000" smtClean="0"/>
              <a:t>inondation du 12/10/ 2001 prises comme une crue de référence</a:t>
            </a:r>
            <a:br>
              <a:rPr lang="fr-FR" sz="2000" smtClean="0"/>
            </a:br>
            <a:r>
              <a:rPr lang="fr-FR" sz="2000" smtClean="0"/>
              <a:t>L’Enquête sur terrain vise à déterminer.</a:t>
            </a:r>
            <a:br>
              <a:rPr lang="fr-FR" sz="2000" smtClean="0"/>
            </a:br>
            <a:r>
              <a:rPr lang="fr-FR" sz="2000" smtClean="0"/>
              <a:t> les niveaux d’aléa selon la hauteur </a:t>
            </a:r>
            <a:br>
              <a:rPr lang="fr-FR" sz="2000" smtClean="0"/>
            </a:br>
            <a:r>
              <a:rPr lang="fr-FR" sz="2000" smtClean="0"/>
              <a:t>d’eau sous inondation par la crue de référence </a:t>
            </a:r>
            <a:br>
              <a:rPr lang="fr-FR" sz="2000" smtClean="0"/>
            </a:br>
            <a:r>
              <a:rPr lang="fr-FR" sz="2000" smtClean="0"/>
              <a:t>hauteur &lt; 0.5m : aléa moyens ou faibles </a:t>
            </a:r>
            <a:br>
              <a:rPr lang="fr-FR" sz="2000" smtClean="0"/>
            </a:br>
            <a:r>
              <a:rPr lang="fr-FR" sz="2000" smtClean="0"/>
              <a:t> hauteur &gt;ou = 0.5m aléa forts)</a:t>
            </a:r>
            <a:r>
              <a:rPr lang="en-US" sz="5400" b="1" smtClean="0"/>
              <a:t/>
            </a:r>
            <a:br>
              <a:rPr lang="en-US" sz="5400" b="1" smtClean="0"/>
            </a:br>
            <a:r>
              <a:rPr lang="en-US" sz="5400" smtClean="0"/>
              <a:t/>
            </a:r>
            <a:br>
              <a:rPr lang="en-US" sz="5400" smtClean="0"/>
            </a:br>
            <a:r>
              <a:rPr lang="en-US" b="1" smtClean="0"/>
              <a:t/>
            </a:r>
            <a:br>
              <a:rPr lang="en-US" b="1" smtClean="0"/>
            </a:br>
            <a:endParaRPr lang="fr-FR" smtClean="0"/>
          </a:p>
        </p:txBody>
      </p:sp>
      <p:sp>
        <p:nvSpPr>
          <p:cNvPr id="10" name="Titre 4"/>
          <p:cNvSpPr txBox="1">
            <a:spLocks/>
          </p:cNvSpPr>
          <p:nvPr/>
        </p:nvSpPr>
        <p:spPr bwMode="auto">
          <a:xfrm>
            <a:off x="557213" y="630238"/>
            <a:ext cx="7772400" cy="1925637"/>
          </a:xfrm>
          <a:prstGeom prst="rect">
            <a:avLst/>
          </a:prstGeom>
          <a:noFill/>
          <a:ln w="9525">
            <a:noFill/>
            <a:miter lim="800000"/>
            <a:headEnd/>
            <a:tailEnd/>
          </a:ln>
          <a:effectLst/>
        </p:spPr>
        <p:txBody>
          <a:bodyPr anchor="ctr"/>
          <a:lstStyle/>
          <a:p>
            <a:pPr marL="0" lvl="1">
              <a:defRPr/>
            </a:pPr>
            <a:r>
              <a:rPr lang="en-US" sz="1600" b="1" kern="0" dirty="0">
                <a:cs typeface="+mn-cs"/>
              </a:rPr>
              <a:t/>
            </a:r>
            <a:br>
              <a:rPr lang="en-US" sz="1600" b="1" kern="0" dirty="0">
                <a:cs typeface="+mn-cs"/>
              </a:rPr>
            </a:br>
            <a:r>
              <a:rPr lang="en-US" sz="1600" kern="0" dirty="0">
                <a:cs typeface="+mn-cs"/>
              </a:rPr>
              <a:t/>
            </a:r>
            <a:br>
              <a:rPr lang="en-US" sz="1600" kern="0" dirty="0">
                <a:cs typeface="+mn-cs"/>
              </a:rPr>
            </a:br>
            <a:r>
              <a:rPr lang="en-US" sz="2400" b="1" kern="0" dirty="0" err="1">
                <a:latin typeface="+mj-lt"/>
                <a:cs typeface="+mn-cs"/>
              </a:rPr>
              <a:t>L’Aléa</a:t>
            </a:r>
            <a:r>
              <a:rPr lang="en-US" sz="2000" kern="0" dirty="0">
                <a:latin typeface="+mj-lt"/>
                <a:cs typeface="+mn-cs"/>
              </a:rPr>
              <a:t> </a:t>
            </a:r>
            <a:r>
              <a:rPr lang="en-US" sz="2000" kern="0" dirty="0" err="1">
                <a:latin typeface="+mj-lt"/>
                <a:cs typeface="+mn-cs"/>
              </a:rPr>
              <a:t>est</a:t>
            </a:r>
            <a:r>
              <a:rPr lang="en-US" sz="2000" kern="0" dirty="0">
                <a:latin typeface="+mj-lt"/>
                <a:cs typeface="+mn-cs"/>
              </a:rPr>
              <a:t> </a:t>
            </a:r>
            <a:r>
              <a:rPr lang="en-US" sz="2000" kern="0" dirty="0" err="1">
                <a:latin typeface="+mj-lt"/>
                <a:cs typeface="+mn-cs"/>
              </a:rPr>
              <a:t>une</a:t>
            </a:r>
            <a:r>
              <a:rPr lang="en-US" sz="2000" kern="0" dirty="0">
                <a:latin typeface="+mj-lt"/>
                <a:cs typeface="+mn-cs"/>
              </a:rPr>
              <a:t> </a:t>
            </a:r>
            <a:r>
              <a:rPr lang="en-US" sz="2000" kern="0" dirty="0" err="1">
                <a:latin typeface="+mj-lt"/>
                <a:cs typeface="+mn-cs"/>
              </a:rPr>
              <a:t>conséquence</a:t>
            </a:r>
            <a:r>
              <a:rPr lang="en-US" sz="2000" kern="0" dirty="0">
                <a:latin typeface="+mj-lt"/>
                <a:cs typeface="+mn-cs"/>
              </a:rPr>
              <a:t> de la situation </a:t>
            </a:r>
            <a:r>
              <a:rPr lang="en-US" sz="2000" kern="0" dirty="0" err="1">
                <a:latin typeface="+mj-lt"/>
                <a:cs typeface="+mn-cs"/>
              </a:rPr>
              <a:t>hydroclimatologique</a:t>
            </a:r>
            <a:r>
              <a:rPr lang="en-US" sz="2000" kern="0" dirty="0">
                <a:latin typeface="+mj-lt"/>
                <a:cs typeface="+mn-cs"/>
              </a:rPr>
              <a:t>.</a:t>
            </a:r>
          </a:p>
          <a:p>
            <a:pPr marL="0" lvl="1">
              <a:defRPr/>
            </a:pPr>
            <a:r>
              <a:rPr lang="en-US" sz="2000" kern="0" dirty="0">
                <a:latin typeface="+mj-lt"/>
                <a:cs typeface="+mn-cs"/>
              </a:rPr>
              <a:t>Il </a:t>
            </a:r>
            <a:r>
              <a:rPr lang="en-US" sz="2000" kern="0" dirty="0" err="1">
                <a:latin typeface="+mj-lt"/>
                <a:cs typeface="+mn-cs"/>
              </a:rPr>
              <a:t>est</a:t>
            </a:r>
            <a:r>
              <a:rPr lang="en-US" sz="2000" kern="0" dirty="0">
                <a:latin typeface="+mj-lt"/>
                <a:cs typeface="+mn-cs"/>
              </a:rPr>
              <a:t> </a:t>
            </a:r>
            <a:r>
              <a:rPr lang="en-US" sz="2000" kern="0" dirty="0" err="1">
                <a:latin typeface="+mj-lt"/>
                <a:cs typeface="+mn-cs"/>
              </a:rPr>
              <a:t>évalué</a:t>
            </a:r>
            <a:r>
              <a:rPr lang="en-US" sz="2000" kern="0" dirty="0">
                <a:latin typeface="+mj-lt"/>
                <a:cs typeface="+mn-cs"/>
              </a:rPr>
              <a:t> </a:t>
            </a:r>
            <a:r>
              <a:rPr lang="en-US" sz="2000" kern="0" dirty="0" err="1">
                <a:latin typeface="+mj-lt"/>
                <a:cs typeface="+mn-cs"/>
              </a:rPr>
              <a:t>selon</a:t>
            </a:r>
            <a:r>
              <a:rPr lang="en-US" sz="2000" kern="0" dirty="0">
                <a:latin typeface="+mj-lt"/>
                <a:cs typeface="+mn-cs"/>
              </a:rPr>
              <a:t> la </a:t>
            </a:r>
            <a:r>
              <a:rPr lang="en-US" sz="2000" kern="0" dirty="0" err="1">
                <a:latin typeface="+mj-lt"/>
                <a:cs typeface="+mn-cs"/>
              </a:rPr>
              <a:t>pluviométrie,la</a:t>
            </a:r>
            <a:r>
              <a:rPr lang="en-US" sz="2000" kern="0" dirty="0">
                <a:latin typeface="+mj-lt"/>
                <a:cs typeface="+mn-cs"/>
              </a:rPr>
              <a:t> hauteur </a:t>
            </a:r>
            <a:r>
              <a:rPr lang="en-US" sz="2000" kern="0" dirty="0" err="1">
                <a:latin typeface="+mj-lt"/>
                <a:cs typeface="+mn-cs"/>
              </a:rPr>
              <a:t>d’eau</a:t>
            </a:r>
            <a:r>
              <a:rPr lang="en-US" sz="2000" kern="0" dirty="0">
                <a:latin typeface="+mj-lt"/>
                <a:cs typeface="+mn-cs"/>
              </a:rPr>
              <a:t> ,le temps de </a:t>
            </a:r>
            <a:r>
              <a:rPr lang="en-US" sz="2000" kern="0" dirty="0" err="1">
                <a:latin typeface="+mj-lt"/>
                <a:cs typeface="+mn-cs"/>
              </a:rPr>
              <a:t>submersion,la</a:t>
            </a:r>
            <a:r>
              <a:rPr lang="en-US" sz="2000" kern="0" dirty="0">
                <a:latin typeface="+mj-lt"/>
                <a:cs typeface="+mn-cs"/>
              </a:rPr>
              <a:t> </a:t>
            </a:r>
            <a:r>
              <a:rPr lang="en-US" sz="2000" kern="0" dirty="0" err="1">
                <a:latin typeface="+mj-lt"/>
                <a:cs typeface="+mn-cs"/>
              </a:rPr>
              <a:t>période</a:t>
            </a:r>
            <a:r>
              <a:rPr lang="en-US" sz="2000" kern="0" dirty="0">
                <a:latin typeface="+mj-lt"/>
                <a:cs typeface="+mn-cs"/>
              </a:rPr>
              <a:t> de retour et le </a:t>
            </a:r>
            <a:r>
              <a:rPr lang="en-US" sz="2000" kern="0" dirty="0" err="1">
                <a:latin typeface="+mj-lt"/>
                <a:cs typeface="+mn-cs"/>
              </a:rPr>
              <a:t>débit</a:t>
            </a:r>
            <a:r>
              <a:rPr lang="en-US" sz="2000" kern="0" dirty="0">
                <a:latin typeface="+mj-lt"/>
                <a:cs typeface="+mn-cs"/>
              </a:rPr>
              <a:t> de </a:t>
            </a:r>
            <a:r>
              <a:rPr lang="en-US" sz="2000" kern="0" dirty="0" err="1">
                <a:latin typeface="+mj-lt"/>
                <a:cs typeface="+mn-cs"/>
              </a:rPr>
              <a:t>crue</a:t>
            </a:r>
            <a:r>
              <a:rPr lang="en-US" sz="2000" kern="0" dirty="0">
                <a:latin typeface="+mj-lt"/>
                <a:cs typeface="+mn-cs"/>
              </a:rPr>
              <a:t>.</a:t>
            </a:r>
            <a:br>
              <a:rPr lang="en-US" sz="2000" kern="0" dirty="0">
                <a:latin typeface="+mj-lt"/>
                <a:cs typeface="+mn-cs"/>
              </a:rPr>
            </a:br>
            <a:r>
              <a:rPr lang="en-US" sz="2000" kern="0" dirty="0" err="1">
                <a:latin typeface="+mj-lt"/>
                <a:cs typeface="+mn-cs"/>
              </a:rPr>
              <a:t>Mais</a:t>
            </a:r>
            <a:r>
              <a:rPr lang="en-US" sz="2000" kern="0" dirty="0">
                <a:latin typeface="+mj-lt"/>
                <a:cs typeface="+mn-cs"/>
              </a:rPr>
              <a:t> la </a:t>
            </a:r>
            <a:r>
              <a:rPr lang="en-US" sz="2000" kern="0" dirty="0" err="1">
                <a:latin typeface="+mj-lt"/>
                <a:cs typeface="+mn-cs"/>
              </a:rPr>
              <a:t>pluie</a:t>
            </a:r>
            <a:r>
              <a:rPr lang="en-US" sz="2000" kern="0" dirty="0">
                <a:latin typeface="+mj-lt"/>
                <a:cs typeface="+mn-cs"/>
              </a:rPr>
              <a:t> </a:t>
            </a:r>
            <a:r>
              <a:rPr lang="en-US" sz="2000" kern="0" dirty="0" err="1">
                <a:latin typeface="+mj-lt"/>
                <a:cs typeface="+mn-cs"/>
              </a:rPr>
              <a:t>restera</a:t>
            </a:r>
            <a:r>
              <a:rPr lang="en-US" sz="2000" kern="0" dirty="0">
                <a:latin typeface="+mj-lt"/>
                <a:cs typeface="+mn-cs"/>
              </a:rPr>
              <a:t> un </a:t>
            </a:r>
            <a:r>
              <a:rPr lang="en-US" sz="2000" kern="0" dirty="0" err="1">
                <a:latin typeface="+mj-lt"/>
                <a:cs typeface="+mn-cs"/>
              </a:rPr>
              <a:t>phénomène</a:t>
            </a:r>
            <a:r>
              <a:rPr lang="en-US" sz="2000" kern="0" dirty="0">
                <a:latin typeface="+mj-lt"/>
                <a:cs typeface="+mn-cs"/>
              </a:rPr>
              <a:t> </a:t>
            </a:r>
            <a:r>
              <a:rPr lang="en-US" sz="2000" kern="0" dirty="0" err="1">
                <a:latin typeface="+mj-lt"/>
                <a:cs typeface="+mn-cs"/>
              </a:rPr>
              <a:t>aléatoire</a:t>
            </a:r>
            <a:r>
              <a:rPr lang="en-US" sz="2000" kern="0" dirty="0">
                <a:latin typeface="+mj-lt"/>
                <a:cs typeface="+mn-cs"/>
              </a:rPr>
              <a:t>, </a:t>
            </a:r>
            <a:r>
              <a:rPr lang="en-US" sz="2000" kern="0" dirty="0" err="1">
                <a:latin typeface="+mj-lt"/>
                <a:cs typeface="+mn-cs"/>
              </a:rPr>
              <a:t>dans</a:t>
            </a:r>
            <a:r>
              <a:rPr lang="en-US" sz="2000" kern="0" dirty="0">
                <a:latin typeface="+mj-lt"/>
                <a:cs typeface="+mn-cs"/>
              </a:rPr>
              <a:t> un </a:t>
            </a:r>
            <a:r>
              <a:rPr lang="en-US" sz="2000" kern="0" dirty="0" err="1">
                <a:latin typeface="+mj-lt"/>
                <a:cs typeface="+mn-cs"/>
              </a:rPr>
              <a:t>contexte</a:t>
            </a:r>
            <a:r>
              <a:rPr lang="en-US" sz="2000" kern="0" dirty="0">
                <a:latin typeface="+mj-lt"/>
                <a:cs typeface="+mn-cs"/>
              </a:rPr>
              <a:t> </a:t>
            </a:r>
            <a:r>
              <a:rPr lang="en-US" sz="2000" kern="0" dirty="0" err="1">
                <a:latin typeface="+mj-lt"/>
                <a:cs typeface="+mn-cs"/>
              </a:rPr>
              <a:t>climatique</a:t>
            </a:r>
            <a:r>
              <a:rPr lang="en-US" sz="2000" kern="0" dirty="0">
                <a:latin typeface="+mj-lt"/>
                <a:cs typeface="+mn-cs"/>
              </a:rPr>
              <a:t> </a:t>
            </a:r>
            <a:r>
              <a:rPr lang="en-US" sz="2000" kern="0" dirty="0" err="1">
                <a:latin typeface="+mj-lt"/>
                <a:cs typeface="+mn-cs"/>
              </a:rPr>
              <a:t>incertain</a:t>
            </a:r>
            <a:r>
              <a:rPr lang="en-US" sz="2000" kern="0" dirty="0">
                <a:latin typeface="+mj-lt"/>
                <a:cs typeface="+mn-cs"/>
              </a:rPr>
              <a:t> et </a:t>
            </a:r>
            <a:r>
              <a:rPr lang="en-US" sz="2000" kern="0" dirty="0" err="1">
                <a:latin typeface="+mj-lt"/>
                <a:cs typeface="+mn-cs"/>
              </a:rPr>
              <a:t>trop</a:t>
            </a:r>
            <a:r>
              <a:rPr lang="en-US" sz="2000" kern="0" dirty="0">
                <a:latin typeface="+mj-lt"/>
                <a:cs typeface="+mn-cs"/>
              </a:rPr>
              <a:t> </a:t>
            </a:r>
            <a:r>
              <a:rPr lang="en-US" sz="2000" kern="0" dirty="0" err="1">
                <a:latin typeface="+mj-lt"/>
                <a:cs typeface="+mn-cs"/>
              </a:rPr>
              <a:t>complexe</a:t>
            </a:r>
            <a:r>
              <a:rPr lang="en-US" sz="2000" kern="0" dirty="0">
                <a:latin typeface="+mj-lt"/>
                <a:cs typeface="+mn-cs"/>
              </a:rPr>
              <a:t> pour </a:t>
            </a:r>
            <a:r>
              <a:rPr lang="en-US" sz="2000" kern="0" dirty="0" err="1">
                <a:latin typeface="+mj-lt"/>
                <a:cs typeface="+mn-cs"/>
              </a:rPr>
              <a:t>que</a:t>
            </a:r>
            <a:r>
              <a:rPr lang="en-US" sz="2000" kern="0" dirty="0">
                <a:latin typeface="+mj-lt"/>
                <a:cs typeface="+mn-cs"/>
              </a:rPr>
              <a:t> les </a:t>
            </a:r>
            <a:r>
              <a:rPr lang="en-US" sz="2000" kern="0" dirty="0" err="1">
                <a:latin typeface="+mj-lt"/>
                <a:cs typeface="+mn-cs"/>
              </a:rPr>
              <a:t>calculs</a:t>
            </a:r>
            <a:r>
              <a:rPr lang="en-US" sz="2000" kern="0" dirty="0">
                <a:latin typeface="+mj-lt"/>
                <a:cs typeface="+mn-cs"/>
              </a:rPr>
              <a:t> </a:t>
            </a:r>
            <a:r>
              <a:rPr lang="en-US" sz="2000" kern="0" dirty="0" err="1">
                <a:latin typeface="+mj-lt"/>
                <a:cs typeface="+mn-cs"/>
              </a:rPr>
              <a:t>puissent</a:t>
            </a:r>
            <a:r>
              <a:rPr lang="en-US" sz="2000" kern="0" dirty="0">
                <a:latin typeface="+mj-lt"/>
                <a:cs typeface="+mn-cs"/>
              </a:rPr>
              <a:t> tout </a:t>
            </a:r>
            <a:r>
              <a:rPr lang="en-US" sz="2000" kern="0" dirty="0" err="1">
                <a:latin typeface="+mj-lt"/>
                <a:cs typeface="+mn-cs"/>
              </a:rPr>
              <a:t>prévoir</a:t>
            </a:r>
            <a:r>
              <a:rPr lang="en-US" sz="2000" kern="0" dirty="0">
                <a:latin typeface="+mj-lt"/>
                <a:cs typeface="+mn-cs"/>
              </a:rPr>
              <a:t> </a:t>
            </a:r>
            <a:r>
              <a:rPr lang="en-US" sz="3200" b="1" kern="0" dirty="0">
                <a:solidFill>
                  <a:srgbClr val="005AB4"/>
                </a:solidFill>
                <a:cs typeface="+mn-cs"/>
              </a:rPr>
              <a:t/>
            </a:r>
            <a:br>
              <a:rPr lang="en-US" sz="3200" b="1" kern="0" dirty="0">
                <a:solidFill>
                  <a:srgbClr val="005AB4"/>
                </a:solidFill>
                <a:cs typeface="+mn-cs"/>
              </a:rPr>
            </a:br>
            <a:endParaRPr lang="fr-FR" sz="3200" kern="0" dirty="0">
              <a:solidFill>
                <a:srgbClr val="005AB4"/>
              </a:solidFill>
              <a:cs typeface="+mn-cs"/>
            </a:endParaRPr>
          </a:p>
        </p:txBody>
      </p:sp>
      <p:pic>
        <p:nvPicPr>
          <p:cNvPr id="2050" name="Picture 2"/>
          <p:cNvPicPr>
            <a:picLocks noChangeAspect="1" noChangeArrowheads="1"/>
          </p:cNvPicPr>
          <p:nvPr/>
        </p:nvPicPr>
        <p:blipFill>
          <a:blip r:embed="rId2">
            <a:duotone>
              <a:prstClr val="black"/>
              <a:schemeClr val="accent2">
                <a:tint val="45000"/>
                <a:satMod val="400000"/>
              </a:schemeClr>
            </a:duotone>
            <a:lum bright="39000"/>
          </a:blip>
          <a:srcRect r="33234"/>
          <a:stretch>
            <a:fillRect/>
          </a:stretch>
        </p:blipFill>
        <p:spPr bwMode="auto">
          <a:xfrm>
            <a:off x="5987846" y="3577626"/>
            <a:ext cx="2613143" cy="2949201"/>
          </a:xfrm>
          <a:prstGeom prst="rect">
            <a:avLst/>
          </a:prstGeom>
          <a:noFill/>
          <a:ln w="9525">
            <a:noFill/>
            <a:miter lim="800000"/>
            <a:headEnd/>
            <a:tailEnd/>
          </a:ln>
          <a:effectLst/>
          <a:scene3d>
            <a:camera prst="orthographicFront"/>
            <a:lightRig rig="threePt" dir="t"/>
          </a:scene3d>
          <a:sp3d>
            <a:bevelB/>
          </a:sp3d>
        </p:spPr>
      </p:pic>
      <p:cxnSp>
        <p:nvCxnSpPr>
          <p:cNvPr id="13" name="Connecteur droit avec flèche 12"/>
          <p:cNvCxnSpPr/>
          <p:nvPr/>
        </p:nvCxnSpPr>
        <p:spPr>
          <a:xfrm>
            <a:off x="4410075" y="4084638"/>
            <a:ext cx="2138363" cy="752475"/>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4"/>
          <p:cNvSpPr>
            <a:spLocks noGrp="1"/>
          </p:cNvSpPr>
          <p:nvPr>
            <p:ph type="ctrTitle"/>
          </p:nvPr>
        </p:nvSpPr>
        <p:spPr/>
        <p:txBody>
          <a:bodyPr/>
          <a:lstStyle/>
          <a:p>
            <a:endParaRPr lang="fr-FR" smtClean="0"/>
          </a:p>
        </p:txBody>
      </p:sp>
      <p:sp>
        <p:nvSpPr>
          <p:cNvPr id="18435" name="Sous-titre 5"/>
          <p:cNvSpPr>
            <a:spLocks noGrp="1"/>
          </p:cNvSpPr>
          <p:nvPr>
            <p:ph type="subTitle" idx="1"/>
          </p:nvPr>
        </p:nvSpPr>
        <p:spPr/>
        <p:txBody>
          <a:bodyPr/>
          <a:lstStyle/>
          <a:p>
            <a:endParaRPr lang="fr-FR" smtClean="0"/>
          </a:p>
        </p:txBody>
      </p:sp>
      <p:sp>
        <p:nvSpPr>
          <p:cNvPr id="4" name="Espace réservé du pied de page 3"/>
          <p:cNvSpPr>
            <a:spLocks noGrp="1"/>
          </p:cNvSpPr>
          <p:nvPr>
            <p:ph type="ftr" sz="quarter" idx="11"/>
          </p:nvPr>
        </p:nvSpPr>
        <p:spPr>
          <a:xfrm>
            <a:off x="649288" y="5949950"/>
            <a:ext cx="8126412" cy="476250"/>
          </a:xfrm>
        </p:spPr>
        <p:txBody>
          <a:bodyPr/>
          <a:lstStyle/>
          <a:p>
            <a:pPr>
              <a:defRPr/>
            </a:pPr>
            <a:r>
              <a:rPr lang="fr-FR" b="1" dirty="0" smtClean="0">
                <a:solidFill>
                  <a:schemeClr val="tx1">
                    <a:lumMod val="95000"/>
                  </a:schemeClr>
                </a:solidFill>
              </a:rPr>
              <a:t>Carte schématique du niveau d’aléa dans la ville de Tébessa</a:t>
            </a:r>
            <a:endParaRPr lang="en-US" dirty="0">
              <a:solidFill>
                <a:schemeClr val="tx1">
                  <a:lumMod val="95000"/>
                </a:schemeClr>
              </a:solidFill>
            </a:endParaRPr>
          </a:p>
        </p:txBody>
      </p:sp>
      <p:pic>
        <p:nvPicPr>
          <p:cNvPr id="18437" name="Image 7" descr="22.JPG"/>
          <p:cNvPicPr>
            <a:picLocks noChangeAspect="1"/>
          </p:cNvPicPr>
          <p:nvPr/>
        </p:nvPicPr>
        <p:blipFill>
          <a:blip r:embed="rId2"/>
          <a:srcRect l="3120" b="-2438"/>
          <a:stretch>
            <a:fillRect/>
          </a:stretch>
        </p:blipFill>
        <p:spPr bwMode="auto">
          <a:xfrm>
            <a:off x="0" y="0"/>
            <a:ext cx="9144000" cy="6186488"/>
          </a:xfrm>
          <a:prstGeom prst="rect">
            <a:avLst/>
          </a:prstGeom>
          <a:noFill/>
          <a:ln w="9525">
            <a:noFill/>
            <a:miter lim="800000"/>
            <a:headEnd/>
            <a:tailEnd/>
          </a:ln>
        </p:spPr>
      </p:pic>
      <p:sp>
        <p:nvSpPr>
          <p:cNvPr id="9" name="Forme libre 8"/>
          <p:cNvSpPr/>
          <p:nvPr/>
        </p:nvSpPr>
        <p:spPr>
          <a:xfrm>
            <a:off x="5545394" y="250724"/>
            <a:ext cx="1563329" cy="4009102"/>
          </a:xfrm>
          <a:custGeom>
            <a:avLst/>
            <a:gdLst>
              <a:gd name="connsiteX0" fmla="*/ 1563329 w 1563329"/>
              <a:gd name="connsiteY0" fmla="*/ 44245 h 3576483"/>
              <a:gd name="connsiteX1" fmla="*/ 1297858 w 1563329"/>
              <a:gd name="connsiteY1" fmla="*/ 3569109 h 3576483"/>
              <a:gd name="connsiteX2" fmla="*/ 0 w 1563329"/>
              <a:gd name="connsiteY2" fmla="*/ 0 h 3576483"/>
              <a:gd name="connsiteX3" fmla="*/ 0 w 1563329"/>
              <a:gd name="connsiteY3" fmla="*/ 0 h 3576483"/>
              <a:gd name="connsiteX0" fmla="*/ 1563329 w 1563329"/>
              <a:gd name="connsiteY0" fmla="*/ 44245 h 4009102"/>
              <a:gd name="connsiteX1" fmla="*/ 1297858 w 1563329"/>
              <a:gd name="connsiteY1" fmla="*/ 3569109 h 4009102"/>
              <a:gd name="connsiteX2" fmla="*/ 353961 w 1563329"/>
              <a:gd name="connsiteY2" fmla="*/ 3318387 h 4009102"/>
              <a:gd name="connsiteX3" fmla="*/ 0 w 1563329"/>
              <a:gd name="connsiteY3" fmla="*/ 0 h 4009102"/>
              <a:gd name="connsiteX4" fmla="*/ 0 w 1563329"/>
              <a:gd name="connsiteY4" fmla="*/ 0 h 400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3329" h="4009102">
                <a:moveTo>
                  <a:pt x="1563329" y="44245"/>
                </a:moveTo>
                <a:cubicBezTo>
                  <a:pt x="1560871" y="1810364"/>
                  <a:pt x="1558413" y="3576483"/>
                  <a:pt x="1297858" y="3569109"/>
                </a:cubicBezTo>
                <a:cubicBezTo>
                  <a:pt x="1177413" y="4009102"/>
                  <a:pt x="570271" y="3913239"/>
                  <a:pt x="353961" y="3318387"/>
                </a:cubicBezTo>
                <a:cubicBezTo>
                  <a:pt x="137651" y="2723536"/>
                  <a:pt x="140110" y="447368"/>
                  <a:pt x="0" y="0"/>
                </a:cubicBezTo>
                <a:lnTo>
                  <a:pt x="0" y="0"/>
                </a:lnTo>
              </a:path>
            </a:pathLst>
          </a:custGeom>
          <a:ln w="38100" cmpd="sng">
            <a:solidFill>
              <a:srgbClr val="FFFF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fr-FR"/>
          </a:p>
        </p:txBody>
      </p:sp>
      <p:sp>
        <p:nvSpPr>
          <p:cNvPr id="10" name="Forme libre 9"/>
          <p:cNvSpPr/>
          <p:nvPr/>
        </p:nvSpPr>
        <p:spPr>
          <a:xfrm>
            <a:off x="5870575" y="0"/>
            <a:ext cx="957263" cy="3670300"/>
          </a:xfrm>
          <a:custGeom>
            <a:avLst/>
            <a:gdLst>
              <a:gd name="connsiteX0" fmla="*/ 796413 w 875071"/>
              <a:gd name="connsiteY0" fmla="*/ 221225 h 3628103"/>
              <a:gd name="connsiteX1" fmla="*/ 796413 w 875071"/>
              <a:gd name="connsiteY1" fmla="*/ 3170903 h 3628103"/>
              <a:gd name="connsiteX2" fmla="*/ 324465 w 875071"/>
              <a:gd name="connsiteY2" fmla="*/ 2964425 h 3628103"/>
              <a:gd name="connsiteX3" fmla="*/ 0 w 875071"/>
              <a:gd name="connsiteY3" fmla="*/ 0 h 3628103"/>
              <a:gd name="connsiteX4" fmla="*/ 0 w 875071"/>
              <a:gd name="connsiteY4" fmla="*/ 0 h 3628103"/>
              <a:gd name="connsiteX0" fmla="*/ 796413 w 875071"/>
              <a:gd name="connsiteY0" fmla="*/ 221225 h 3628103"/>
              <a:gd name="connsiteX1" fmla="*/ 796413 w 875071"/>
              <a:gd name="connsiteY1" fmla="*/ 3170903 h 3628103"/>
              <a:gd name="connsiteX2" fmla="*/ 324465 w 875071"/>
              <a:gd name="connsiteY2" fmla="*/ 2964425 h 3628103"/>
              <a:gd name="connsiteX3" fmla="*/ 0 w 875071"/>
              <a:gd name="connsiteY3" fmla="*/ 0 h 3628103"/>
              <a:gd name="connsiteX4" fmla="*/ 0 w 875071"/>
              <a:gd name="connsiteY4" fmla="*/ 0 h 3628103"/>
              <a:gd name="connsiteX0" fmla="*/ 840657 w 958644"/>
              <a:gd name="connsiteY0" fmla="*/ 221225 h 3669890"/>
              <a:gd name="connsiteX1" fmla="*/ 840657 w 958644"/>
              <a:gd name="connsiteY1" fmla="*/ 3170903 h 3669890"/>
              <a:gd name="connsiteX2" fmla="*/ 132735 w 958644"/>
              <a:gd name="connsiteY2" fmla="*/ 3141406 h 3669890"/>
              <a:gd name="connsiteX3" fmla="*/ 44244 w 958644"/>
              <a:gd name="connsiteY3" fmla="*/ 0 h 3669890"/>
              <a:gd name="connsiteX4" fmla="*/ 44244 w 958644"/>
              <a:gd name="connsiteY4" fmla="*/ 0 h 3669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644" h="3669890">
                <a:moveTo>
                  <a:pt x="840657" y="221225"/>
                </a:moveTo>
                <a:cubicBezTo>
                  <a:pt x="879986" y="1467464"/>
                  <a:pt x="958644" y="2684206"/>
                  <a:pt x="840657" y="3170903"/>
                </a:cubicBezTo>
                <a:cubicBezTo>
                  <a:pt x="722670" y="3657600"/>
                  <a:pt x="265471" y="3669890"/>
                  <a:pt x="132735" y="3141406"/>
                </a:cubicBezTo>
                <a:cubicBezTo>
                  <a:pt x="0" y="2612922"/>
                  <a:pt x="98321" y="494071"/>
                  <a:pt x="44244" y="0"/>
                </a:cubicBezTo>
                <a:lnTo>
                  <a:pt x="44244" y="0"/>
                </a:lnTo>
              </a:path>
            </a:pathLst>
          </a:custGeom>
          <a:ln w="41275">
            <a:solidFill>
              <a:srgbClr val="FF010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fr-FR"/>
          </a:p>
        </p:txBody>
      </p:sp>
      <p:cxnSp>
        <p:nvCxnSpPr>
          <p:cNvPr id="12" name="Connecteur droit avec flèche 11"/>
          <p:cNvCxnSpPr/>
          <p:nvPr/>
        </p:nvCxnSpPr>
        <p:spPr>
          <a:xfrm>
            <a:off x="5957888" y="2212975"/>
            <a:ext cx="752475" cy="1588"/>
          </a:xfrm>
          <a:prstGeom prst="straightConnector1">
            <a:avLst/>
          </a:prstGeom>
          <a:ln w="28575">
            <a:solidFill>
              <a:srgbClr val="FF010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V="1">
            <a:off x="6769100" y="2168525"/>
            <a:ext cx="369888" cy="28575"/>
          </a:xfrm>
          <a:prstGeom prst="straightConnector1">
            <a:avLst/>
          </a:prstGeom>
          <a:ln w="22225">
            <a:solidFill>
              <a:srgbClr val="FF99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V="1">
            <a:off x="5638800" y="2217738"/>
            <a:ext cx="368300" cy="28575"/>
          </a:xfrm>
          <a:prstGeom prst="straightConnector1">
            <a:avLst/>
          </a:prstGeom>
          <a:ln w="22225">
            <a:solidFill>
              <a:srgbClr val="FF99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a:off x="7197725" y="2197100"/>
            <a:ext cx="544513" cy="1588"/>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rot="10800000">
            <a:off x="4999038" y="2212975"/>
            <a:ext cx="590550" cy="28575"/>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8447" name="ZoneTexte 24"/>
          <p:cNvSpPr txBox="1">
            <a:spLocks noChangeArrowheads="1"/>
          </p:cNvSpPr>
          <p:nvPr/>
        </p:nvSpPr>
        <p:spPr bwMode="auto">
          <a:xfrm>
            <a:off x="1504950" y="4926013"/>
            <a:ext cx="4926013" cy="923925"/>
          </a:xfrm>
          <a:prstGeom prst="rect">
            <a:avLst/>
          </a:prstGeom>
          <a:noFill/>
          <a:ln w="9525">
            <a:noFill/>
            <a:miter lim="800000"/>
            <a:headEnd/>
            <a:tailEnd/>
          </a:ln>
        </p:spPr>
        <p:txBody>
          <a:bodyPr>
            <a:spAutoFit/>
          </a:bodyPr>
          <a:lstStyle/>
          <a:p>
            <a:r>
              <a:rPr lang="fr-FR" b="1">
                <a:solidFill>
                  <a:srgbClr val="0070C0"/>
                </a:solidFill>
              </a:rPr>
              <a:t>Hauteur d’eau &gt; 0.5m</a:t>
            </a:r>
          </a:p>
          <a:p>
            <a:r>
              <a:rPr lang="fr-FR" b="1">
                <a:solidFill>
                  <a:srgbClr val="0070C0"/>
                </a:solidFill>
              </a:rPr>
              <a:t>Hauteur d’eau &lt; 0.5m</a:t>
            </a:r>
          </a:p>
          <a:p>
            <a:r>
              <a:rPr lang="fr-FR" b="1">
                <a:solidFill>
                  <a:srgbClr val="0070C0"/>
                </a:solidFill>
              </a:rPr>
              <a:t>Hauteur d’eau &lt; 0.5m</a:t>
            </a:r>
            <a:endParaRPr lang="fr-FR">
              <a:solidFill>
                <a:srgbClr val="0070C0"/>
              </a:solidFill>
            </a:endParaRPr>
          </a:p>
        </p:txBody>
      </p:sp>
      <p:cxnSp>
        <p:nvCxnSpPr>
          <p:cNvPr id="26" name="Connecteur droit avec flèche 25"/>
          <p:cNvCxnSpPr/>
          <p:nvPr/>
        </p:nvCxnSpPr>
        <p:spPr>
          <a:xfrm>
            <a:off x="801688" y="5432425"/>
            <a:ext cx="546100" cy="1588"/>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V="1">
            <a:off x="801688" y="5707063"/>
            <a:ext cx="496887" cy="4762"/>
          </a:xfrm>
          <a:prstGeom prst="straightConnector1">
            <a:avLst/>
          </a:prstGeom>
          <a:ln w="22225">
            <a:solidFill>
              <a:srgbClr val="FF99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a:off x="727075" y="5108575"/>
            <a:ext cx="752475" cy="1588"/>
          </a:xfrm>
          <a:prstGeom prst="straightConnector1">
            <a:avLst/>
          </a:prstGeom>
          <a:ln w="28575">
            <a:solidFill>
              <a:srgbClr val="FF0101"/>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re 4"/>
          <p:cNvSpPr>
            <a:spLocks noGrp="1"/>
          </p:cNvSpPr>
          <p:nvPr>
            <p:ph type="ctrTitle"/>
          </p:nvPr>
        </p:nvSpPr>
        <p:spPr/>
        <p:txBody>
          <a:bodyPr/>
          <a:lstStyle/>
          <a:p>
            <a:endParaRPr lang="fr-FR" smtClean="0"/>
          </a:p>
        </p:txBody>
      </p:sp>
      <p:sp>
        <p:nvSpPr>
          <p:cNvPr id="19459" name="Sous-titre 5"/>
          <p:cNvSpPr>
            <a:spLocks noGrp="1"/>
          </p:cNvSpPr>
          <p:nvPr>
            <p:ph type="subTitle" idx="1"/>
          </p:nvPr>
        </p:nvSpPr>
        <p:spPr/>
        <p:txBody>
          <a:bodyPr/>
          <a:lstStyle/>
          <a:p>
            <a:endParaRPr lang="fr-FR" smtClean="0"/>
          </a:p>
        </p:txBody>
      </p:sp>
      <p:sp>
        <p:nvSpPr>
          <p:cNvPr id="4" name="Espace réservé du pied de page 3"/>
          <p:cNvSpPr>
            <a:spLocks noGrp="1"/>
          </p:cNvSpPr>
          <p:nvPr>
            <p:ph type="ftr" sz="quarter" idx="11"/>
          </p:nvPr>
        </p:nvSpPr>
        <p:spPr>
          <a:xfrm>
            <a:off x="0" y="6370638"/>
            <a:ext cx="9144000" cy="306387"/>
          </a:xfrm>
        </p:spPr>
        <p:txBody>
          <a:bodyPr/>
          <a:lstStyle/>
          <a:p>
            <a:pPr>
              <a:defRPr/>
            </a:pPr>
            <a:r>
              <a:rPr lang="fr-FR" b="1" dirty="0" smtClean="0">
                <a:solidFill>
                  <a:schemeClr val="tx1">
                    <a:lumMod val="95000"/>
                  </a:schemeClr>
                </a:solidFill>
              </a:rPr>
              <a:t>Carte</a:t>
            </a:r>
            <a:r>
              <a:rPr lang="fr-FR" b="1" dirty="0" smtClean="0"/>
              <a:t> </a:t>
            </a:r>
            <a:r>
              <a:rPr lang="fr-FR" b="1" dirty="0" smtClean="0">
                <a:solidFill>
                  <a:schemeClr val="tx1">
                    <a:lumMod val="95000"/>
                  </a:schemeClr>
                </a:solidFill>
              </a:rPr>
              <a:t>schématique des zones exposées aux inondations dans la ville de Tébessa</a:t>
            </a:r>
            <a:endParaRPr lang="en-US" dirty="0">
              <a:solidFill>
                <a:schemeClr val="tx1">
                  <a:lumMod val="95000"/>
                </a:schemeClr>
              </a:solidFill>
            </a:endParaRPr>
          </a:p>
        </p:txBody>
      </p:sp>
      <p:pic>
        <p:nvPicPr>
          <p:cNvPr id="19461" name="Image 6" descr="22.JPG"/>
          <p:cNvPicPr>
            <a:picLocks noChangeAspect="1"/>
          </p:cNvPicPr>
          <p:nvPr/>
        </p:nvPicPr>
        <p:blipFill>
          <a:blip r:embed="rId2"/>
          <a:srcRect l="3120"/>
          <a:stretch>
            <a:fillRect/>
          </a:stretch>
        </p:blipFill>
        <p:spPr bwMode="auto">
          <a:xfrm>
            <a:off x="0" y="0"/>
            <a:ext cx="9144000" cy="6038850"/>
          </a:xfrm>
          <a:prstGeom prst="rect">
            <a:avLst/>
          </a:prstGeom>
          <a:noFill/>
          <a:ln w="9525">
            <a:noFill/>
            <a:miter lim="800000"/>
            <a:headEnd/>
            <a:tailEnd/>
          </a:ln>
        </p:spPr>
      </p:pic>
      <p:sp>
        <p:nvSpPr>
          <p:cNvPr id="8" name="Ellipse 7"/>
          <p:cNvSpPr/>
          <p:nvPr/>
        </p:nvSpPr>
        <p:spPr>
          <a:xfrm>
            <a:off x="5988050" y="2035175"/>
            <a:ext cx="1430338" cy="1327150"/>
          </a:xfrm>
          <a:prstGeom prst="ellipse">
            <a:avLst/>
          </a:prstGeom>
          <a:blipFill dpi="0" rotWithShape="1">
            <a:blip r:embed="rId3">
              <a:alphaModFix amt="47000"/>
            </a:blip>
            <a:srcRect/>
            <a:tile tx="0" ty="0" sx="100000" sy="100000" flip="none" algn="tl"/>
          </a:blip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9" name="Ellipse 8"/>
          <p:cNvSpPr/>
          <p:nvPr/>
        </p:nvSpPr>
        <p:spPr>
          <a:xfrm>
            <a:off x="4459288" y="1819275"/>
            <a:ext cx="781050" cy="1189038"/>
          </a:xfrm>
          <a:prstGeom prst="ellipse">
            <a:avLst/>
          </a:prstGeom>
          <a:blipFill dpi="0" rotWithShape="1">
            <a:blip r:embed="rId3">
              <a:alphaModFix amt="61000"/>
            </a:blip>
            <a:srcRect/>
            <a:tile tx="0" ty="0" sx="100000" sy="100000" flip="none" algn="tl"/>
          </a:blipFill>
          <a:ln>
            <a:solidFill>
              <a:schemeClr val="accent6">
                <a:lumMod val="60000"/>
                <a:lumOff val="40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 name="Ellipse 9"/>
          <p:cNvSpPr/>
          <p:nvPr/>
        </p:nvSpPr>
        <p:spPr>
          <a:xfrm>
            <a:off x="2536825" y="1062038"/>
            <a:ext cx="1243013" cy="677862"/>
          </a:xfrm>
          <a:prstGeom prst="ellipse">
            <a:avLst/>
          </a:prstGeom>
          <a:blipFill dpi="0" rotWithShape="1">
            <a:blip r:embed="rId3">
              <a:alphaModFix amt="61000"/>
            </a:blip>
            <a:srcRect/>
            <a:tile tx="0" ty="0" sx="100000" sy="100000" flip="none" algn="tl"/>
          </a:blip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 name="Ellipse 10"/>
          <p:cNvSpPr/>
          <p:nvPr/>
        </p:nvSpPr>
        <p:spPr>
          <a:xfrm>
            <a:off x="6297613" y="4173538"/>
            <a:ext cx="619125" cy="604837"/>
          </a:xfrm>
          <a:prstGeom prst="ellipse">
            <a:avLst/>
          </a:prstGeom>
          <a:blipFill dpi="0" rotWithShape="1">
            <a:blip r:embed="rId3">
              <a:alphaModFix amt="61000"/>
            </a:blip>
            <a:srcRect/>
            <a:tile tx="0" ty="0" sx="100000" sy="100000" flip="none" algn="tl"/>
          </a:blipFill>
          <a:ln>
            <a:solidFill>
              <a:schemeClr val="accent6">
                <a:lumMod val="60000"/>
                <a:lumOff val="4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 name="Ellipse 11"/>
          <p:cNvSpPr/>
          <p:nvPr/>
        </p:nvSpPr>
        <p:spPr>
          <a:xfrm>
            <a:off x="579438" y="5064125"/>
            <a:ext cx="620712" cy="604838"/>
          </a:xfrm>
          <a:prstGeom prst="ellipse">
            <a:avLst/>
          </a:prstGeom>
          <a:blipFill dpi="0" rotWithShape="1">
            <a:blip r:embed="rId3">
              <a:alphaModFix amt="61000"/>
            </a:blip>
            <a:srcRect/>
            <a:tile tx="0" ty="0" sx="100000" sy="100000" flip="none" algn="tl"/>
          </a:blipFill>
          <a:ln>
            <a:solidFill>
              <a:schemeClr val="accent6">
                <a:lumMod val="60000"/>
                <a:lumOff val="4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3" name="ZoneTexte 12"/>
          <p:cNvSpPr txBox="1"/>
          <p:nvPr/>
        </p:nvSpPr>
        <p:spPr>
          <a:xfrm>
            <a:off x="1489075" y="5132388"/>
            <a:ext cx="2655888" cy="369887"/>
          </a:xfrm>
          <a:prstGeom prst="rect">
            <a:avLst/>
          </a:prstGeom>
          <a:noFill/>
        </p:spPr>
        <p:txBody>
          <a:bodyPr>
            <a:spAutoFit/>
          </a:bodyPr>
          <a:lstStyle/>
          <a:p>
            <a:pPr>
              <a:defRPr/>
            </a:pPr>
            <a:r>
              <a:rPr lang="fr-FR" dirty="0">
                <a:solidFill>
                  <a:schemeClr val="accent6">
                    <a:lumMod val="50000"/>
                  </a:schemeClr>
                </a:solidFill>
                <a:cs typeface="+mn-cs"/>
              </a:rPr>
              <a:t>zone inondable</a:t>
            </a:r>
            <a:endParaRPr lang="fr-FR" dirty="0">
              <a:solidFill>
                <a:schemeClr val="accent6">
                  <a:lumMod val="50000"/>
                </a:schemeClr>
              </a:solidFill>
              <a:cs typeface="+mn-cs"/>
            </a:endParaRPr>
          </a:p>
        </p:txBody>
      </p:sp>
    </p:spTree>
  </p:cSld>
  <p:clrMapOvr>
    <a:masterClrMapping/>
  </p:clrMapOvr>
  <p:transition spd="med">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2038" y="2787650"/>
            <a:ext cx="6577012" cy="646113"/>
          </a:xfrm>
          <a:prstGeom prst="rect">
            <a:avLst/>
          </a:prstGeom>
        </p:spPr>
        <p:txBody>
          <a:bodyPr>
            <a:spAutoFit/>
          </a:bodyPr>
          <a:lstStyle/>
          <a:p>
            <a:pPr algn="ctr">
              <a:defRPr/>
            </a:pPr>
            <a:r>
              <a:rPr lang="fr-FR" sz="3600" b="1" spc="50" dirty="0">
                <a:ln w="11430"/>
                <a:effectLst>
                  <a:outerShdw blurRad="76200" dist="50800" dir="5400000" algn="tl" rotWithShape="0">
                    <a:srgbClr val="000000">
                      <a:alpha val="65000"/>
                    </a:srgbClr>
                  </a:outerShdw>
                </a:effectLst>
                <a:cs typeface="+mn-cs"/>
              </a:rPr>
              <a:t>Merci de votre attention</a:t>
            </a:r>
            <a:endParaRPr lang="fr-FR" sz="3600" b="1" spc="50" dirty="0">
              <a:ln w="11430"/>
              <a:effectLst>
                <a:outerShdw blurRad="76200" dist="50800" dir="5400000" algn="tl" rotWithShape="0">
                  <a:srgbClr val="000000">
                    <a:alpha val="65000"/>
                  </a:srgbClr>
                </a:outerShdw>
              </a:effectLst>
              <a:cs typeface="+mn-cs"/>
            </a:endParaRPr>
          </a:p>
        </p:txBody>
      </p:sp>
    </p:spTree>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u contenu 5"/>
          <p:cNvSpPr>
            <a:spLocks noGrp="1"/>
          </p:cNvSpPr>
          <p:nvPr>
            <p:ph type="subTitle" idx="1"/>
          </p:nvPr>
        </p:nvSpPr>
        <p:spPr>
          <a:xfrm>
            <a:off x="354013" y="1062038"/>
            <a:ext cx="8377237" cy="4025900"/>
          </a:xfrm>
        </p:spPr>
        <p:txBody>
          <a:bodyPr/>
          <a:lstStyle/>
          <a:p>
            <a:pPr algn="l">
              <a:buFontTx/>
              <a:buChar char="•"/>
            </a:pPr>
            <a:r>
              <a:rPr lang="fr-FR" sz="2000" smtClean="0">
                <a:solidFill>
                  <a:schemeClr val="tx1"/>
                </a:solidFill>
              </a:rPr>
              <a:t>L’ inondation est l’ un des risques majeurs recensé à cause de leur fréquence dans le temps et l’ espace.</a:t>
            </a:r>
          </a:p>
          <a:p>
            <a:pPr algn="l">
              <a:buFontTx/>
              <a:buChar char="•"/>
            </a:pPr>
            <a:endParaRPr lang="fr-FR" sz="2000" smtClean="0">
              <a:solidFill>
                <a:schemeClr val="tx1"/>
              </a:solidFill>
            </a:endParaRPr>
          </a:p>
          <a:p>
            <a:pPr algn="l">
              <a:buFontTx/>
              <a:buChar char="•"/>
            </a:pPr>
            <a:r>
              <a:rPr lang="fr-FR" sz="2000" smtClean="0">
                <a:solidFill>
                  <a:schemeClr val="tx1"/>
                </a:solidFill>
              </a:rPr>
              <a:t> L Algérie est l’ un des pays qui a été confrontée aux effets néfastes des inondations à travers de nombreuses villes telles que, Skikda, Batna, Annaba, Tébessa, Constantine, Alger, Sidi Bel Abbès</a:t>
            </a:r>
          </a:p>
          <a:p>
            <a:pPr algn="l">
              <a:buFontTx/>
              <a:buChar char="•"/>
            </a:pPr>
            <a:endParaRPr lang="fr-FR" sz="2000" smtClean="0">
              <a:solidFill>
                <a:schemeClr val="tx1"/>
              </a:solidFill>
            </a:endParaRPr>
          </a:p>
          <a:p>
            <a:pPr algn="l">
              <a:buFontTx/>
              <a:buChar char="•"/>
            </a:pPr>
            <a:r>
              <a:rPr lang="fr-FR" sz="2000" smtClean="0">
                <a:solidFill>
                  <a:schemeClr val="tx1"/>
                </a:solidFill>
              </a:rPr>
              <a:t>  Dans cette note, nous analyserons l’ exemple de la ville de Tébessa qui a été affectée par des  inondations récurrentes au cours de ces dernières années </a:t>
            </a:r>
            <a:r>
              <a:rPr lang="fr-FR" sz="2000" smtClean="0"/>
              <a:t>par </a:t>
            </a:r>
            <a:r>
              <a:rPr lang="fr-FR" sz="2000" b="1" smtClean="0"/>
              <a:t>la méthode  Hydrogéomorphologique </a:t>
            </a:r>
          </a:p>
        </p:txBody>
      </p:sp>
    </p:spTree>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3"/>
          <p:cNvSpPr>
            <a:spLocks noGrp="1"/>
          </p:cNvSpPr>
          <p:nvPr>
            <p:ph type="ctrTitle"/>
          </p:nvPr>
        </p:nvSpPr>
        <p:spPr>
          <a:xfrm>
            <a:off x="198438" y="0"/>
            <a:ext cx="7772400" cy="693738"/>
          </a:xfrm>
        </p:spPr>
        <p:txBody>
          <a:bodyPr/>
          <a:lstStyle/>
          <a:p>
            <a:r>
              <a:rPr lang="fr-FR" sz="2400" b="1" smtClean="0">
                <a:solidFill>
                  <a:srgbClr val="FFC000"/>
                </a:solidFill>
              </a:rPr>
              <a:t/>
            </a:r>
            <a:br>
              <a:rPr lang="fr-FR" sz="2400" b="1" smtClean="0">
                <a:solidFill>
                  <a:srgbClr val="FFC000"/>
                </a:solidFill>
              </a:rPr>
            </a:br>
            <a:r>
              <a:rPr lang="fr-FR" sz="2400" b="1" smtClean="0">
                <a:solidFill>
                  <a:srgbClr val="FFC000"/>
                </a:solidFill>
              </a:rPr>
              <a:t>Localisation de la zone d’étude</a:t>
            </a:r>
            <a:r>
              <a:rPr lang="fr-FR" sz="2800" smtClean="0">
                <a:solidFill>
                  <a:srgbClr val="FF0000"/>
                </a:solidFill>
              </a:rPr>
              <a:t/>
            </a:r>
            <a:br>
              <a:rPr lang="fr-FR" sz="2800" smtClean="0">
                <a:solidFill>
                  <a:srgbClr val="FF0000"/>
                </a:solidFill>
              </a:rPr>
            </a:br>
            <a:endParaRPr lang="fr-FR" sz="2800" smtClean="0">
              <a:solidFill>
                <a:srgbClr val="FF0000"/>
              </a:solidFill>
            </a:endParaRPr>
          </a:p>
        </p:txBody>
      </p:sp>
      <p:sp>
        <p:nvSpPr>
          <p:cNvPr id="5123" name="Espace réservé du texte 11"/>
          <p:cNvSpPr>
            <a:spLocks noGrp="1"/>
          </p:cNvSpPr>
          <p:nvPr>
            <p:ph type="subTitle" idx="1"/>
          </p:nvPr>
        </p:nvSpPr>
        <p:spPr>
          <a:xfrm>
            <a:off x="0" y="649288"/>
            <a:ext cx="5383213" cy="4940300"/>
          </a:xfrm>
        </p:spPr>
        <p:txBody>
          <a:bodyPr/>
          <a:lstStyle/>
          <a:p>
            <a:pPr algn="just"/>
            <a:endParaRPr lang="fr-FR" sz="1200" smtClean="0">
              <a:solidFill>
                <a:schemeClr val="tx1"/>
              </a:solidFill>
            </a:endParaRPr>
          </a:p>
          <a:p>
            <a:pPr algn="just">
              <a:lnSpc>
                <a:spcPts val="2700"/>
              </a:lnSpc>
            </a:pPr>
            <a:r>
              <a:rPr lang="fr-FR" sz="2000" smtClean="0">
                <a:solidFill>
                  <a:schemeClr val="tx1"/>
                </a:solidFill>
              </a:rPr>
              <a:t>La zone d’étude à aménager est comprise entre la RN10 et la versant nord des Djebels Anoual et Doukhane, cette zone correspond aux sous bassins des principaux oueds (oued Kebir, oued Mellegue) coincés entre ces montagnes et la RN 10. Ces sous bassins versants sont :</a:t>
            </a:r>
          </a:p>
          <a:p>
            <a:pPr algn="just">
              <a:lnSpc>
                <a:spcPts val="2700"/>
              </a:lnSpc>
            </a:pPr>
            <a:r>
              <a:rPr lang="fr-FR" sz="2000" smtClean="0">
                <a:solidFill>
                  <a:schemeClr val="tx1"/>
                </a:solidFill>
              </a:rPr>
              <a:t> chabro- Rezala mrarhdia Zaarour Es-Sagui Nagues Elanba et Rafana.   est  sujette  à  de  nombreuses inondations qui se manifestent lors  des  averses  automnales et  estivales.  </a:t>
            </a:r>
            <a:endParaRPr lang="fr-FR" sz="2000" smtClean="0"/>
          </a:p>
        </p:txBody>
      </p:sp>
      <p:pic>
        <p:nvPicPr>
          <p:cNvPr id="8" name="Espace réservé du contenu 7" descr="04.JPG"/>
          <p:cNvPicPr>
            <a:picLocks noGrp="1" noChangeAspect="1"/>
          </p:cNvPicPr>
          <p:nvPr>
            <p:ph idx="4294967295"/>
          </p:nvPr>
        </p:nvPicPr>
        <p:blipFill>
          <a:blip r:embed="rId2">
            <a:lum bright="-20000" contrast="30000"/>
          </a:blip>
          <a:stretch>
            <a:fillRect/>
          </a:stretch>
        </p:blipFill>
        <p:spPr>
          <a:xfrm>
            <a:off x="5619134" y="3082925"/>
            <a:ext cx="3524865" cy="2483697"/>
          </a:xfrm>
          <a:solidFill>
            <a:srgbClr val="FFFFFF">
              <a:shade val="85000"/>
            </a:srgbClr>
          </a:solidFill>
          <a:ln w="88900" cap="sq">
            <a:solidFill>
              <a:srgbClr val="FFFFFF"/>
            </a:solidFill>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Image 12" descr="03.JPG"/>
          <p:cNvPicPr>
            <a:picLocks noChangeAspect="1"/>
          </p:cNvPicPr>
          <p:nvPr/>
        </p:nvPicPr>
        <p:blipFill>
          <a:blip r:embed="rId3"/>
          <a:stretch>
            <a:fillRect/>
          </a:stretch>
        </p:blipFill>
        <p:spPr>
          <a:xfrm>
            <a:off x="5673018" y="731735"/>
            <a:ext cx="3470982" cy="22179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4"/>
          <p:cNvSpPr>
            <a:spLocks noGrp="1"/>
          </p:cNvSpPr>
          <p:nvPr>
            <p:ph type="ctrTitle"/>
          </p:nvPr>
        </p:nvSpPr>
        <p:spPr/>
        <p:txBody>
          <a:bodyPr/>
          <a:lstStyle/>
          <a:p>
            <a:r>
              <a:rPr lang="fr-FR" sz="3600" b="1" smtClean="0"/>
              <a:t>L'APPROCHE </a:t>
            </a:r>
            <a:r>
              <a:rPr lang="fr-FR" sz="3600" smtClean="0"/>
              <a:t/>
            </a:r>
            <a:br>
              <a:rPr lang="fr-FR" sz="3600" smtClean="0"/>
            </a:br>
            <a:r>
              <a:rPr lang="fr-FR" sz="3600" b="1" smtClean="0"/>
              <a:t>HYDROGEOMORPHOLOGIQUE </a:t>
            </a:r>
            <a:endParaRPr lang="fr-FR" sz="3600" smtClean="0"/>
          </a:p>
        </p:txBody>
      </p:sp>
      <p:sp>
        <p:nvSpPr>
          <p:cNvPr id="6147" name="Sous-titre 3"/>
          <p:cNvSpPr>
            <a:spLocks noGrp="1"/>
          </p:cNvSpPr>
          <p:nvPr>
            <p:ph type="subTitle" idx="1"/>
          </p:nvPr>
        </p:nvSpPr>
        <p:spPr/>
        <p:txBody>
          <a:bodyPr/>
          <a:lstStyle/>
          <a:p>
            <a:endParaRPr lang="fr-FR" smtClean="0"/>
          </a:p>
        </p:txBody>
      </p:sp>
    </p:spTree>
  </p:cSld>
  <p:clrMapOvr>
    <a:masterClrMapping/>
  </p:clrMapOvr>
  <p:transition spd="med">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ous-titre 5"/>
          <p:cNvSpPr>
            <a:spLocks noGrp="1"/>
          </p:cNvSpPr>
          <p:nvPr>
            <p:ph type="subTitle" idx="1"/>
          </p:nvPr>
        </p:nvSpPr>
        <p:spPr>
          <a:xfrm>
            <a:off x="1047750" y="1541463"/>
            <a:ext cx="6400800" cy="1752600"/>
          </a:xfrm>
        </p:spPr>
        <p:txBody>
          <a:bodyPr/>
          <a:lstStyle/>
          <a:p>
            <a:pPr algn="l">
              <a:buFontTx/>
              <a:buChar char="•"/>
            </a:pPr>
            <a:r>
              <a:rPr lang="fr-FR" b="1" smtClean="0"/>
              <a:t>Origine </a:t>
            </a:r>
            <a:endParaRPr lang="fr-FR" smtClean="0"/>
          </a:p>
          <a:p>
            <a:pPr algn="l"/>
            <a:endParaRPr lang="fr-FR" smtClean="0"/>
          </a:p>
          <a:p>
            <a:pPr algn="l">
              <a:buFontTx/>
              <a:buChar char="•"/>
            </a:pPr>
            <a:r>
              <a:rPr lang="fr-FR" b="1" smtClean="0"/>
              <a:t> Principes et méthodes </a:t>
            </a:r>
            <a:endParaRPr lang="fr-FR" smtClean="0"/>
          </a:p>
          <a:p>
            <a:pPr algn="l"/>
            <a:endParaRPr lang="fr-FR" smtClean="0"/>
          </a:p>
          <a:p>
            <a:pPr algn="l">
              <a:buFontTx/>
              <a:buChar char="•"/>
            </a:pPr>
            <a:r>
              <a:rPr lang="fr-FR" b="1" smtClean="0"/>
              <a:t>Résultats </a:t>
            </a:r>
            <a:endParaRPr lang="fr-FR" smtClean="0"/>
          </a:p>
          <a:p>
            <a:endParaRPr lang="fr-FR" smtClean="0"/>
          </a:p>
        </p:txBody>
      </p:sp>
      <p:sp>
        <p:nvSpPr>
          <p:cNvPr id="4" name="Sous-titre 5"/>
          <p:cNvSpPr txBox="1">
            <a:spLocks/>
          </p:cNvSpPr>
          <p:nvPr/>
        </p:nvSpPr>
        <p:spPr bwMode="auto">
          <a:xfrm>
            <a:off x="973138" y="0"/>
            <a:ext cx="6400800" cy="1752600"/>
          </a:xfrm>
          <a:prstGeom prst="rect">
            <a:avLst/>
          </a:prstGeom>
          <a:noFill/>
          <a:ln w="9525">
            <a:noFill/>
            <a:miter lim="800000"/>
            <a:headEnd/>
            <a:tailEnd/>
          </a:ln>
          <a:effectLst/>
        </p:spPr>
        <p:txBody>
          <a:bodyPr/>
          <a:lstStyle/>
          <a:p>
            <a:pPr algn="ctr">
              <a:spcBef>
                <a:spcPct val="20000"/>
              </a:spcBef>
              <a:defRPr/>
            </a:pPr>
            <a:endParaRPr lang="fr-FR" sz="3200" b="1" kern="0" dirty="0">
              <a:solidFill>
                <a:srgbClr val="FF9900"/>
              </a:solidFill>
              <a:latin typeface="+mn-lt"/>
              <a:cs typeface="+mn-cs"/>
            </a:endParaRPr>
          </a:p>
          <a:p>
            <a:pPr>
              <a:spcBef>
                <a:spcPct val="20000"/>
              </a:spcBef>
              <a:defRPr/>
            </a:pPr>
            <a:r>
              <a:rPr lang="fr-FR" sz="3200" b="1" kern="0" dirty="0">
                <a:latin typeface="+mn-lt"/>
                <a:cs typeface="+mn-cs"/>
              </a:rPr>
              <a:t>Plan de la présentation </a:t>
            </a:r>
            <a:endParaRPr lang="fr-FR" sz="3200" kern="0" dirty="0">
              <a:latin typeface="+mn-lt"/>
              <a:cs typeface="+mn-cs"/>
            </a:endParaRPr>
          </a:p>
          <a:p>
            <a:pPr algn="ctr">
              <a:spcBef>
                <a:spcPct val="20000"/>
              </a:spcBef>
              <a:defRPr/>
            </a:pPr>
            <a:endParaRPr lang="fr-FR" sz="3200" kern="0" dirty="0">
              <a:solidFill>
                <a:srgbClr val="FF9900"/>
              </a:solidFill>
              <a:latin typeface="+mn-lt"/>
              <a:cs typeface="+mn-cs"/>
            </a:endParaRPr>
          </a:p>
        </p:txBody>
      </p:sp>
    </p:spTree>
  </p:cSld>
  <p:clrMapOvr>
    <a:masterClrMapping/>
  </p:clrMapOvr>
  <p:transition spd="med">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4"/>
          <p:cNvSpPr>
            <a:spLocks noGrp="1"/>
          </p:cNvSpPr>
          <p:nvPr>
            <p:ph type="ctrTitle"/>
          </p:nvPr>
        </p:nvSpPr>
        <p:spPr>
          <a:xfrm>
            <a:off x="574675" y="250825"/>
            <a:ext cx="8097838" cy="6061075"/>
          </a:xfrm>
        </p:spPr>
        <p:txBody>
          <a:bodyPr/>
          <a:lstStyle/>
          <a:p>
            <a:pPr algn="l">
              <a:lnSpc>
                <a:spcPts val="3100"/>
              </a:lnSpc>
              <a:buFont typeface="Wingdings" pitchFamily="2" charset="2"/>
              <a:buChar char="§"/>
            </a:pPr>
            <a:r>
              <a:rPr lang="fr-FR" sz="3200" b="1" smtClean="0">
                <a:solidFill>
                  <a:srgbClr val="FFC000"/>
                </a:solidFill>
              </a:rPr>
              <a:t>Origine de la méthode </a:t>
            </a:r>
            <a:r>
              <a:rPr lang="fr-FR" b="1" smtClean="0"/>
              <a:t/>
            </a:r>
            <a:br>
              <a:rPr lang="fr-FR" b="1" smtClean="0"/>
            </a:br>
            <a:r>
              <a:rPr lang="fr-FR" b="1" smtClean="0"/>
              <a:t>                                                                            </a:t>
            </a:r>
            <a:r>
              <a:rPr lang="fr-FR" sz="1800" b="1" smtClean="0"/>
              <a:t>Dérivée d'une science, la géomorphologie, c'est une   approche    naturaliste </a:t>
            </a:r>
            <a:r>
              <a:rPr lang="fr-FR" sz="1800" smtClean="0"/>
              <a:t> </a:t>
            </a:r>
            <a:r>
              <a:rPr lang="fr-FR" sz="1800" b="1" smtClean="0"/>
              <a:t>fondée sur la description et l'interprétation des formes     alluviales </a:t>
            </a:r>
            <a:r>
              <a:rPr lang="fr-FR" sz="1800" smtClean="0"/>
              <a:t/>
            </a:r>
            <a:br>
              <a:rPr lang="fr-FR" sz="1800" smtClean="0"/>
            </a:br>
            <a:r>
              <a:rPr lang="fr-FR" sz="1800" smtClean="0"/>
              <a:t> </a:t>
            </a:r>
            <a:br>
              <a:rPr lang="fr-FR" sz="1800" smtClean="0"/>
            </a:br>
            <a:r>
              <a:rPr lang="fr-FR" sz="1800" smtClean="0"/>
              <a:t> </a:t>
            </a:r>
            <a:r>
              <a:rPr lang="fr-FR" sz="1800" b="1" smtClean="0"/>
              <a:t>Méthode elaboré par des universitaires, des experts  . </a:t>
            </a:r>
            <a:r>
              <a:rPr lang="fr-FR" sz="1800" smtClean="0"/>
              <a:t> </a:t>
            </a:r>
            <a:br>
              <a:rPr lang="fr-FR" sz="1800" smtClean="0"/>
            </a:br>
            <a:r>
              <a:rPr lang="fr-FR" sz="1800" smtClean="0"/>
              <a:t/>
            </a:r>
            <a:br>
              <a:rPr lang="fr-FR" sz="1800" smtClean="0"/>
            </a:br>
            <a:r>
              <a:rPr lang="fr-FR" sz="1800" b="1" smtClean="0"/>
              <a:t>Aujourd'hui recommandée pour la réalisation des Atlas de Zones </a:t>
            </a:r>
            <a:r>
              <a:rPr lang="fr-FR" sz="1800" smtClean="0"/>
              <a:t/>
            </a:r>
            <a:br>
              <a:rPr lang="fr-FR" sz="1800" smtClean="0"/>
            </a:br>
            <a:r>
              <a:rPr lang="fr-FR" sz="1800" smtClean="0"/>
              <a:t> i</a:t>
            </a:r>
            <a:r>
              <a:rPr lang="fr-FR" sz="1800" b="1" smtClean="0"/>
              <a:t>nondables et des Plan de Prévention des Risques Inondation </a:t>
            </a:r>
            <a:r>
              <a:rPr lang="fr-FR" smtClean="0"/>
              <a:t/>
            </a:r>
            <a:br>
              <a:rPr lang="fr-FR" smtClean="0"/>
            </a:br>
            <a:r>
              <a:rPr lang="fr-FR" smtClean="0"/>
              <a:t/>
            </a:r>
            <a:br>
              <a:rPr lang="fr-FR" smtClean="0"/>
            </a:br>
            <a:endParaRPr lang="fr-FR" smtClean="0"/>
          </a:p>
        </p:txBody>
      </p:sp>
    </p:spTree>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0"/>
          <p:cNvSpPr>
            <a:spLocks noGrp="1"/>
          </p:cNvSpPr>
          <p:nvPr>
            <p:ph type="ctrTitle"/>
          </p:nvPr>
        </p:nvSpPr>
        <p:spPr/>
        <p:txBody>
          <a:bodyPr/>
          <a:lstStyle/>
          <a:p>
            <a:r>
              <a:rPr lang="fr-FR" b="1" smtClean="0"/>
              <a:t>Principes et méthodes </a:t>
            </a:r>
            <a:r>
              <a:rPr lang="fr-FR" smtClean="0"/>
              <a:t/>
            </a:r>
            <a:br>
              <a:rPr lang="fr-FR" smtClean="0"/>
            </a:br>
            <a:endParaRPr lang="fr-FR" smtClean="0"/>
          </a:p>
        </p:txBody>
      </p:sp>
    </p:spTree>
  </p:cSld>
  <p:clrMapOvr>
    <a:masterClrMapping/>
  </p:clrMapOvr>
  <p:transition spd="med">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4"/>
          <p:cNvSpPr>
            <a:spLocks noGrp="1"/>
          </p:cNvSpPr>
          <p:nvPr>
            <p:ph type="ctrTitle"/>
          </p:nvPr>
        </p:nvSpPr>
        <p:spPr>
          <a:xfrm>
            <a:off x="0" y="0"/>
            <a:ext cx="8863013" cy="1470025"/>
          </a:xfrm>
        </p:spPr>
        <p:txBody>
          <a:bodyPr/>
          <a:lstStyle/>
          <a:p>
            <a:r>
              <a:rPr lang="fr-FR" sz="2800" b="1" smtClean="0"/>
              <a:t>L'organisation physique de la plaine alluviale </a:t>
            </a:r>
            <a:r>
              <a:rPr lang="fr-FR" smtClean="0"/>
              <a:t/>
            </a:r>
            <a:br>
              <a:rPr lang="fr-FR" smtClean="0"/>
            </a:br>
            <a:endParaRPr lang="fr-FR" smtClean="0"/>
          </a:p>
        </p:txBody>
      </p:sp>
      <p:sp>
        <p:nvSpPr>
          <p:cNvPr id="10243" name="Sous-titre 5"/>
          <p:cNvSpPr>
            <a:spLocks noGrp="1"/>
          </p:cNvSpPr>
          <p:nvPr>
            <p:ph type="subTitle" idx="1"/>
          </p:nvPr>
        </p:nvSpPr>
        <p:spPr>
          <a:xfrm>
            <a:off x="1430338" y="2278063"/>
            <a:ext cx="6400800" cy="1752600"/>
          </a:xfrm>
        </p:spPr>
        <p:txBody>
          <a:bodyPr/>
          <a:lstStyle/>
          <a:p>
            <a:endParaRPr lang="fr-FR" smtClean="0"/>
          </a:p>
          <a:p>
            <a:endParaRPr lang="fr-FR" smtClean="0"/>
          </a:p>
        </p:txBody>
      </p:sp>
      <p:sp>
        <p:nvSpPr>
          <p:cNvPr id="10244" name="Espace réservé du pied de page 3"/>
          <p:cNvSpPr>
            <a:spLocks noGrp="1"/>
          </p:cNvSpPr>
          <p:nvPr>
            <p:ph type="ftr" sz="quarter" idx="11"/>
          </p:nvPr>
        </p:nvSpPr>
        <p:spPr>
          <a:xfrm>
            <a:off x="442913" y="5846763"/>
            <a:ext cx="8081962" cy="476250"/>
          </a:xfrm>
          <a:noFill/>
        </p:spPr>
        <p:txBody>
          <a:bodyPr/>
          <a:lstStyle/>
          <a:p>
            <a:pPr algn="l"/>
            <a:r>
              <a:rPr lang="fr-FR" b="1" smtClean="0">
                <a:solidFill>
                  <a:schemeClr val="tx1"/>
                </a:solidFill>
              </a:rPr>
              <a:t>Objectif : Étude de la formation et du fonctionnement des plaines alluviales à partir des traces physiques laissées sur le terrain. </a:t>
            </a:r>
            <a:endParaRPr lang="fr-FR" smtClean="0">
              <a:solidFill>
                <a:schemeClr val="tx1"/>
              </a:solidFill>
            </a:endParaRPr>
          </a:p>
        </p:txBody>
      </p:sp>
      <p:pic>
        <p:nvPicPr>
          <p:cNvPr id="1026" name="Picture 2"/>
          <p:cNvPicPr>
            <a:picLocks noChangeAspect="1" noChangeArrowheads="1"/>
          </p:cNvPicPr>
          <p:nvPr/>
        </p:nvPicPr>
        <p:blipFill>
          <a:blip r:embed="rId2">
            <a:lum bright="30000" contrast="10000"/>
          </a:blip>
          <a:srcRect l="4724" t="20297" r="4199" b="14698"/>
          <a:stretch>
            <a:fillRect/>
          </a:stretch>
        </p:blipFill>
        <p:spPr bwMode="auto">
          <a:xfrm>
            <a:off x="135839" y="1008594"/>
            <a:ext cx="8609955" cy="4536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4"/>
          <p:cNvSpPr>
            <a:spLocks noGrp="1"/>
          </p:cNvSpPr>
          <p:nvPr>
            <p:ph type="ctrTitle"/>
          </p:nvPr>
        </p:nvSpPr>
        <p:spPr>
          <a:xfrm>
            <a:off x="612775" y="979488"/>
            <a:ext cx="7772400" cy="1470025"/>
          </a:xfrm>
        </p:spPr>
        <p:txBody>
          <a:bodyPr/>
          <a:lstStyle/>
          <a:p>
            <a:r>
              <a:rPr lang="fr-FR" sz="2800" b="1" smtClean="0"/>
              <a:t>Critères d'identification et de délimitation </a:t>
            </a:r>
            <a:endParaRPr lang="fr-FR" sz="2800" smtClean="0"/>
          </a:p>
        </p:txBody>
      </p:sp>
      <p:sp>
        <p:nvSpPr>
          <p:cNvPr id="11267" name="Sous-titre 5"/>
          <p:cNvSpPr>
            <a:spLocks noGrp="1"/>
          </p:cNvSpPr>
          <p:nvPr>
            <p:ph type="subTitle" idx="1"/>
          </p:nvPr>
        </p:nvSpPr>
        <p:spPr>
          <a:xfrm>
            <a:off x="295275" y="1939925"/>
            <a:ext cx="8848725" cy="4491038"/>
          </a:xfrm>
        </p:spPr>
        <p:txBody>
          <a:bodyPr/>
          <a:lstStyle/>
          <a:p>
            <a:pPr algn="l"/>
            <a:r>
              <a:rPr lang="fr-FR" sz="1400" smtClean="0"/>
              <a:t>1-</a:t>
            </a:r>
            <a:r>
              <a:rPr lang="fr-FR" sz="1400" b="1" u="sng" smtClean="0"/>
              <a:t> </a:t>
            </a:r>
            <a:r>
              <a:rPr lang="fr-FR" sz="1800" b="1" u="sng" smtClean="0"/>
              <a:t>La morphologie</a:t>
            </a:r>
            <a:r>
              <a:rPr lang="fr-FR" sz="1800" b="1" smtClean="0"/>
              <a:t> </a:t>
            </a:r>
            <a:endParaRPr lang="fr-FR" sz="1800" smtClean="0"/>
          </a:p>
          <a:p>
            <a:pPr algn="l"/>
            <a:r>
              <a:rPr lang="fr-FR" sz="1800" b="1" smtClean="0"/>
              <a:t>Talus, ruptures de pente, micro-topographie des contacts entre les différentes unités </a:t>
            </a:r>
            <a:endParaRPr lang="fr-FR" sz="1800" smtClean="0"/>
          </a:p>
          <a:p>
            <a:pPr algn="l"/>
            <a:r>
              <a:rPr lang="fr-FR" sz="1800" smtClean="0"/>
              <a:t> </a:t>
            </a:r>
          </a:p>
          <a:p>
            <a:pPr algn="l"/>
            <a:r>
              <a:rPr lang="fr-FR" sz="1800" b="1" u="sng" smtClean="0"/>
              <a:t>La sédimentologie</a:t>
            </a:r>
            <a:r>
              <a:rPr lang="fr-FR" sz="1800" b="1" smtClean="0"/>
              <a:t> </a:t>
            </a:r>
            <a:endParaRPr lang="fr-FR" sz="1800" smtClean="0"/>
          </a:p>
          <a:p>
            <a:pPr algn="l"/>
            <a:r>
              <a:rPr lang="fr-FR" sz="1800" smtClean="0"/>
              <a:t> </a:t>
            </a:r>
            <a:r>
              <a:rPr lang="fr-FR" sz="1800" b="1" smtClean="0"/>
              <a:t>Granulométrie, nature, couleur des formations superficielles des différents lits </a:t>
            </a:r>
            <a:endParaRPr lang="fr-FR" sz="1800" smtClean="0"/>
          </a:p>
          <a:p>
            <a:pPr algn="l"/>
            <a:r>
              <a:rPr lang="fr-FR" sz="1800" smtClean="0"/>
              <a:t> </a:t>
            </a:r>
          </a:p>
          <a:p>
            <a:pPr algn="l"/>
            <a:r>
              <a:rPr lang="fr-FR" sz="1800" b="1" u="sng" smtClean="0"/>
              <a:t>L'occupation du sol</a:t>
            </a:r>
            <a:r>
              <a:rPr lang="fr-FR" sz="1800" b="1" smtClean="0"/>
              <a:t> </a:t>
            </a:r>
            <a:endParaRPr lang="fr-FR" sz="1800" smtClean="0"/>
          </a:p>
          <a:p>
            <a:pPr algn="l"/>
            <a:r>
              <a:rPr lang="fr-FR" sz="1800" smtClean="0"/>
              <a:t> </a:t>
            </a:r>
            <a:r>
              <a:rPr lang="fr-FR" sz="1800" b="1" smtClean="0"/>
              <a:t>Végétation, dépendante de la nature des sols et de leurs caractéristiques hydriques profondeur </a:t>
            </a:r>
            <a:endParaRPr lang="fr-FR" sz="1800" smtClean="0"/>
          </a:p>
          <a:p>
            <a:pPr algn="l"/>
            <a:endParaRPr lang="fr-FR" sz="1800" b="1" u="sng" smtClean="0"/>
          </a:p>
          <a:p>
            <a:pPr algn="l"/>
            <a:r>
              <a:rPr lang="fr-FR" sz="1800" b="1" u="sng" smtClean="0"/>
              <a:t>Traces d'inondation</a:t>
            </a:r>
            <a:r>
              <a:rPr lang="fr-FR" sz="1800" b="1" smtClean="0"/>
              <a:t> </a:t>
            </a:r>
            <a:endParaRPr lang="fr-FR" sz="1800" smtClean="0"/>
          </a:p>
          <a:p>
            <a:pPr algn="l"/>
            <a:r>
              <a:rPr lang="fr-FR" sz="1800" b="1" smtClean="0"/>
              <a:t>Laisses de crue, érosions, atterrissements, sédimentation dans le lit majeur </a:t>
            </a:r>
            <a:endParaRPr lang="fr-FR" sz="1800" smtClean="0"/>
          </a:p>
          <a:p>
            <a:pPr algn="l"/>
            <a:endParaRPr lang="fr-FR" sz="1400" smtClean="0"/>
          </a:p>
        </p:txBody>
      </p:sp>
    </p:spTree>
  </p:cSld>
  <p:clrMapOvr>
    <a:masterClrMapping/>
  </p:clrMapOvr>
  <p:transition spd="med">
    <p:wipe dir="d"/>
  </p:transition>
  <p:timing>
    <p:tnLst>
      <p:par>
        <p:cTn id="1" dur="indefinite" restart="never" nodeType="tmRoot"/>
      </p:par>
    </p:tnLst>
  </p:timing>
</p:sld>
</file>

<file path=ppt/theme/theme1.xml><?xml version="1.0" encoding="utf-8"?>
<a:theme xmlns:a="http://schemas.openxmlformats.org/drawingml/2006/main" name="olttSpeed2007">
  <a:themeElements>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LongProperties xmlns="http://schemas.microsoft.com/office/2006/metadata/longProperties"/>
</file>

<file path=customXml/itemProps1.xml><?xml version="1.0" encoding="utf-8"?>
<ds:datastoreItem xmlns:ds="http://schemas.openxmlformats.org/officeDocument/2006/customXml" ds:itemID="{9FCA7C38-BD8F-4DC1-92D6-BE6D900B0531}">
  <ds:schemaRefs>
    <ds:schemaRef ds:uri="http://schemas.microsoft.com/sharepoint/v3/contenttype/forms"/>
  </ds:schemaRefs>
</ds:datastoreItem>
</file>

<file path=customXml/itemProps2.xml><?xml version="1.0" encoding="utf-8"?>
<ds:datastoreItem xmlns:ds="http://schemas.openxmlformats.org/officeDocument/2006/customXml" ds:itemID="{4B1781F4-13DE-4CFF-8DE5-8AAEE1659BF6}">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olttSpeed2007</Template>
  <TotalTime>1086</TotalTime>
  <Words>408</Words>
  <Application>Microsoft Office PowerPoint</Application>
  <PresentationFormat>Affichage à l'écran (4:3)</PresentationFormat>
  <Paragraphs>72</Paragraphs>
  <Slides>18</Slides>
  <Notes>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18</vt:i4>
      </vt:variant>
    </vt:vector>
  </HeadingPairs>
  <TitlesOfParts>
    <vt:vector size="23" baseType="lpstr">
      <vt:lpstr>Arial</vt:lpstr>
      <vt:lpstr>Tahoma</vt:lpstr>
      <vt:lpstr>Wingdings</vt:lpstr>
      <vt:lpstr>Symbol</vt:lpstr>
      <vt:lpstr>olttSpeed2007</vt:lpstr>
      <vt:lpstr>QUELLE STRATEGIE DE PREVENTION CONTRE LES INNONDATIONS DANS LA VILLE DE TEBESSA</vt:lpstr>
      <vt:lpstr>Diapositive 2</vt:lpstr>
      <vt:lpstr> Localisation de la zone d’étude </vt:lpstr>
      <vt:lpstr>L'APPROCHE  HYDROGEOMORPHOLOGIQUE </vt:lpstr>
      <vt:lpstr>Diapositive 5</vt:lpstr>
      <vt:lpstr>Origine de la méthode                                                                              Dérivée d'une science, la géomorphologie, c'est une   approche    naturaliste  fondée sur la description et l'interprétation des formes     alluviales     Méthode elaboré par des universitaires, des experts  .    Aujourd'hui recommandée pour la réalisation des Atlas de Zones   inondables et des Plan de Prévention des Risques Inondation   </vt:lpstr>
      <vt:lpstr>Principes et méthodes  </vt:lpstr>
      <vt:lpstr>L'organisation physique de la plaine alluviale  </vt:lpstr>
      <vt:lpstr>Critères d'identification et de délimitation </vt:lpstr>
      <vt:lpstr>Les moyens  </vt:lpstr>
      <vt:lpstr>carte des lits d’Oued Rafana et Sagui</vt:lpstr>
      <vt:lpstr>avantages et limites  </vt:lpstr>
      <vt:lpstr>Utilisation des résultats  </vt:lpstr>
      <vt:lpstr>De l'approche Hydrogéomorphologique    à la cartographie des aléas : </vt:lpstr>
      <vt:lpstr> données  inondation du 12/10/ 2001 prises comme une crue de référence L’Enquête sur terrain vise à déterminer.  les niveaux d’aléa selon la hauteur  d’eau sous inondation par la crue de référence  hauteur &lt; 0.5m : aléa moyens ou faibles   hauteur &gt;ou = 0.5m aléa forts)   </vt:lpstr>
      <vt:lpstr>Diapositive 16</vt:lpstr>
      <vt:lpstr>Diapositive 17</vt:lpstr>
      <vt:lpstr>Diapositive 18</vt:lpstr>
    </vt:vector>
  </TitlesOfParts>
  <Manager/>
  <Company>Sweet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QUELLE STRATEGIE DE PREVENTION CONTRE LES INNONDATIONS DANS LA VILLE DE TEBESSA</dc:title>
  <dc:subject/>
  <dc:creator>SWEET</dc:creator>
  <cp:keywords/>
  <dc:description/>
  <cp:lastModifiedBy>SWEET</cp:lastModifiedBy>
  <cp:revision>112</cp:revision>
  <dcterms:created xsi:type="dcterms:W3CDTF">2011-04-30T20:56:34Z</dcterms:created>
  <dcterms:modified xsi:type="dcterms:W3CDTF">2011-05-01T22:43:27Z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TC102041219990</vt:lpwstr>
  </property>
</Properties>
</file>