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81" r:id="rId6"/>
    <p:sldId id="261" r:id="rId7"/>
    <p:sldId id="259" r:id="rId8"/>
    <p:sldId id="272" r:id="rId9"/>
    <p:sldId id="284" r:id="rId10"/>
    <p:sldId id="262" r:id="rId11"/>
    <p:sldId id="285" r:id="rId12"/>
    <p:sldId id="286" r:id="rId13"/>
    <p:sldId id="265" r:id="rId14"/>
    <p:sldId id="273" r:id="rId15"/>
    <p:sldId id="287" r:id="rId16"/>
    <p:sldId id="292" r:id="rId17"/>
    <p:sldId id="264" r:id="rId18"/>
    <p:sldId id="288" r:id="rId19"/>
    <p:sldId id="289" r:id="rId20"/>
    <p:sldId id="266" r:id="rId21"/>
    <p:sldId id="267" r:id="rId22"/>
    <p:sldId id="268" r:id="rId23"/>
    <p:sldId id="269" r:id="rId24"/>
    <p:sldId id="270" r:id="rId25"/>
    <p:sldId id="271" r:id="rId26"/>
    <p:sldId id="282" r:id="rId27"/>
    <p:sldId id="291" r:id="rId28"/>
    <p:sldId id="290" r:id="rId29"/>
    <p:sldId id="275" r:id="rId30"/>
    <p:sldId id="277" r:id="rId31"/>
    <p:sldId id="276" r:id="rId32"/>
    <p:sldId id="278" r:id="rId33"/>
    <p:sldId id="279" r:id="rId34"/>
    <p:sldId id="280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97" d="100"/>
          <a:sy n="97" d="100"/>
        </p:scale>
        <p:origin x="-192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7/9/19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7/9/19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7/9/19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7/9/19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7/9/19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7/9/19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7/9/19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7/9/19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7/9/19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7/9/19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7/9/19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7/9/19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7/9/19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7/9/19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7/9/19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Beginner’s Approach </a:t>
            </a:r>
            <a:r>
              <a:rPr lang="en-US" dirty="0" smtClean="0"/>
              <a:t>to Differential Diagnosis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Meredith </a:t>
            </a:r>
            <a:r>
              <a:rPr lang="en-US" dirty="0" smtClean="0"/>
              <a:t>Greer</a:t>
            </a:r>
          </a:p>
        </p:txBody>
      </p:sp>
    </p:spTree>
    <p:extLst>
      <p:ext uri="{BB962C8B-B14F-4D97-AF65-F5344CB8AC3E}">
        <p14:creationId xmlns:p14="http://schemas.microsoft.com/office/powerpoint/2010/main" val="2172612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Outside/In – so what are the diagnoses?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Skin: </a:t>
            </a:r>
            <a:r>
              <a:rPr lang="en-US" dirty="0"/>
              <a:t>S</a:t>
            </a:r>
            <a:r>
              <a:rPr lang="en-US" dirty="0" smtClean="0"/>
              <a:t>hingles</a:t>
            </a:r>
            <a:endParaRPr lang="en-US" dirty="0"/>
          </a:p>
          <a:p>
            <a:pPr lvl="0"/>
            <a:r>
              <a:rPr lang="en-US" dirty="0" err="1"/>
              <a:t>SubQ</a:t>
            </a:r>
            <a:r>
              <a:rPr lang="en-US" dirty="0"/>
              <a:t>: </a:t>
            </a:r>
            <a:r>
              <a:rPr lang="en-US" dirty="0" smtClean="0"/>
              <a:t>cellulitis</a:t>
            </a:r>
          </a:p>
          <a:p>
            <a:pPr lvl="0"/>
            <a:r>
              <a:rPr lang="en-US" dirty="0" smtClean="0"/>
              <a:t>Muscle</a:t>
            </a:r>
            <a:r>
              <a:rPr lang="en-US" dirty="0"/>
              <a:t>: </a:t>
            </a:r>
            <a:r>
              <a:rPr lang="en-US" dirty="0" err="1" smtClean="0"/>
              <a:t>costochondritis</a:t>
            </a:r>
            <a:endParaRPr lang="en-US" dirty="0"/>
          </a:p>
          <a:p>
            <a:pPr lvl="0"/>
            <a:r>
              <a:rPr lang="en-US" dirty="0"/>
              <a:t>Bone: broken ribs, lytic lesions, osteomyelitis</a:t>
            </a:r>
          </a:p>
          <a:p>
            <a:pPr lvl="0"/>
            <a:r>
              <a:rPr lang="en-US" dirty="0"/>
              <a:t>Pleura: </a:t>
            </a:r>
            <a:r>
              <a:rPr lang="en-US" dirty="0" err="1" smtClean="0"/>
              <a:t>pleuritis</a:t>
            </a:r>
            <a:r>
              <a:rPr lang="en-US" dirty="0" smtClean="0"/>
              <a:t>/”</a:t>
            </a:r>
            <a:r>
              <a:rPr lang="en-US" dirty="0" err="1" smtClean="0"/>
              <a:t>serositis</a:t>
            </a:r>
            <a:r>
              <a:rPr lang="en-US" dirty="0" smtClean="0"/>
              <a:t>”, pleural effusion</a:t>
            </a:r>
            <a:endParaRPr lang="en-US" dirty="0"/>
          </a:p>
          <a:p>
            <a:pPr lvl="0"/>
            <a:r>
              <a:rPr lang="en-US" dirty="0"/>
              <a:t>Lungs: </a:t>
            </a:r>
            <a:r>
              <a:rPr lang="en-US" dirty="0" smtClean="0"/>
              <a:t>pneumonia, pneumothorax, pulmonary embolism</a:t>
            </a:r>
          </a:p>
          <a:p>
            <a:pPr lvl="0"/>
            <a:r>
              <a:rPr lang="en-US" dirty="0" smtClean="0"/>
              <a:t>Heart</a:t>
            </a:r>
            <a:r>
              <a:rPr lang="en-US" dirty="0"/>
              <a:t>: </a:t>
            </a:r>
            <a:r>
              <a:rPr lang="en-US" dirty="0" smtClean="0"/>
              <a:t>MI, </a:t>
            </a:r>
            <a:r>
              <a:rPr lang="en-US" dirty="0" smtClean="0"/>
              <a:t>HTN emergency, dissection, </a:t>
            </a:r>
            <a:r>
              <a:rPr lang="en-US" dirty="0" smtClean="0"/>
              <a:t>pericarditis</a:t>
            </a:r>
          </a:p>
          <a:p>
            <a:pPr lvl="0"/>
            <a:r>
              <a:rPr lang="en-US" dirty="0" smtClean="0"/>
              <a:t>Esophagus</a:t>
            </a:r>
            <a:r>
              <a:rPr lang="en-US" dirty="0"/>
              <a:t>: GERD, </a:t>
            </a:r>
            <a:r>
              <a:rPr lang="en-US" dirty="0" smtClean="0"/>
              <a:t>tear/rupture</a:t>
            </a:r>
            <a:r>
              <a:rPr lang="en-US" dirty="0"/>
              <a:t>, </a:t>
            </a:r>
            <a:r>
              <a:rPr lang="en-US" dirty="0" smtClean="0"/>
              <a:t>spasm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307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Outside/In – </a:t>
            </a:r>
            <a:r>
              <a:rPr lang="en-US" dirty="0" smtClean="0"/>
              <a:t>and how would you triage?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Skin: </a:t>
            </a:r>
            <a:r>
              <a:rPr lang="en-US" dirty="0"/>
              <a:t>S</a:t>
            </a:r>
            <a:r>
              <a:rPr lang="en-US" dirty="0" smtClean="0"/>
              <a:t>hingles</a:t>
            </a:r>
            <a:endParaRPr lang="en-US" dirty="0"/>
          </a:p>
          <a:p>
            <a:pPr lvl="0"/>
            <a:r>
              <a:rPr lang="en-US" dirty="0" err="1"/>
              <a:t>SubQ</a:t>
            </a:r>
            <a:r>
              <a:rPr lang="en-US" dirty="0"/>
              <a:t>: </a:t>
            </a:r>
            <a:r>
              <a:rPr lang="en-US" dirty="0" smtClean="0"/>
              <a:t>cellulitis</a:t>
            </a:r>
          </a:p>
          <a:p>
            <a:pPr lvl="0"/>
            <a:r>
              <a:rPr lang="en-US" dirty="0" smtClean="0"/>
              <a:t>Muscle</a:t>
            </a:r>
            <a:r>
              <a:rPr lang="en-US" dirty="0"/>
              <a:t>: </a:t>
            </a:r>
            <a:r>
              <a:rPr lang="en-US" dirty="0" err="1" smtClean="0"/>
              <a:t>costochondritis</a:t>
            </a:r>
            <a:endParaRPr lang="en-US" dirty="0"/>
          </a:p>
          <a:p>
            <a:pPr lvl="0"/>
            <a:r>
              <a:rPr lang="en-US" dirty="0"/>
              <a:t>Bone: broken ribs, lytic lesions, osteomyelitis</a:t>
            </a:r>
          </a:p>
          <a:p>
            <a:pPr lvl="0"/>
            <a:r>
              <a:rPr lang="en-US" dirty="0"/>
              <a:t>Pleura: </a:t>
            </a:r>
            <a:r>
              <a:rPr lang="en-US" dirty="0" err="1" smtClean="0"/>
              <a:t>pleuritis</a:t>
            </a:r>
            <a:r>
              <a:rPr lang="en-US" dirty="0" smtClean="0"/>
              <a:t>/”</a:t>
            </a:r>
            <a:r>
              <a:rPr lang="en-US" dirty="0" err="1" smtClean="0"/>
              <a:t>serositis</a:t>
            </a:r>
            <a:r>
              <a:rPr lang="en-US" dirty="0" smtClean="0"/>
              <a:t>”, pleural effusion</a:t>
            </a:r>
            <a:endParaRPr lang="en-US" dirty="0"/>
          </a:p>
          <a:p>
            <a:pPr lvl="0"/>
            <a:r>
              <a:rPr lang="en-US" dirty="0"/>
              <a:t>Lungs: </a:t>
            </a:r>
            <a:r>
              <a:rPr lang="en-US" dirty="0" smtClean="0"/>
              <a:t>pneumonia, </a:t>
            </a:r>
            <a:r>
              <a:rPr lang="en-US" dirty="0" smtClean="0">
                <a:solidFill>
                  <a:srgbClr val="FFFF00"/>
                </a:solidFill>
              </a:rPr>
              <a:t>pneumothorax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FF00"/>
                </a:solidFill>
              </a:rPr>
              <a:t>pulmonary embolism</a:t>
            </a:r>
          </a:p>
          <a:p>
            <a:pPr lvl="0"/>
            <a:r>
              <a:rPr lang="en-US" dirty="0" smtClean="0"/>
              <a:t>Heart</a:t>
            </a:r>
            <a:r>
              <a:rPr lang="en-US" dirty="0"/>
              <a:t>: </a:t>
            </a:r>
            <a:r>
              <a:rPr lang="en-US" dirty="0" smtClean="0">
                <a:solidFill>
                  <a:srgbClr val="FFFF00"/>
                </a:solidFill>
              </a:rPr>
              <a:t>MI</a:t>
            </a:r>
            <a:r>
              <a:rPr lang="en-US" dirty="0" smtClean="0"/>
              <a:t>, </a:t>
            </a:r>
            <a:r>
              <a:rPr lang="en-US" dirty="0" smtClean="0"/>
              <a:t>HTN emergency, </a:t>
            </a:r>
            <a:r>
              <a:rPr lang="en-US" dirty="0" smtClean="0">
                <a:solidFill>
                  <a:srgbClr val="FFFF00"/>
                </a:solidFill>
              </a:rPr>
              <a:t>dissection</a:t>
            </a:r>
            <a:r>
              <a:rPr lang="en-US" dirty="0" smtClean="0"/>
              <a:t>, </a:t>
            </a:r>
            <a:r>
              <a:rPr lang="en-US" dirty="0" smtClean="0"/>
              <a:t>pericarditis</a:t>
            </a:r>
          </a:p>
          <a:p>
            <a:pPr lvl="0"/>
            <a:r>
              <a:rPr lang="en-US" dirty="0" smtClean="0"/>
              <a:t>Esophagus</a:t>
            </a:r>
            <a:r>
              <a:rPr lang="en-US" dirty="0"/>
              <a:t>: GERD, </a:t>
            </a:r>
            <a:r>
              <a:rPr lang="en-US" dirty="0" smtClean="0">
                <a:solidFill>
                  <a:srgbClr val="FFFF00"/>
                </a:solidFill>
              </a:rPr>
              <a:t>tear/rupture</a:t>
            </a:r>
            <a:r>
              <a:rPr lang="en-US" dirty="0"/>
              <a:t>, </a:t>
            </a:r>
            <a:r>
              <a:rPr lang="en-US" dirty="0" smtClean="0"/>
              <a:t>spasm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349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Top/Down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use </a:t>
            </a:r>
            <a:r>
              <a:rPr lang="en-US" dirty="0" smtClean="0"/>
              <a:t>for </a:t>
            </a:r>
            <a:r>
              <a:rPr lang="en-US" b="1" dirty="0" smtClean="0">
                <a:solidFill>
                  <a:srgbClr val="FFFF00"/>
                </a:solidFill>
              </a:rPr>
              <a:t>vague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chief </a:t>
            </a:r>
            <a:r>
              <a:rPr lang="en-US" dirty="0" smtClean="0"/>
              <a:t>complaints/findings (fever, malaise, deat</a:t>
            </a:r>
            <a:r>
              <a:rPr lang="en-US" dirty="0" smtClean="0"/>
              <a:t>h)</a:t>
            </a:r>
            <a:endParaRPr lang="en-US" b="1" dirty="0" smtClean="0"/>
          </a:p>
          <a:p>
            <a:r>
              <a:rPr lang="en-US" dirty="0" smtClean="0"/>
              <a:t>Think of every body part/tissue/organ from the </a:t>
            </a:r>
            <a:r>
              <a:rPr lang="en-US" dirty="0" smtClean="0"/>
              <a:t>top </a:t>
            </a:r>
            <a:r>
              <a:rPr lang="en-US" dirty="0" smtClean="0">
                <a:sym typeface="Wingdings"/>
              </a:rPr>
              <a:t> down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Then for each of those </a:t>
            </a:r>
            <a:r>
              <a:rPr lang="en-US" dirty="0" smtClean="0">
                <a:sym typeface="Wingdings" panose="05000000000000000000" pitchFamily="2" charset="2"/>
              </a:rPr>
              <a:t>areas, </a:t>
            </a:r>
            <a:r>
              <a:rPr lang="en-US" dirty="0" smtClean="0">
                <a:sym typeface="Wingdings" panose="05000000000000000000" pitchFamily="2" charset="2"/>
              </a:rPr>
              <a:t>create a list of problems that can occur there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30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thoughts?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patient presents with fever and leukocytosis…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202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Top/</a:t>
            </a:r>
            <a:r>
              <a:rPr lang="en-US" dirty="0" smtClean="0"/>
              <a:t>Down – so what are the areas?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095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Top/</a:t>
            </a:r>
            <a:r>
              <a:rPr lang="en-US" dirty="0" smtClean="0"/>
              <a:t>Down – so what are the areas?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Head</a:t>
            </a:r>
          </a:p>
          <a:p>
            <a:pPr lvl="0"/>
            <a:r>
              <a:rPr lang="en-US" dirty="0" smtClean="0"/>
              <a:t>Neck</a:t>
            </a:r>
          </a:p>
          <a:p>
            <a:pPr lvl="0"/>
            <a:r>
              <a:rPr lang="en-US" dirty="0" smtClean="0"/>
              <a:t>Lungs</a:t>
            </a:r>
          </a:p>
          <a:p>
            <a:pPr lvl="0"/>
            <a:r>
              <a:rPr lang="en-US" dirty="0" smtClean="0"/>
              <a:t>Heart</a:t>
            </a:r>
          </a:p>
          <a:p>
            <a:pPr lvl="0"/>
            <a:r>
              <a:rPr lang="en-US" dirty="0" smtClean="0"/>
              <a:t>GI</a:t>
            </a:r>
          </a:p>
          <a:p>
            <a:pPr lvl="0"/>
            <a:r>
              <a:rPr lang="en-US" dirty="0" smtClean="0"/>
              <a:t>GU</a:t>
            </a:r>
          </a:p>
          <a:p>
            <a:pPr lvl="0"/>
            <a:r>
              <a:rPr lang="en-US" dirty="0" smtClean="0"/>
              <a:t>Extremities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458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Top/</a:t>
            </a:r>
            <a:r>
              <a:rPr lang="en-US" dirty="0" smtClean="0"/>
              <a:t>Down – so what are the </a:t>
            </a:r>
            <a:r>
              <a:rPr lang="en-US" dirty="0" smtClean="0"/>
              <a:t>diagnoses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Head: meningitis, encephalitis, abscess, sinusitis, </a:t>
            </a:r>
            <a:r>
              <a:rPr lang="en-US" dirty="0" smtClean="0"/>
              <a:t>otitis</a:t>
            </a:r>
            <a:endParaRPr lang="en-US" dirty="0"/>
          </a:p>
          <a:p>
            <a:pPr lvl="0"/>
            <a:r>
              <a:rPr lang="en-US" dirty="0"/>
              <a:t>Neck: tonsillitis, </a:t>
            </a:r>
            <a:r>
              <a:rPr lang="en-US" dirty="0" smtClean="0"/>
              <a:t>pharyngitis</a:t>
            </a:r>
          </a:p>
          <a:p>
            <a:pPr lvl="0"/>
            <a:r>
              <a:rPr lang="en-US" dirty="0" smtClean="0"/>
              <a:t>Lungs</a:t>
            </a:r>
            <a:r>
              <a:rPr lang="en-US" dirty="0"/>
              <a:t>: </a:t>
            </a:r>
            <a:r>
              <a:rPr lang="en-US" dirty="0" smtClean="0"/>
              <a:t>pneumonia, </a:t>
            </a:r>
            <a:r>
              <a:rPr lang="en-US" dirty="0" err="1" smtClean="0"/>
              <a:t>parapneumonic</a:t>
            </a:r>
            <a:r>
              <a:rPr lang="en-US" dirty="0" smtClean="0"/>
              <a:t> effusion/empyema</a:t>
            </a:r>
            <a:endParaRPr lang="en-US" dirty="0"/>
          </a:p>
          <a:p>
            <a:pPr lvl="0"/>
            <a:r>
              <a:rPr lang="en-US" dirty="0"/>
              <a:t>Heart: pericarditis, myocarditis, endocarditis</a:t>
            </a:r>
          </a:p>
          <a:p>
            <a:pPr lvl="0"/>
            <a:r>
              <a:rPr lang="en-US" dirty="0"/>
              <a:t>GI: </a:t>
            </a:r>
            <a:r>
              <a:rPr lang="en-US" dirty="0" smtClean="0"/>
              <a:t>gastritis, </a:t>
            </a:r>
            <a:r>
              <a:rPr lang="en-US" dirty="0"/>
              <a:t>cholecystitis, </a:t>
            </a:r>
            <a:r>
              <a:rPr lang="en-US" dirty="0" smtClean="0"/>
              <a:t>cholangitis</a:t>
            </a:r>
            <a:r>
              <a:rPr lang="en-US" dirty="0"/>
              <a:t>, </a:t>
            </a:r>
            <a:r>
              <a:rPr lang="en-US" dirty="0" smtClean="0"/>
              <a:t>pancreatitis, hepatitis, </a:t>
            </a:r>
            <a:r>
              <a:rPr lang="en-US" dirty="0" smtClean="0"/>
              <a:t>colitis</a:t>
            </a:r>
            <a:r>
              <a:rPr lang="en-US" dirty="0"/>
              <a:t>, diverticulitis, </a:t>
            </a:r>
            <a:r>
              <a:rPr lang="en-US" dirty="0" err="1" smtClean="0"/>
              <a:t>proctitis</a:t>
            </a:r>
            <a:endParaRPr lang="en-US" dirty="0"/>
          </a:p>
          <a:p>
            <a:pPr lvl="0"/>
            <a:r>
              <a:rPr lang="en-US" dirty="0" smtClean="0"/>
              <a:t>GU</a:t>
            </a:r>
            <a:r>
              <a:rPr lang="en-US" dirty="0"/>
              <a:t>: </a:t>
            </a:r>
            <a:r>
              <a:rPr lang="en-US" dirty="0" smtClean="0"/>
              <a:t>cystitis</a:t>
            </a:r>
            <a:r>
              <a:rPr lang="en-US" dirty="0"/>
              <a:t>, pyelonephritis, prostatitis, </a:t>
            </a:r>
            <a:r>
              <a:rPr lang="en-US" b="1" dirty="0" smtClean="0"/>
              <a:t>GYN </a:t>
            </a:r>
            <a:r>
              <a:rPr lang="en-US" b="1" dirty="0"/>
              <a:t>stuff?</a:t>
            </a:r>
          </a:p>
          <a:p>
            <a:pPr lvl="0"/>
            <a:r>
              <a:rPr lang="en-US" dirty="0"/>
              <a:t>Extremities: cellulitis, </a:t>
            </a:r>
            <a:r>
              <a:rPr lang="en-US" dirty="0" smtClean="0"/>
              <a:t>osteomyelitis, prosthetic joint infection, ?DVT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65196" y="5695905"/>
            <a:ext cx="10028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/>
              <a:t>Other: think of sources (</a:t>
            </a:r>
            <a:r>
              <a:rPr lang="en-US" b="1" dirty="0" err="1"/>
              <a:t>ie</a:t>
            </a:r>
            <a:r>
              <a:rPr lang="en-US" b="1" dirty="0"/>
              <a:t> lines/foreign bodies) and risks (</a:t>
            </a:r>
            <a:r>
              <a:rPr lang="en-US" b="1" dirty="0" err="1"/>
              <a:t>ie</a:t>
            </a:r>
            <a:r>
              <a:rPr lang="en-US" b="1" dirty="0"/>
              <a:t> immunosuppressed?</a:t>
            </a:r>
            <a:r>
              <a:rPr lang="en-US" b="1" dirty="0" smtClean="0"/>
              <a:t>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83254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Top/</a:t>
            </a:r>
            <a:r>
              <a:rPr lang="en-US" dirty="0" smtClean="0"/>
              <a:t>Down – and how would you triage?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Head: </a:t>
            </a:r>
            <a:r>
              <a:rPr lang="en-US" dirty="0">
                <a:solidFill>
                  <a:srgbClr val="FFFF00"/>
                </a:solidFill>
              </a:rPr>
              <a:t>meningitis</a:t>
            </a:r>
            <a:r>
              <a:rPr lang="en-US" dirty="0"/>
              <a:t>, encephalitis, </a:t>
            </a:r>
            <a:r>
              <a:rPr lang="en-US" dirty="0">
                <a:solidFill>
                  <a:srgbClr val="FFFF00"/>
                </a:solidFill>
              </a:rPr>
              <a:t>abscess</a:t>
            </a:r>
            <a:r>
              <a:rPr lang="en-US" dirty="0"/>
              <a:t>, sinusitis, </a:t>
            </a:r>
            <a:r>
              <a:rPr lang="en-US" dirty="0" smtClean="0"/>
              <a:t>otitis</a:t>
            </a:r>
            <a:endParaRPr lang="en-US" dirty="0"/>
          </a:p>
          <a:p>
            <a:pPr lvl="0"/>
            <a:r>
              <a:rPr lang="en-US" dirty="0"/>
              <a:t>Neck: tonsillitis, </a:t>
            </a:r>
            <a:r>
              <a:rPr lang="en-US" dirty="0" smtClean="0"/>
              <a:t>pharyngitis</a:t>
            </a:r>
          </a:p>
          <a:p>
            <a:pPr lvl="0"/>
            <a:r>
              <a:rPr lang="en-US" dirty="0" smtClean="0"/>
              <a:t>Lungs</a:t>
            </a:r>
            <a:r>
              <a:rPr lang="en-US" dirty="0"/>
              <a:t>: </a:t>
            </a:r>
            <a:r>
              <a:rPr lang="en-US" dirty="0" smtClean="0"/>
              <a:t>pneumonia, </a:t>
            </a:r>
            <a:r>
              <a:rPr lang="en-US" dirty="0" err="1" smtClean="0"/>
              <a:t>parapneumonic</a:t>
            </a:r>
            <a:r>
              <a:rPr lang="en-US" dirty="0" smtClean="0"/>
              <a:t> effusion/</a:t>
            </a:r>
            <a:r>
              <a:rPr lang="en-US" dirty="0" smtClean="0">
                <a:solidFill>
                  <a:srgbClr val="FFFF00"/>
                </a:solidFill>
              </a:rPr>
              <a:t>empyema</a:t>
            </a:r>
            <a:endParaRPr lang="en-US" dirty="0">
              <a:solidFill>
                <a:srgbClr val="FFFF00"/>
              </a:solidFill>
            </a:endParaRPr>
          </a:p>
          <a:p>
            <a:pPr lvl="0"/>
            <a:r>
              <a:rPr lang="en-US" dirty="0"/>
              <a:t>Heart: </a:t>
            </a:r>
            <a:r>
              <a:rPr lang="en-US" dirty="0">
                <a:solidFill>
                  <a:srgbClr val="FFFF00"/>
                </a:solidFill>
              </a:rPr>
              <a:t>pericarditis</a:t>
            </a:r>
            <a:r>
              <a:rPr lang="en-US" dirty="0"/>
              <a:t>, </a:t>
            </a:r>
            <a:r>
              <a:rPr lang="en-US" dirty="0">
                <a:solidFill>
                  <a:srgbClr val="FFFF00"/>
                </a:solidFill>
              </a:rPr>
              <a:t>myocarditis</a:t>
            </a:r>
            <a:r>
              <a:rPr lang="en-US" dirty="0"/>
              <a:t>, endocarditis</a:t>
            </a:r>
          </a:p>
          <a:p>
            <a:pPr lvl="0"/>
            <a:r>
              <a:rPr lang="en-US" dirty="0"/>
              <a:t>GI: </a:t>
            </a:r>
            <a:r>
              <a:rPr lang="en-US" dirty="0" smtClean="0"/>
              <a:t>gastritis, </a:t>
            </a:r>
            <a:r>
              <a:rPr lang="en-US" dirty="0"/>
              <a:t>cholecystitis, </a:t>
            </a:r>
            <a:r>
              <a:rPr lang="en-US" dirty="0" smtClean="0">
                <a:solidFill>
                  <a:srgbClr val="FFFF00"/>
                </a:solidFill>
              </a:rPr>
              <a:t>cholangitis</a:t>
            </a:r>
            <a:r>
              <a:rPr lang="en-US" dirty="0"/>
              <a:t>, </a:t>
            </a:r>
            <a:r>
              <a:rPr lang="en-US" dirty="0" smtClean="0"/>
              <a:t>pancreatitis, hepatitis, </a:t>
            </a:r>
            <a:r>
              <a:rPr lang="en-US" dirty="0" smtClean="0"/>
              <a:t>colitis</a:t>
            </a:r>
            <a:r>
              <a:rPr lang="en-US" dirty="0"/>
              <a:t>, diverticulitis, </a:t>
            </a:r>
            <a:r>
              <a:rPr lang="en-US" dirty="0" err="1" smtClean="0"/>
              <a:t>proctitis</a:t>
            </a:r>
            <a:endParaRPr lang="en-US" dirty="0"/>
          </a:p>
          <a:p>
            <a:pPr lvl="0"/>
            <a:r>
              <a:rPr lang="en-US" dirty="0" smtClean="0"/>
              <a:t>GU</a:t>
            </a:r>
            <a:r>
              <a:rPr lang="en-US" dirty="0"/>
              <a:t>: </a:t>
            </a:r>
            <a:r>
              <a:rPr lang="en-US" dirty="0" smtClean="0"/>
              <a:t>cystitis</a:t>
            </a:r>
            <a:r>
              <a:rPr lang="en-US" dirty="0"/>
              <a:t>, </a:t>
            </a:r>
            <a:r>
              <a:rPr lang="en-US" dirty="0">
                <a:solidFill>
                  <a:srgbClr val="FFFF00"/>
                </a:solidFill>
              </a:rPr>
              <a:t>pyelonephritis</a:t>
            </a:r>
            <a:r>
              <a:rPr lang="en-US" dirty="0"/>
              <a:t>, prostatitis, </a:t>
            </a:r>
            <a:r>
              <a:rPr lang="en-US" b="1" dirty="0" smtClean="0"/>
              <a:t>GYN </a:t>
            </a:r>
            <a:r>
              <a:rPr lang="en-US" b="1" dirty="0"/>
              <a:t>stuff?</a:t>
            </a:r>
          </a:p>
          <a:p>
            <a:pPr lvl="0"/>
            <a:r>
              <a:rPr lang="en-US" dirty="0"/>
              <a:t>Extremities: cellulitis, </a:t>
            </a:r>
            <a:r>
              <a:rPr lang="en-US" dirty="0" smtClean="0"/>
              <a:t>osteomyelitis, </a:t>
            </a:r>
            <a:r>
              <a:rPr lang="en-US" dirty="0" smtClean="0">
                <a:solidFill>
                  <a:srgbClr val="FFFF00"/>
                </a:solidFill>
              </a:rPr>
              <a:t>prosthetic joint infection</a:t>
            </a:r>
            <a:r>
              <a:rPr lang="en-US" dirty="0" smtClean="0"/>
              <a:t>, ?DVT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65196" y="5695905"/>
            <a:ext cx="10028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/>
              <a:t>Other: think of sources (</a:t>
            </a:r>
            <a:r>
              <a:rPr lang="en-US" b="1" dirty="0" err="1"/>
              <a:t>ie</a:t>
            </a:r>
            <a:r>
              <a:rPr lang="en-US" b="1" dirty="0"/>
              <a:t> lines/foreign bodies) and risks (</a:t>
            </a:r>
            <a:r>
              <a:rPr lang="en-US" b="1" dirty="0" err="1"/>
              <a:t>ie</a:t>
            </a:r>
            <a:r>
              <a:rPr lang="en-US" b="1" dirty="0"/>
              <a:t> immunosuppressed?</a:t>
            </a:r>
            <a:r>
              <a:rPr lang="en-US" b="1" dirty="0" smtClean="0"/>
              <a:t>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3319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if there’s more than one thing going on?</a:t>
            </a:r>
          </a:p>
          <a:p>
            <a:r>
              <a:rPr lang="en-US" dirty="0" smtClean="0"/>
              <a:t>You can add –</a:t>
            </a:r>
            <a:r>
              <a:rPr lang="en-US" dirty="0" err="1" smtClean="0"/>
              <a:t>itis</a:t>
            </a:r>
            <a:r>
              <a:rPr lang="en-US" dirty="0" smtClean="0"/>
              <a:t> to organs all day, but you’ll still miss a lot!</a:t>
            </a:r>
          </a:p>
          <a:p>
            <a:r>
              <a:rPr lang="en-US" dirty="0" smtClean="0"/>
              <a:t>We want to go broad </a:t>
            </a:r>
            <a:r>
              <a:rPr lang="en-US" dirty="0" smtClean="0">
                <a:sym typeface="Wingdings"/>
              </a:rPr>
              <a:t> specific</a:t>
            </a:r>
          </a:p>
          <a:p>
            <a:pPr lvl="1"/>
            <a:r>
              <a:rPr lang="en-US" dirty="0" smtClean="0">
                <a:sym typeface="Wingdings"/>
              </a:rPr>
              <a:t>Residency  med school</a:t>
            </a:r>
          </a:p>
          <a:p>
            <a:pPr lvl="2"/>
            <a:r>
              <a:rPr lang="en-US" dirty="0" smtClean="0">
                <a:sym typeface="Wingdings"/>
              </a:rPr>
              <a:t>Make your </a:t>
            </a:r>
            <a:r>
              <a:rPr lang="en-US" dirty="0" err="1" smtClean="0">
                <a:sym typeface="Wingdings"/>
              </a:rPr>
              <a:t>ddx</a:t>
            </a:r>
            <a:r>
              <a:rPr lang="en-US" dirty="0" smtClean="0">
                <a:sym typeface="Wingdings"/>
              </a:rPr>
              <a:t> a multiple choice question, and answer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946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– inflammatory/NOT inflammatory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Usually use for </a:t>
            </a:r>
            <a:r>
              <a:rPr lang="en-US" strike="sngStrike" dirty="0"/>
              <a:t>chief </a:t>
            </a:r>
            <a:r>
              <a:rPr lang="en-US" strike="sngStrike" dirty="0" smtClean="0"/>
              <a:t>complaints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FF00"/>
                </a:solidFill>
              </a:rPr>
              <a:t>multiple findings</a:t>
            </a:r>
            <a:r>
              <a:rPr lang="en-US" dirty="0" smtClean="0"/>
              <a:t>!</a:t>
            </a:r>
            <a:endParaRPr lang="en-US" b="1" dirty="0"/>
          </a:p>
          <a:p>
            <a:r>
              <a:rPr lang="en-US" dirty="0"/>
              <a:t>Think of every </a:t>
            </a:r>
            <a:r>
              <a:rPr lang="en-US" strike="sngStrike" dirty="0"/>
              <a:t>body part/tissue/</a:t>
            </a:r>
            <a:r>
              <a:rPr lang="en-US" strike="sngStrike" dirty="0" smtClean="0"/>
              <a:t>organ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FF00"/>
                </a:solidFill>
              </a:rPr>
              <a:t>category of disease </a:t>
            </a:r>
            <a:r>
              <a:rPr lang="en-US" dirty="0" smtClean="0"/>
              <a:t>in an organized fashion</a:t>
            </a:r>
            <a:endParaRPr lang="en-US" strike="sngStrike" dirty="0" smtClean="0"/>
          </a:p>
          <a:p>
            <a:r>
              <a:rPr lang="en-US" dirty="0" smtClean="0">
                <a:sym typeface="Wingdings" panose="05000000000000000000" pitchFamily="2" charset="2"/>
              </a:rPr>
              <a:t>Then </a:t>
            </a:r>
            <a:r>
              <a:rPr lang="en-US" dirty="0">
                <a:sym typeface="Wingdings" panose="05000000000000000000" pitchFamily="2" charset="2"/>
              </a:rPr>
              <a:t>for each of those </a:t>
            </a:r>
            <a:r>
              <a:rPr lang="en-US" dirty="0" smtClean="0">
                <a:sym typeface="Wingdings" panose="05000000000000000000" pitchFamily="2" charset="2"/>
              </a:rPr>
              <a:t>categories, </a:t>
            </a:r>
            <a:r>
              <a:rPr lang="en-US" dirty="0">
                <a:sym typeface="Wingdings" panose="05000000000000000000" pitchFamily="2" charset="2"/>
              </a:rPr>
              <a:t>create a list of </a:t>
            </a:r>
            <a:r>
              <a:rPr lang="en-US" b="1" dirty="0" smtClean="0">
                <a:solidFill>
                  <a:srgbClr val="FFFF00"/>
                </a:solidFill>
                <a:sym typeface="Wingdings" panose="05000000000000000000" pitchFamily="2" charset="2"/>
              </a:rPr>
              <a:t>sub-categories </a:t>
            </a:r>
            <a:r>
              <a:rPr lang="en-US" b="1" dirty="0" smtClean="0">
                <a:solidFill>
                  <a:srgbClr val="FFFF00"/>
                </a:solidFill>
                <a:sym typeface="Wingdings"/>
              </a:rPr>
              <a:t> </a:t>
            </a:r>
            <a:r>
              <a:rPr lang="en-US" b="1" dirty="0" smtClean="0">
                <a:solidFill>
                  <a:srgbClr val="FFFF00"/>
                </a:solidFill>
                <a:sym typeface="Wingdings" panose="05000000000000000000" pitchFamily="2" charset="2"/>
              </a:rPr>
              <a:t>diseases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19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6"/>
            <a:ext cx="10554574" cy="4555585"/>
          </a:xfrm>
        </p:spPr>
        <p:txBody>
          <a:bodyPr/>
          <a:lstStyle/>
          <a:p>
            <a:r>
              <a:rPr lang="en-US" dirty="0" smtClean="0"/>
              <a:t>By the end of this talk you will be able to:</a:t>
            </a:r>
          </a:p>
          <a:p>
            <a:pPr lvl="1"/>
            <a:r>
              <a:rPr lang="en-US" dirty="0" smtClean="0"/>
              <a:t>Construct a </a:t>
            </a:r>
            <a:r>
              <a:rPr lang="en-US" dirty="0" err="1" smtClean="0"/>
              <a:t>ddx</a:t>
            </a:r>
            <a:r>
              <a:rPr lang="en-US" dirty="0" smtClean="0"/>
              <a:t> in 3 different </a:t>
            </a:r>
            <a:r>
              <a:rPr lang="en-US" dirty="0" smtClean="0"/>
              <a:t>ways</a:t>
            </a:r>
          </a:p>
          <a:p>
            <a:pPr lvl="1"/>
            <a:r>
              <a:rPr lang="en-US" dirty="0" smtClean="0"/>
              <a:t>Triage your </a:t>
            </a:r>
            <a:r>
              <a:rPr lang="en-US" dirty="0" err="1" smtClean="0"/>
              <a:t>ddx</a:t>
            </a:r>
            <a:r>
              <a:rPr lang="en-US" dirty="0" smtClean="0"/>
              <a:t> into 3 different categories</a:t>
            </a:r>
          </a:p>
          <a:p>
            <a:pPr lvl="1"/>
            <a:r>
              <a:rPr lang="en-US" dirty="0" smtClean="0"/>
              <a:t>Summarize </a:t>
            </a:r>
            <a:r>
              <a:rPr lang="en-US" dirty="0"/>
              <a:t>your patient’s overall presentation in a </a:t>
            </a:r>
            <a:r>
              <a:rPr lang="en-US" dirty="0" smtClean="0"/>
              <a:t>5 liner </a:t>
            </a:r>
            <a:r>
              <a:rPr lang="en-US" dirty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1 liner</a:t>
            </a:r>
          </a:p>
          <a:p>
            <a:r>
              <a:rPr lang="en-US" dirty="0" smtClean="0">
                <a:sym typeface="Wingdings"/>
              </a:rPr>
              <a:t>By the end of intern year you will be able to:</a:t>
            </a:r>
            <a:endParaRPr lang="en-US" dirty="0" smtClean="0"/>
          </a:p>
          <a:p>
            <a:pPr lvl="1"/>
            <a:r>
              <a:rPr lang="en-US" dirty="0" smtClean="0"/>
              <a:t>Recommend tests you would like to send to workup your diagnosis</a:t>
            </a:r>
          </a:p>
          <a:p>
            <a:pPr lvl="1"/>
            <a:r>
              <a:rPr lang="en-US" dirty="0" smtClean="0"/>
              <a:t>Design treatment plans based on the results of everything we have discussed above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14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thoughts?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patient presents with AMS…</a:t>
            </a:r>
          </a:p>
          <a:p>
            <a:endParaRPr lang="en-US" dirty="0"/>
          </a:p>
          <a:p>
            <a:pPr lvl="1"/>
            <a:r>
              <a:rPr lang="en-US" dirty="0" smtClean="0"/>
              <a:t>And he’s found to have bilateral </a:t>
            </a:r>
            <a:r>
              <a:rPr lang="en-US" dirty="0" err="1" smtClean="0"/>
              <a:t>cavitary</a:t>
            </a:r>
            <a:r>
              <a:rPr lang="en-US" dirty="0" smtClean="0"/>
              <a:t> lung lesions on routine CXR in the 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608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break it down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382247" y="2222287"/>
            <a:ext cx="2028566" cy="406700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Inflammatory</a:t>
            </a:r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NOT inflammatory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410813" y="2222287"/>
            <a:ext cx="2364058" cy="406700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Infectious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NOT infectious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Malignant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NOT Malignant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645285" y="1093303"/>
            <a:ext cx="3973551" cy="1877408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numCol="2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Viral</a:t>
            </a:r>
          </a:p>
          <a:p>
            <a:r>
              <a:rPr lang="en-US" sz="1400" dirty="0" smtClean="0"/>
              <a:t>Bacterial</a:t>
            </a:r>
          </a:p>
          <a:p>
            <a:r>
              <a:rPr lang="en-US" sz="1400" dirty="0" smtClean="0"/>
              <a:t>Fungal</a:t>
            </a:r>
          </a:p>
          <a:p>
            <a:r>
              <a:rPr lang="en-US" sz="1400" dirty="0" smtClean="0"/>
              <a:t>Parasitic</a:t>
            </a:r>
          </a:p>
          <a:p>
            <a:r>
              <a:rPr lang="en-US" sz="1400" dirty="0" smtClean="0"/>
              <a:t>Mycobacterial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645286" y="4433292"/>
            <a:ext cx="3973551" cy="854472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Primary</a:t>
            </a:r>
          </a:p>
          <a:p>
            <a:r>
              <a:rPr lang="en-US" sz="1400" dirty="0" smtClean="0"/>
              <a:t>Secondary (</a:t>
            </a:r>
            <a:r>
              <a:rPr lang="en-US" sz="1400" dirty="0" err="1" smtClean="0"/>
              <a:t>mets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Liquid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645284" y="5422900"/>
            <a:ext cx="3973551" cy="1303147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numCol="2" rtlCol="0" anchor="ctr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smtClean="0"/>
              <a:t>Metabolic</a:t>
            </a:r>
            <a:endParaRPr lang="en-US" sz="1500" dirty="0" smtClean="0"/>
          </a:p>
          <a:p>
            <a:r>
              <a:rPr lang="en-US" sz="1500" dirty="0" smtClean="0"/>
              <a:t>Drug/Toxins</a:t>
            </a:r>
            <a:endParaRPr lang="en-US" sz="1500" dirty="0" smtClean="0"/>
          </a:p>
          <a:p>
            <a:r>
              <a:rPr lang="en-US" sz="1500" dirty="0" smtClean="0"/>
              <a:t>Vascular?</a:t>
            </a:r>
            <a:endParaRPr lang="en-US" sz="1500" dirty="0" smtClean="0"/>
          </a:p>
          <a:p>
            <a:r>
              <a:rPr lang="en-US" sz="1500" dirty="0" smtClean="0"/>
              <a:t>Traumatic</a:t>
            </a:r>
            <a:endParaRPr lang="en-US" sz="1500" dirty="0" smtClean="0"/>
          </a:p>
          <a:p>
            <a:r>
              <a:rPr lang="en-US" sz="1500" dirty="0" smtClean="0"/>
              <a:t>Anatomic</a:t>
            </a:r>
            <a:endParaRPr lang="en-US" sz="1500" dirty="0" smtClean="0"/>
          </a:p>
          <a:p>
            <a:r>
              <a:rPr lang="en-US" sz="1500" dirty="0" smtClean="0"/>
              <a:t>Congenital</a:t>
            </a:r>
          </a:p>
          <a:p>
            <a:r>
              <a:rPr lang="en-US" sz="1500" dirty="0" smtClean="0"/>
              <a:t>Something yo</a:t>
            </a:r>
            <a:r>
              <a:rPr lang="en-US" sz="1500" dirty="0" smtClean="0"/>
              <a:t>u’ve never heard of?</a:t>
            </a:r>
            <a:endParaRPr lang="en-US" sz="150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645286" y="3105847"/>
            <a:ext cx="3973551" cy="1192309"/>
          </a:xfrm>
          <a:prstGeom prst="rect">
            <a:avLst/>
          </a:prstGeom>
          <a:ln>
            <a:solidFill>
              <a:srgbClr val="FFC000"/>
            </a:solidFill>
          </a:ln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Autoimmune/CTD</a:t>
            </a:r>
          </a:p>
          <a:p>
            <a:r>
              <a:rPr lang="en-US" sz="1400" dirty="0" smtClean="0"/>
              <a:t>Vasculitis</a:t>
            </a:r>
          </a:p>
          <a:p>
            <a:r>
              <a:rPr lang="en-US" sz="1400" dirty="0" err="1" smtClean="0"/>
              <a:t>Sarcoid</a:t>
            </a:r>
            <a:r>
              <a:rPr lang="en-US" sz="1400" dirty="0" smtClean="0"/>
              <a:t>/</a:t>
            </a:r>
            <a:r>
              <a:rPr lang="en-US" sz="1400" dirty="0" err="1" smtClean="0"/>
              <a:t>Inflitrative</a:t>
            </a:r>
            <a:endParaRPr lang="en-US" sz="1400" dirty="0" smtClean="0"/>
          </a:p>
          <a:p>
            <a:r>
              <a:rPr lang="en-US" sz="1400" dirty="0" smtClean="0"/>
              <a:t>Paraneoplastic</a:t>
            </a:r>
          </a:p>
        </p:txBody>
      </p:sp>
      <p:sp>
        <p:nvSpPr>
          <p:cNvPr id="10" name="Down Arrow 9"/>
          <p:cNvSpPr/>
          <p:nvPr/>
        </p:nvSpPr>
        <p:spPr>
          <a:xfrm rot="14744742">
            <a:off x="5712398" y="1990048"/>
            <a:ext cx="381000" cy="6223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 rot="17943255">
            <a:off x="5762178" y="3109119"/>
            <a:ext cx="381000" cy="6223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 rot="14744742">
            <a:off x="5758681" y="4777110"/>
            <a:ext cx="381000" cy="6223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 rot="17907523">
            <a:off x="5761068" y="5863399"/>
            <a:ext cx="381000" cy="62230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152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fill it out, INFECTIOUS!: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Viral</a:t>
            </a:r>
          </a:p>
          <a:p>
            <a:r>
              <a:rPr lang="en-US" dirty="0" smtClean="0"/>
              <a:t>Bacterial</a:t>
            </a:r>
          </a:p>
          <a:p>
            <a:r>
              <a:rPr lang="en-US" dirty="0" smtClean="0"/>
              <a:t>Fungal</a:t>
            </a:r>
          </a:p>
          <a:p>
            <a:r>
              <a:rPr lang="en-US" dirty="0" smtClean="0"/>
              <a:t>Parasitic</a:t>
            </a:r>
          </a:p>
          <a:p>
            <a:r>
              <a:rPr lang="en-US" dirty="0" smtClean="0"/>
              <a:t>Mycobacterial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786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INFLAMMATORY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Autoimmune/CTD</a:t>
            </a:r>
          </a:p>
          <a:p>
            <a:r>
              <a:rPr lang="en-US" dirty="0"/>
              <a:t>Vasculitis</a:t>
            </a:r>
          </a:p>
          <a:p>
            <a:r>
              <a:rPr lang="en-US" dirty="0" err="1" smtClean="0"/>
              <a:t>Sarcoid</a:t>
            </a:r>
            <a:r>
              <a:rPr lang="en-US" dirty="0" smtClean="0"/>
              <a:t>/Infiltrative</a:t>
            </a:r>
            <a:endParaRPr lang="en-US" dirty="0"/>
          </a:p>
          <a:p>
            <a:r>
              <a:rPr lang="en-US" dirty="0" smtClean="0"/>
              <a:t>Paraneoplastic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900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MALIGNANT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Primary</a:t>
            </a:r>
          </a:p>
          <a:p>
            <a:r>
              <a:rPr lang="en-US" dirty="0"/>
              <a:t>Secondary (</a:t>
            </a:r>
            <a:r>
              <a:rPr lang="en-US" dirty="0" err="1"/>
              <a:t>mets</a:t>
            </a:r>
            <a:r>
              <a:rPr lang="en-US" dirty="0"/>
              <a:t>)</a:t>
            </a:r>
          </a:p>
          <a:p>
            <a:r>
              <a:rPr lang="en-US" dirty="0" smtClean="0"/>
              <a:t>Liquid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066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MALIGNANT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Metabolic</a:t>
            </a:r>
            <a:endParaRPr lang="en-US" dirty="0"/>
          </a:p>
          <a:p>
            <a:r>
              <a:rPr lang="en-US" dirty="0" smtClean="0"/>
              <a:t>Drug/Toxins</a:t>
            </a:r>
            <a:endParaRPr lang="en-US" dirty="0"/>
          </a:p>
          <a:p>
            <a:r>
              <a:rPr lang="en-US" dirty="0" smtClean="0"/>
              <a:t>Vascular</a:t>
            </a:r>
            <a:endParaRPr lang="en-US" dirty="0"/>
          </a:p>
          <a:p>
            <a:r>
              <a:rPr lang="en-US" dirty="0" smtClean="0"/>
              <a:t>Traumatic</a:t>
            </a:r>
            <a:endParaRPr lang="en-US" dirty="0"/>
          </a:p>
          <a:p>
            <a:r>
              <a:rPr lang="en-US" dirty="0" smtClean="0"/>
              <a:t>Anatomic</a:t>
            </a:r>
            <a:endParaRPr lang="en-US" dirty="0"/>
          </a:p>
          <a:p>
            <a:r>
              <a:rPr lang="en-US" dirty="0"/>
              <a:t>Congenital</a:t>
            </a:r>
          </a:p>
          <a:p>
            <a:r>
              <a:rPr lang="en-US" dirty="0" smtClean="0"/>
              <a:t>???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467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would you triage your </a:t>
            </a:r>
            <a:r>
              <a:rPr lang="en-US" dirty="0" err="1" smtClean="0"/>
              <a:t>ddx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Will kill you (emergent)</a:t>
            </a:r>
          </a:p>
          <a:p>
            <a:r>
              <a:rPr lang="en-US" dirty="0"/>
              <a:t>You probably have it (common)</a:t>
            </a:r>
          </a:p>
          <a:p>
            <a:r>
              <a:rPr lang="en-US" dirty="0"/>
              <a:t>Would be a cool case report (rare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334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could only ask one question</a:t>
            </a:r>
            <a:r>
              <a:rPr lang="is-IS" dirty="0" smtClean="0"/>
              <a:t>…?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454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could only ask one question</a:t>
            </a:r>
            <a:r>
              <a:rPr lang="is-IS" dirty="0" smtClean="0"/>
              <a:t>…?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AMS has been going on for at least 6 </a:t>
            </a:r>
            <a:r>
              <a:rPr lang="en-US" dirty="0" smtClean="0"/>
              <a:t>months</a:t>
            </a:r>
          </a:p>
        </p:txBody>
      </p:sp>
    </p:spTree>
    <p:extLst>
      <p:ext uri="{BB962C8B-B14F-4D97-AF65-F5344CB8AC3E}">
        <p14:creationId xmlns:p14="http://schemas.microsoft.com/office/powerpoint/2010/main" val="204613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could only order one test?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you CERTAIN of?</a:t>
            </a:r>
          </a:p>
        </p:txBody>
      </p:sp>
    </p:spTree>
    <p:extLst>
      <p:ext uri="{BB962C8B-B14F-4D97-AF65-F5344CB8AC3E}">
        <p14:creationId xmlns:p14="http://schemas.microsoft.com/office/powerpoint/2010/main" val="3989182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4783278" cy="970450"/>
          </a:xfrm>
        </p:spPr>
        <p:txBody>
          <a:bodyPr/>
          <a:lstStyle/>
          <a:p>
            <a:r>
              <a:rPr lang="en-US" dirty="0" smtClean="0"/>
              <a:t>Med </a:t>
            </a:r>
            <a:r>
              <a:rPr lang="en-US" dirty="0" smtClean="0"/>
              <a:t>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5112188" cy="3636511"/>
          </a:xfrm>
        </p:spPr>
        <p:txBody>
          <a:bodyPr/>
          <a:lstStyle/>
          <a:p>
            <a:r>
              <a:rPr lang="en-US" dirty="0" smtClean="0"/>
              <a:t>Learn by organ system</a:t>
            </a:r>
          </a:p>
          <a:p>
            <a:r>
              <a:rPr lang="en-US" dirty="0" smtClean="0"/>
              <a:t>Learn by disease</a:t>
            </a:r>
          </a:p>
          <a:p>
            <a:r>
              <a:rPr lang="en-US" dirty="0" smtClean="0"/>
              <a:t>Order to rule in</a:t>
            </a:r>
          </a:p>
          <a:p>
            <a:r>
              <a:rPr lang="en-US" dirty="0" smtClean="0"/>
              <a:t>Treatment specific for diagnosis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SPECIFIC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27312" y="2222287"/>
            <a:ext cx="5112188" cy="363651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Pts present with symptoms</a:t>
            </a:r>
          </a:p>
          <a:p>
            <a:r>
              <a:rPr lang="en-US" dirty="0" smtClean="0"/>
              <a:t>Not specific to an organ system</a:t>
            </a:r>
          </a:p>
          <a:p>
            <a:r>
              <a:rPr lang="en-US" dirty="0" smtClean="0"/>
              <a:t>Not specific to a disease</a:t>
            </a:r>
          </a:p>
          <a:p>
            <a:r>
              <a:rPr lang="en-US" dirty="0" smtClean="0"/>
              <a:t>You need to rule things out</a:t>
            </a:r>
          </a:p>
          <a:p>
            <a:r>
              <a:rPr lang="en-US" dirty="0" smtClean="0"/>
              <a:t>Diagnosis does NOT always matter for treatment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BROAD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5390" y="447187"/>
            <a:ext cx="3923761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Residency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724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what’s your assessment?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with a FIVE liner, then work over the rotation to become more concise and poignant</a:t>
            </a:r>
          </a:p>
          <a:p>
            <a:r>
              <a:rPr lang="en-US" dirty="0" smtClean="0"/>
              <a:t>1. Your ONE liner</a:t>
            </a:r>
          </a:p>
          <a:p>
            <a:r>
              <a:rPr lang="en-US" dirty="0" smtClean="0"/>
              <a:t>2. Pertinent exam findings (limit yourself to the 3 most important!)</a:t>
            </a:r>
          </a:p>
          <a:p>
            <a:r>
              <a:rPr lang="en-US" dirty="0" smtClean="0"/>
              <a:t>3. Pertinent lab findings (3 most important)</a:t>
            </a:r>
          </a:p>
          <a:p>
            <a:r>
              <a:rPr lang="en-US" dirty="0" smtClean="0"/>
              <a:t>4. Pertinent imaging/studies findings (3 most important)</a:t>
            </a:r>
          </a:p>
          <a:p>
            <a:r>
              <a:rPr lang="en-US" dirty="0" smtClean="0"/>
              <a:t>5. “</a:t>
            </a:r>
            <a:r>
              <a:rPr lang="en-US" dirty="0" err="1" smtClean="0"/>
              <a:t>Ddx</a:t>
            </a:r>
            <a:r>
              <a:rPr lang="en-US" dirty="0" smtClean="0"/>
              <a:t> includes but is not limited to:”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976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what’s your assessment?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999404"/>
          </a:xfrm>
        </p:spPr>
        <p:txBody>
          <a:bodyPr>
            <a:normAutofit/>
          </a:bodyPr>
          <a:lstStyle/>
          <a:p>
            <a:r>
              <a:rPr lang="en-US" dirty="0" smtClean="0"/>
              <a:t>1. Mr</a:t>
            </a:r>
            <a:r>
              <a:rPr lang="en-US" dirty="0"/>
              <a:t>. </a:t>
            </a:r>
            <a:r>
              <a:rPr lang="en-US" dirty="0" smtClean="0"/>
              <a:t>A is </a:t>
            </a:r>
            <a:r>
              <a:rPr lang="en-US" dirty="0"/>
              <a:t>a </a:t>
            </a:r>
            <a:r>
              <a:rPr lang="en-US" dirty="0" smtClean="0"/>
              <a:t>30 </a:t>
            </a:r>
            <a:r>
              <a:rPr lang="en-US" dirty="0"/>
              <a:t>year old AAM with a history of worsening </a:t>
            </a:r>
            <a:r>
              <a:rPr lang="en-US" dirty="0" smtClean="0"/>
              <a:t>CNS </a:t>
            </a:r>
            <a:r>
              <a:rPr lang="en-US" dirty="0"/>
              <a:t>issues </a:t>
            </a:r>
            <a:r>
              <a:rPr lang="en-US" dirty="0" smtClean="0"/>
              <a:t>x6 months </a:t>
            </a:r>
            <a:r>
              <a:rPr lang="en-US" dirty="0"/>
              <a:t>who presents now with interval development </a:t>
            </a:r>
            <a:r>
              <a:rPr lang="en-US" dirty="0" smtClean="0"/>
              <a:t>falls </a:t>
            </a:r>
            <a:r>
              <a:rPr lang="en-US" dirty="0"/>
              <a:t>and </a:t>
            </a:r>
            <a:r>
              <a:rPr lang="en-US" dirty="0" smtClean="0"/>
              <a:t>altered mental status.</a:t>
            </a:r>
          </a:p>
          <a:p>
            <a:r>
              <a:rPr lang="en-US" dirty="0" smtClean="0"/>
              <a:t>2</a:t>
            </a:r>
            <a:r>
              <a:rPr lang="en-US" dirty="0" smtClean="0"/>
              <a:t>. Exam </a:t>
            </a:r>
            <a:r>
              <a:rPr lang="en-US" dirty="0"/>
              <a:t>remarkable for cognitive </a:t>
            </a:r>
            <a:r>
              <a:rPr lang="en-US" dirty="0" smtClean="0"/>
              <a:t>impairment</a:t>
            </a:r>
            <a:r>
              <a:rPr lang="en-US" dirty="0"/>
              <a:t> </a:t>
            </a:r>
            <a:r>
              <a:rPr lang="en-US" dirty="0" smtClean="0"/>
              <a:t>and poor dentition.</a:t>
            </a:r>
          </a:p>
          <a:p>
            <a:r>
              <a:rPr lang="en-US" dirty="0" smtClean="0"/>
              <a:t> 3</a:t>
            </a:r>
            <a:r>
              <a:rPr lang="en-US" dirty="0" smtClean="0"/>
              <a:t>. Labs </a:t>
            </a:r>
            <a:r>
              <a:rPr lang="en-US" dirty="0"/>
              <a:t>significant for </a:t>
            </a:r>
            <a:r>
              <a:rPr lang="en-US" dirty="0" smtClean="0"/>
              <a:t>negative HIV, AFBs, and urine </a:t>
            </a:r>
            <a:r>
              <a:rPr lang="en-US" dirty="0" err="1"/>
              <a:t>H</a:t>
            </a:r>
            <a:r>
              <a:rPr lang="en-US" dirty="0" err="1" smtClean="0"/>
              <a:t>isto</a:t>
            </a:r>
            <a:r>
              <a:rPr lang="en-US" dirty="0" smtClean="0"/>
              <a:t> </a:t>
            </a:r>
            <a:r>
              <a:rPr lang="en-US" dirty="0" err="1" smtClean="0"/>
              <a:t>ag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4. </a:t>
            </a:r>
            <a:r>
              <a:rPr lang="en-US" dirty="0" smtClean="0"/>
              <a:t>Imaging </a:t>
            </a:r>
            <a:r>
              <a:rPr lang="en-US" dirty="0"/>
              <a:t>shows </a:t>
            </a:r>
            <a:r>
              <a:rPr lang="en-US" dirty="0" smtClean="0"/>
              <a:t>bilateral </a:t>
            </a:r>
            <a:r>
              <a:rPr lang="en-US" dirty="0" err="1" smtClean="0"/>
              <a:t>cavitary</a:t>
            </a:r>
            <a:r>
              <a:rPr lang="en-US" dirty="0" smtClean="0"/>
              <a:t> lung lesions on CXR and </a:t>
            </a:r>
            <a:r>
              <a:rPr lang="en-US" dirty="0" err="1" smtClean="0"/>
              <a:t>leptomeningeal</a:t>
            </a:r>
            <a:r>
              <a:rPr lang="en-US" dirty="0" smtClean="0"/>
              <a:t> enhancement on brain MRI.</a:t>
            </a:r>
            <a:endParaRPr lang="en-US" dirty="0" smtClean="0"/>
          </a:p>
          <a:p>
            <a:r>
              <a:rPr lang="en-US" dirty="0" smtClean="0"/>
              <a:t>5. </a:t>
            </a:r>
            <a:r>
              <a:rPr lang="en-US" dirty="0" err="1" smtClean="0"/>
              <a:t>Ddx</a:t>
            </a:r>
            <a:r>
              <a:rPr lang="en-US" dirty="0" smtClean="0"/>
              <a:t> </a:t>
            </a:r>
            <a:r>
              <a:rPr lang="en-US" dirty="0"/>
              <a:t>includes infection </a:t>
            </a:r>
            <a:r>
              <a:rPr lang="en-US" dirty="0" smtClean="0"/>
              <a:t>(endemic fungal </a:t>
            </a:r>
            <a:r>
              <a:rPr lang="en-US" dirty="0"/>
              <a:t>disease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/>
              <a:t>mycobacterial </a:t>
            </a:r>
            <a:r>
              <a:rPr lang="en-US" dirty="0" err="1"/>
              <a:t>dz</a:t>
            </a:r>
            <a:r>
              <a:rPr lang="en-US" dirty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smtClean="0"/>
              <a:t>bacterial infection, </a:t>
            </a:r>
            <a:r>
              <a:rPr lang="en-US" dirty="0" err="1" smtClean="0"/>
              <a:t>particulalary</a:t>
            </a:r>
            <a:r>
              <a:rPr lang="en-US" dirty="0" smtClean="0"/>
              <a:t> </a:t>
            </a:r>
            <a:r>
              <a:rPr lang="en-US" dirty="0" err="1" smtClean="0"/>
              <a:t>N</a:t>
            </a:r>
            <a:r>
              <a:rPr lang="en-US" dirty="0" err="1" smtClean="0"/>
              <a:t>ocardia</a:t>
            </a:r>
            <a:r>
              <a:rPr lang="en-US" dirty="0" smtClean="0"/>
              <a:t> </a:t>
            </a:r>
            <a:r>
              <a:rPr lang="en-US" dirty="0" smtClean="0"/>
              <a:t>or </a:t>
            </a:r>
            <a:r>
              <a:rPr lang="en-US" dirty="0" err="1"/>
              <a:t>A</a:t>
            </a:r>
            <a:r>
              <a:rPr lang="en-US" dirty="0" err="1" smtClean="0"/>
              <a:t>ctino</a:t>
            </a:r>
            <a:r>
              <a:rPr lang="en-US" dirty="0" smtClean="0"/>
              <a:t>), </a:t>
            </a:r>
            <a:r>
              <a:rPr lang="en-US" dirty="0" err="1" smtClean="0"/>
              <a:t>vasculitides</a:t>
            </a:r>
            <a:r>
              <a:rPr lang="en-US" dirty="0" smtClean="0"/>
              <a:t> (GPA</a:t>
            </a:r>
            <a:r>
              <a:rPr lang="en-US" dirty="0"/>
              <a:t>, </a:t>
            </a:r>
            <a:r>
              <a:rPr lang="en-US" dirty="0" err="1" smtClean="0"/>
              <a:t>Behcet’s</a:t>
            </a:r>
            <a:r>
              <a:rPr lang="en-US" dirty="0" smtClean="0"/>
              <a:t>), </a:t>
            </a:r>
            <a:r>
              <a:rPr lang="en-US" dirty="0" err="1" smtClean="0"/>
              <a:t>sarcoidosis</a:t>
            </a:r>
            <a:r>
              <a:rPr lang="en-US" dirty="0" smtClean="0"/>
              <a:t>, </a:t>
            </a:r>
            <a:r>
              <a:rPr lang="en-US" dirty="0" smtClean="0"/>
              <a:t>and malignancy (lymphoma </a:t>
            </a:r>
            <a:r>
              <a:rPr lang="en-US" dirty="0" err="1" smtClean="0"/>
              <a:t>vs</a:t>
            </a:r>
            <a:r>
              <a:rPr lang="en-US" dirty="0" smtClean="0"/>
              <a:t> primary pulmonary malignancy). Plan is for biopsy.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282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Lung </a:t>
            </a:r>
            <a:r>
              <a:rPr lang="en-US" dirty="0" smtClean="0"/>
              <a:t>and brain </a:t>
            </a:r>
            <a:r>
              <a:rPr lang="en-US" dirty="0" err="1" smtClean="0"/>
              <a:t>bx</a:t>
            </a:r>
            <a:r>
              <a:rPr lang="en-US" dirty="0" smtClean="0"/>
              <a:t> were performed, and revealed </a:t>
            </a:r>
            <a:r>
              <a:rPr lang="en-US" dirty="0" smtClean="0"/>
              <a:t>granulomas</a:t>
            </a:r>
          </a:p>
          <a:p>
            <a:pPr lvl="1"/>
            <a:r>
              <a:rPr lang="en-US" dirty="0" smtClean="0"/>
              <a:t>Infectious w/u, </a:t>
            </a:r>
            <a:r>
              <a:rPr lang="en-US" dirty="0" err="1" smtClean="0"/>
              <a:t>cytopath</a:t>
            </a:r>
            <a:r>
              <a:rPr lang="en-US" dirty="0" smtClean="0"/>
              <a:t>, and flow were all negative; no evidence of </a:t>
            </a:r>
            <a:r>
              <a:rPr lang="en-US" dirty="0" err="1" smtClean="0"/>
              <a:t>vasculitis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426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now your 5 liner </a:t>
            </a:r>
            <a:r>
              <a:rPr lang="en-US" dirty="0" smtClean="0">
                <a:sym typeface="Wingdings"/>
              </a:rPr>
              <a:t> 1 liner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1. Mr. </a:t>
            </a:r>
            <a:r>
              <a:rPr lang="en-US" dirty="0" smtClean="0"/>
              <a:t>A is </a:t>
            </a:r>
            <a:r>
              <a:rPr lang="en-US" dirty="0"/>
              <a:t>a </a:t>
            </a:r>
            <a:r>
              <a:rPr lang="en-US" dirty="0" smtClean="0"/>
              <a:t>30 </a:t>
            </a:r>
            <a:r>
              <a:rPr lang="en-US" dirty="0"/>
              <a:t>year old </a:t>
            </a:r>
            <a:r>
              <a:rPr lang="en-US" dirty="0" smtClean="0"/>
              <a:t>HIV negative AAM </a:t>
            </a:r>
            <a:r>
              <a:rPr lang="en-US" dirty="0" smtClean="0"/>
              <a:t>who presented with worsening CNS issues, found to have a </a:t>
            </a:r>
            <a:r>
              <a:rPr lang="en-US" dirty="0" err="1" smtClean="0"/>
              <a:t>cavitary</a:t>
            </a:r>
            <a:r>
              <a:rPr lang="en-US" dirty="0" smtClean="0"/>
              <a:t> lung lesion which on biopsy demonstrated granulomas (w/ negative infectious w/u, </a:t>
            </a:r>
            <a:r>
              <a:rPr lang="en-US" dirty="0" err="1" smtClean="0"/>
              <a:t>cytopath</a:t>
            </a:r>
            <a:r>
              <a:rPr lang="en-US" dirty="0" smtClean="0"/>
              <a:t>, flow, and no evidence of </a:t>
            </a:r>
            <a:r>
              <a:rPr lang="en-US" dirty="0" err="1" smtClean="0"/>
              <a:t>vasculitis</a:t>
            </a:r>
            <a:r>
              <a:rPr lang="en-US" dirty="0" smtClean="0"/>
              <a:t>) c/w </a:t>
            </a:r>
            <a:r>
              <a:rPr lang="en-US" dirty="0" err="1" smtClean="0"/>
              <a:t>sarcoidosis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69433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everything you do, have a method, and stick to that method</a:t>
            </a:r>
          </a:p>
          <a:p>
            <a:r>
              <a:rPr lang="en-US" dirty="0" smtClean="0"/>
              <a:t>Organization is key</a:t>
            </a:r>
          </a:p>
          <a:p>
            <a:r>
              <a:rPr lang="en-US" dirty="0" smtClean="0"/>
              <a:t>Think BROAD, THEN </a:t>
            </a:r>
            <a:r>
              <a:rPr lang="en-US" dirty="0" smtClean="0"/>
              <a:t>specific</a:t>
            </a:r>
            <a:endParaRPr lang="en-US" dirty="0" smtClean="0"/>
          </a:p>
          <a:p>
            <a:r>
              <a:rPr lang="en-US" dirty="0" smtClean="0"/>
              <a:t>Triage your </a:t>
            </a:r>
            <a:r>
              <a:rPr lang="en-US" dirty="0" err="1" smtClean="0"/>
              <a:t>ddx</a:t>
            </a:r>
            <a:endParaRPr lang="en-US" dirty="0" smtClean="0"/>
          </a:p>
          <a:p>
            <a:r>
              <a:rPr lang="en-US" dirty="0" smtClean="0"/>
              <a:t>Focus your assessment</a:t>
            </a:r>
          </a:p>
          <a:p>
            <a:r>
              <a:rPr lang="en-US" dirty="0" smtClean="0"/>
              <a:t>AND HAVE FUN!!!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620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Outside/In</a:t>
            </a:r>
          </a:p>
          <a:p>
            <a:r>
              <a:rPr lang="en-US" dirty="0" smtClean="0"/>
              <a:t>Top/Down</a:t>
            </a:r>
          </a:p>
          <a:p>
            <a:r>
              <a:rPr lang="en-US" dirty="0" smtClean="0"/>
              <a:t>Inflammatory/Non-Inflammatory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7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categories (within each approach)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kill you (emergent)</a:t>
            </a:r>
          </a:p>
          <a:p>
            <a:r>
              <a:rPr lang="en-US" dirty="0" smtClean="0"/>
              <a:t>You probably have it (common)</a:t>
            </a:r>
          </a:p>
          <a:p>
            <a:r>
              <a:rPr lang="en-US" dirty="0" smtClean="0"/>
              <a:t>Would be a cool case report (rare)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643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Outside/In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use for chief complaints of </a:t>
            </a:r>
            <a:r>
              <a:rPr lang="en-US" b="1" dirty="0" smtClean="0">
                <a:solidFill>
                  <a:srgbClr val="FFFF00"/>
                </a:solidFill>
              </a:rPr>
              <a:t>pain</a:t>
            </a:r>
          </a:p>
          <a:p>
            <a:r>
              <a:rPr lang="en-US" dirty="0" smtClean="0"/>
              <a:t>Think of every body part/tissue/organ from the outside </a:t>
            </a:r>
            <a:r>
              <a:rPr lang="en-US" dirty="0" smtClean="0">
                <a:sym typeface="Wingdings" panose="05000000000000000000" pitchFamily="2" charset="2"/>
              </a:rPr>
              <a:t> in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Then for each of those parts, create a list of problems that can occur there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974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thoughts?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patient presents with chest pain…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141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Outside/In – so what are the structures?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177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Outside/In – so what are the structures?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Skin</a:t>
            </a:r>
          </a:p>
          <a:p>
            <a:pPr lvl="0"/>
            <a:r>
              <a:rPr lang="en-US" dirty="0" err="1" smtClean="0"/>
              <a:t>SubQ</a:t>
            </a:r>
            <a:endParaRPr lang="en-US" dirty="0"/>
          </a:p>
          <a:p>
            <a:pPr lvl="0"/>
            <a:r>
              <a:rPr lang="en-US" dirty="0" smtClean="0"/>
              <a:t>Muscle</a:t>
            </a:r>
            <a:endParaRPr lang="en-US" dirty="0"/>
          </a:p>
          <a:p>
            <a:pPr lvl="0"/>
            <a:r>
              <a:rPr lang="en-US" dirty="0" smtClean="0"/>
              <a:t>Bone</a:t>
            </a:r>
          </a:p>
          <a:p>
            <a:pPr lvl="0"/>
            <a:r>
              <a:rPr lang="en-US" dirty="0" smtClean="0"/>
              <a:t>Pleura</a:t>
            </a:r>
          </a:p>
          <a:p>
            <a:pPr lvl="0"/>
            <a:r>
              <a:rPr lang="en-US" dirty="0" smtClean="0"/>
              <a:t>Lungs</a:t>
            </a:r>
          </a:p>
          <a:p>
            <a:pPr lvl="0"/>
            <a:r>
              <a:rPr lang="en-US" dirty="0" smtClean="0"/>
              <a:t>Heart</a:t>
            </a:r>
          </a:p>
          <a:p>
            <a:pPr lvl="0"/>
            <a:r>
              <a:rPr lang="en-US" dirty="0" smtClean="0"/>
              <a:t>Esophagus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164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Case Conference.thmx</Template>
  <TotalTime>11895</TotalTime>
  <Words>1285</Words>
  <Application>Microsoft Macintosh PowerPoint</Application>
  <PresentationFormat>Custom</PresentationFormat>
  <Paragraphs>204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Quotable</vt:lpstr>
      <vt:lpstr>A Beginner’s Approach to Differential Diagnosis</vt:lpstr>
      <vt:lpstr>Objectives</vt:lpstr>
      <vt:lpstr>Med School</vt:lpstr>
      <vt:lpstr>Three approaches</vt:lpstr>
      <vt:lpstr>Three categories (within each approach)</vt:lpstr>
      <vt:lpstr>Outside/In</vt:lpstr>
      <vt:lpstr>First thoughts?</vt:lpstr>
      <vt:lpstr>Outside/In – so what are the structures?</vt:lpstr>
      <vt:lpstr>Outside/In – so what are the structures?</vt:lpstr>
      <vt:lpstr>Outside/In – so what are the diagnoses?</vt:lpstr>
      <vt:lpstr>Outside/In – and how would you triage?</vt:lpstr>
      <vt:lpstr>Top/Down</vt:lpstr>
      <vt:lpstr>First thoughts?</vt:lpstr>
      <vt:lpstr>Top/Down – so what are the areas?</vt:lpstr>
      <vt:lpstr>Top/Down – so what are the areas?</vt:lpstr>
      <vt:lpstr>Top/Down – so what are the diagnoses?</vt:lpstr>
      <vt:lpstr>Top/Down – and how would you triage?</vt:lpstr>
      <vt:lpstr>The problem?</vt:lpstr>
      <vt:lpstr>Enter – inflammatory/NOT inflammatory</vt:lpstr>
      <vt:lpstr>First thoughts?</vt:lpstr>
      <vt:lpstr>Let’s break it down</vt:lpstr>
      <vt:lpstr>Let’s fill it out, INFECTIOUS!:</vt:lpstr>
      <vt:lpstr>INFLAMMATORY</vt:lpstr>
      <vt:lpstr>MALIGNANT</vt:lpstr>
      <vt:lpstr>NOT MALIGNANT</vt:lpstr>
      <vt:lpstr>How would you triage your ddx?</vt:lpstr>
      <vt:lpstr>If you could only ask one question…?</vt:lpstr>
      <vt:lpstr>If you could only ask one question…?</vt:lpstr>
      <vt:lpstr>If you could only order one test?</vt:lpstr>
      <vt:lpstr>So what’s your assessment?</vt:lpstr>
      <vt:lpstr>So what’s your assessment?</vt:lpstr>
      <vt:lpstr>Finally…</vt:lpstr>
      <vt:lpstr>So now your 5 liner  1 liner</vt:lpstr>
      <vt:lpstr>Conclusion</vt:lpstr>
    </vt:vector>
  </TitlesOfParts>
  <Company>UT Southwestern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Beginner’s Approach to the DDX</dc:title>
  <dc:creator>Group Study</dc:creator>
  <cp:lastModifiedBy>Meredith Greer</cp:lastModifiedBy>
  <cp:revision>131</cp:revision>
  <dcterms:created xsi:type="dcterms:W3CDTF">2016-04-07T15:34:47Z</dcterms:created>
  <dcterms:modified xsi:type="dcterms:W3CDTF">2019-07-17T15:40:13Z</dcterms:modified>
</cp:coreProperties>
</file>